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91" r:id="rId2"/>
  </p:sldMasterIdLst>
  <p:notesMasterIdLst>
    <p:notesMasterId r:id="rId33"/>
  </p:notesMasterIdLst>
  <p:sldIdLst>
    <p:sldId id="284" r:id="rId3"/>
    <p:sldId id="396" r:id="rId4"/>
    <p:sldId id="397" r:id="rId5"/>
    <p:sldId id="398" r:id="rId6"/>
    <p:sldId id="399" r:id="rId7"/>
    <p:sldId id="400" r:id="rId8"/>
    <p:sldId id="401" r:id="rId9"/>
    <p:sldId id="402" r:id="rId10"/>
    <p:sldId id="404" r:id="rId11"/>
    <p:sldId id="403" r:id="rId12"/>
    <p:sldId id="420" r:id="rId13"/>
    <p:sldId id="405" r:id="rId14"/>
    <p:sldId id="421" r:id="rId15"/>
    <p:sldId id="422" r:id="rId16"/>
    <p:sldId id="408" r:id="rId17"/>
    <p:sldId id="423" r:id="rId18"/>
    <p:sldId id="424" r:id="rId19"/>
    <p:sldId id="409" r:id="rId20"/>
    <p:sldId id="410" r:id="rId21"/>
    <p:sldId id="411" r:id="rId22"/>
    <p:sldId id="412" r:id="rId23"/>
    <p:sldId id="413" r:id="rId24"/>
    <p:sldId id="414" r:id="rId25"/>
    <p:sldId id="416" r:id="rId26"/>
    <p:sldId id="415" r:id="rId27"/>
    <p:sldId id="417" r:id="rId28"/>
    <p:sldId id="425" r:id="rId29"/>
    <p:sldId id="426" r:id="rId30"/>
    <p:sldId id="427" r:id="rId31"/>
    <p:sldId id="428" r:id="rId32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8700"/>
    <a:srgbClr val="EA9600"/>
    <a:srgbClr val="FFAB5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7" autoAdjust="0"/>
    <p:restoredTop sz="94660"/>
  </p:normalViewPr>
  <p:slideViewPr>
    <p:cSldViewPr>
      <p:cViewPr varScale="1">
        <p:scale>
          <a:sx n="77" d="100"/>
          <a:sy n="77" d="100"/>
        </p:scale>
        <p:origin x="-298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B0DFC49-8376-4050-A577-71380203D41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15293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162550A-E58C-411F-B3A6-E71E8CA5D6B2}" type="slidenum">
              <a:rPr lang="hu-HU" altLang="hu-HU" smtClean="0"/>
              <a:pPr/>
              <a:t>9</a:t>
            </a:fld>
            <a:endParaRPr lang="hu-HU" altLang="hu-HU" smtClean="0"/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BF41EAE-0759-4A00-9B64-B961ECF1BE8A}" type="slidenum">
              <a:rPr lang="hu-HU" altLang="hu-HU" smtClean="0"/>
              <a:pPr/>
              <a:t>26</a:t>
            </a:fld>
            <a:endParaRPr lang="hu-HU" altLang="hu-HU" smtClean="0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8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290AAFF-A444-4AF9-8177-2D191E65F57D}" type="slidenum">
              <a:rPr lang="hu-HU" altLang="hu-HU" sz="1200">
                <a:latin typeface="Arial" charset="0"/>
              </a:rPr>
              <a:pPr algn="r"/>
              <a:t>28</a:t>
            </a:fld>
            <a:endParaRPr lang="hu-HU" altLang="hu-HU" sz="1200">
              <a:latin typeface="Arial" charset="0"/>
            </a:endParaRPr>
          </a:p>
        </p:txBody>
      </p:sp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B4BA68B-5C67-46AF-8917-2BEA641F8B5B}" type="slidenum">
              <a:rPr lang="hu-HU" altLang="hu-HU" sz="1200">
                <a:latin typeface="Arial" charset="0"/>
              </a:rPr>
              <a:pPr algn="r"/>
              <a:t>29</a:t>
            </a:fld>
            <a:endParaRPr lang="hu-HU" altLang="hu-HU" sz="1200">
              <a:latin typeface="Arial" charset="0"/>
            </a:endParaRPr>
          </a:p>
        </p:txBody>
      </p:sp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4580C56-E507-46E6-960B-5C0A06757898}" type="slidenum">
              <a:rPr lang="hu-HU" altLang="hu-HU" sz="1200">
                <a:latin typeface="Arial" charset="0"/>
              </a:rPr>
              <a:pPr algn="r"/>
              <a:t>11</a:t>
            </a:fld>
            <a:endParaRPr lang="hu-HU" altLang="hu-HU" sz="1200">
              <a:latin typeface="Arial" charset="0"/>
            </a:endParaRPr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8AA7140-A448-4A8F-8DC4-082E684A3138}" type="slidenum">
              <a:rPr lang="hu-HU" altLang="hu-HU" smtClean="0"/>
              <a:pPr/>
              <a:t>12</a:t>
            </a:fld>
            <a:endParaRPr lang="hu-HU" altLang="hu-HU" smtClean="0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A9ABEB7-CC03-47F6-BC0B-1BF324A71BC1}" type="slidenum">
              <a:rPr lang="hu-HU" altLang="hu-HU" sz="1200">
                <a:latin typeface="Arial" charset="0"/>
              </a:rPr>
              <a:pPr algn="r"/>
              <a:t>13</a:t>
            </a:fld>
            <a:endParaRPr lang="hu-HU" altLang="hu-HU" sz="1200">
              <a:latin typeface="Arial" charset="0"/>
            </a:endParaRPr>
          </a:p>
        </p:txBody>
      </p:sp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DA8EECE-6489-4DB0-BB52-DC368B02A7BD}" type="slidenum">
              <a:rPr lang="hu-HU" altLang="hu-HU" sz="1200">
                <a:latin typeface="Arial" charset="0"/>
              </a:rPr>
              <a:pPr algn="r"/>
              <a:t>14</a:t>
            </a:fld>
            <a:endParaRPr lang="hu-HU" altLang="hu-HU" sz="1200">
              <a:latin typeface="Arial" charset="0"/>
            </a:endParaRPr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41F4FB7-28D3-45AC-8DF3-5F30130E686B}" type="slidenum">
              <a:rPr lang="hu-HU" altLang="hu-HU" smtClean="0"/>
              <a:pPr/>
              <a:t>15</a:t>
            </a:fld>
            <a:endParaRPr lang="hu-HU" altLang="hu-HU" smtClean="0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B274280-5478-40DF-BD38-430987675964}" type="slidenum">
              <a:rPr lang="hu-HU" altLang="hu-HU" sz="1200">
                <a:latin typeface="Arial" charset="0"/>
              </a:rPr>
              <a:pPr algn="r"/>
              <a:t>16</a:t>
            </a:fld>
            <a:endParaRPr lang="hu-HU" altLang="hu-HU" sz="1200">
              <a:latin typeface="Arial" charset="0"/>
            </a:endParaRPr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8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FC65E45-0ACE-4C83-8E9E-AE79ABAC8CA9}" type="slidenum">
              <a:rPr lang="hu-HU" altLang="hu-HU" sz="1200">
                <a:latin typeface="Arial" charset="0"/>
              </a:rPr>
              <a:pPr algn="r"/>
              <a:t>17</a:t>
            </a:fld>
            <a:endParaRPr lang="hu-HU" altLang="hu-HU" sz="1200">
              <a:latin typeface="Arial" charset="0"/>
            </a:endParaRPr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4B40C7E-7514-46B4-88A9-17CB34B3044C}" type="slidenum">
              <a:rPr lang="hu-HU" altLang="hu-HU" smtClean="0"/>
              <a:pPr/>
              <a:t>24</a:t>
            </a:fld>
            <a:endParaRPr lang="hu-HU" altLang="hu-HU" smtClean="0"/>
          </a:p>
        </p:txBody>
      </p:sp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 sz="1800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 sz="1800"/>
            </a:p>
          </p:txBody>
        </p:sp>
      </p:grpSp>
      <p:sp>
        <p:nvSpPr>
          <p:cNvPr id="112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hu-HU" noProof="0" smtClean="0"/>
              <a:t>Mintacím szerkesztése</a:t>
            </a:r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u-HU" noProof="0" smtClean="0"/>
              <a:t>Alcím mintájának szerkesztése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EFE8A-B2CE-4B03-9521-C7309669B86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5E8A6-D78E-4458-A88B-C85252185DF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2F5D4-E4F3-40F3-9523-4E4FF1B4337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1F1A1-AE8C-4B53-ADFF-E3E43819462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2C423-7759-4DC2-B6E7-3F6B3C97527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F07E9-8111-45EC-8968-F1A1140EEEE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16ADF-3112-4601-A32F-01532ED34FE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Cím és 4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586A8-F914-4E8B-A7FA-2367D6E8149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 sz="1800">
                <a:solidFill>
                  <a:prstClr val="white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 sz="1800">
                <a:solidFill>
                  <a:prstClr val="white"/>
                </a:solidFill>
              </a:endParaRPr>
            </a:p>
          </p:txBody>
        </p:sp>
      </p:grpSp>
      <p:sp>
        <p:nvSpPr>
          <p:cNvPr id="112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hu-HU" noProof="0" smtClean="0"/>
              <a:t>Mintacím szerkesztése</a:t>
            </a:r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u-HU" noProof="0" smtClean="0"/>
              <a:t>Alcím mintájának szerkesztése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9C4DA-4FE3-40C6-94D0-4ED28C24D6C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34111-B853-4BEE-A30F-6DC98EBA52A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96FCE-7B11-4B68-9890-7B6D1A54125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53E62-3594-4A52-BE5B-6290EA002A0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244CB-2643-4A4C-8D5F-A6D6DB979F6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ED2C0-AEC7-4A3B-BB33-2555A8B3516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B7B30-5972-4CDD-B0C9-AA3ED428CA1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CEF9F-F49A-44A1-A449-303846DE200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12F3B-B1EA-4B21-8DBC-99162895721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8AD8122-E827-4825-B7DC-0AC3B95928A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24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  <p:sp>
            <p:nvSpPr>
              <p:cNvPr id="1024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  <p:sp>
            <p:nvSpPr>
              <p:cNvPr id="1024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  <p:sp>
            <p:nvSpPr>
              <p:cNvPr id="1025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</p:grpSp>
        <p:sp>
          <p:nvSpPr>
            <p:cNvPr id="1025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 sz="1800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 sz="1800"/>
            </a:p>
          </p:txBody>
        </p:sp>
      </p:grpSp>
      <p:sp>
        <p:nvSpPr>
          <p:cNvPr id="1025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708" r:id="rId2"/>
    <p:sldLayoutId id="2147483707" r:id="rId3"/>
    <p:sldLayoutId id="2147483706" r:id="rId4"/>
    <p:sldLayoutId id="2147483705" r:id="rId5"/>
    <p:sldLayoutId id="2147483704" r:id="rId6"/>
    <p:sldLayoutId id="2147483703" r:id="rId7"/>
    <p:sldLayoutId id="2147483702" r:id="rId8"/>
    <p:sldLayoutId id="2147483701" r:id="rId9"/>
    <p:sldLayoutId id="2147483700" r:id="rId10"/>
    <p:sldLayoutId id="2147483699" r:id="rId11"/>
    <p:sldLayoutId id="2147483698" r:id="rId12"/>
    <p:sldLayoutId id="2147483697" r:id="rId13"/>
    <p:sldLayoutId id="2147483696" r:id="rId14"/>
    <p:sldLayoutId id="2147483695" r:id="rId15"/>
    <p:sldLayoutId id="2147483694" r:id="rId16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25" name="Rectangle 13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8400"/>
            <a:ext cx="2133600" cy="47625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prstClr val="white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51575"/>
            <a:ext cx="2895600" cy="47625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prstClr val="white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7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54750"/>
            <a:ext cx="2133600" cy="47625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prstClr val="white"/>
                </a:solidFill>
                <a:latin typeface="Arial" charset="0"/>
              </a:defRPr>
            </a:lvl1pPr>
          </a:lstStyle>
          <a:p>
            <a:pPr>
              <a:defRPr/>
            </a:pPr>
            <a:fld id="{ADB98B6F-ED17-44F6-814D-73815522345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9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6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5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6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6125" y="684213"/>
            <a:ext cx="7772400" cy="809625"/>
          </a:xfrm>
        </p:spPr>
        <p:txBody>
          <a:bodyPr/>
          <a:lstStyle/>
          <a:p>
            <a:r>
              <a:rPr lang="hu-HU" altLang="hu-HU" smtClean="0">
                <a:effectLst/>
                <a:latin typeface="Times New Roman" pitchFamily="18" charset="0"/>
              </a:rPr>
              <a:t>Automatika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6213" y="1673225"/>
            <a:ext cx="6400800" cy="765175"/>
          </a:xfrm>
        </p:spPr>
        <p:txBody>
          <a:bodyPr/>
          <a:lstStyle/>
          <a:p>
            <a:r>
              <a:rPr lang="hu-HU" altLang="hu-HU" smtClean="0">
                <a:effectLst/>
                <a:latin typeface="Times New Roman" pitchFamily="18" charset="0"/>
              </a:rPr>
              <a:t>Klasszikus szabályozás elmélet</a:t>
            </a: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1309688" y="2484438"/>
            <a:ext cx="6661150" cy="166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hu-HU" altLang="hu-HU" sz="3200">
                <a:latin typeface="Times New Roman" pitchFamily="18" charset="0"/>
              </a:rPr>
              <a:t>VII.</a:t>
            </a:r>
          </a:p>
          <a:p>
            <a:pPr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hu-HU" altLang="hu-HU" sz="3200">
                <a:latin typeface="Times New Roman" pitchFamily="18" charset="0"/>
              </a:rPr>
              <a:t>Kompenzálás az eredő szakasz körfrekvencia függvénye alapján</a:t>
            </a:r>
          </a:p>
        </p:txBody>
      </p:sp>
      <p:pic>
        <p:nvPicPr>
          <p:cNvPr id="21508" name="Kép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0" y="4005263"/>
            <a:ext cx="6318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4213" y="5224463"/>
            <a:ext cx="3314700" cy="942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  <a:defRPr/>
            </a:pPr>
            <a:r>
              <a:rPr lang="hu-HU" altLang="hu-HU" kern="0" smtClean="0">
                <a:effectLst/>
                <a:latin typeface="Times New Roman" pitchFamily="18" charset="0"/>
              </a:rPr>
              <a:t>Óbudai Egyetem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hu-HU" altLang="hu-HU" sz="2400" kern="0" smtClean="0">
                <a:effectLst/>
                <a:latin typeface="Times New Roman" pitchFamily="18" charset="0"/>
              </a:rPr>
              <a:t>Dr. Neszveda József</a:t>
            </a:r>
            <a:endParaRPr lang="hu-HU" altLang="hu-HU" sz="2400" kern="0" dirty="0" smtClean="0"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96975" y="549275"/>
            <a:ext cx="6691313" cy="1450975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dirty="0" smtClean="0"/>
              <a:t>A mért értékekből identifikált LTI modell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6613" y="2214563"/>
            <a:ext cx="7650162" cy="3735387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hu-HU" sz="2800" smtClean="0"/>
              <a:t>A mért átviteli függvényből látszik az önbeálló jelleg, és hogy négy időállandója van.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hu-HU" sz="2800" smtClean="0"/>
              <a:t>Legyen a pm = 75°, miután az amplitúdó átvitel határ eset. Viszonylag nehéz megkülönböztetni a törésponti körfrekvenciákat, de nem lehetetlen!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hu-HU" sz="2800" smtClean="0"/>
              <a:t>Legyen a keresendő </a:t>
            </a:r>
            <a:r>
              <a:rPr lang="el-GR" sz="2800" smtClean="0"/>
              <a:t>ω</a:t>
            </a:r>
            <a:r>
              <a:rPr lang="hu-HU" sz="2800" smtClean="0"/>
              <a:t>=2</a:t>
            </a:r>
            <a:r>
              <a:rPr lang="el-GR" sz="2800" smtClean="0"/>
              <a:t>ω</a:t>
            </a:r>
            <a:r>
              <a:rPr lang="hu-HU" sz="2800" baseline="-25000" smtClean="0"/>
              <a:t>I</a:t>
            </a:r>
            <a:r>
              <a:rPr lang="hu-HU" sz="2800" smtClean="0"/>
              <a:t> és így a </a:t>
            </a:r>
            <a:r>
              <a:rPr lang="el-GR" sz="2800" smtClean="0"/>
              <a:t>φ</a:t>
            </a:r>
            <a:r>
              <a:rPr lang="hu-HU" sz="2800" baseline="-25000" smtClean="0"/>
              <a:t>PI</a:t>
            </a:r>
            <a:r>
              <a:rPr lang="en-US" sz="2800" smtClean="0">
                <a:cs typeface="Times New Roman" pitchFamily="18" charset="0"/>
              </a:rPr>
              <a:t>°</a:t>
            </a:r>
            <a:r>
              <a:rPr lang="hu-HU" sz="2800" smtClean="0">
                <a:cs typeface="Times New Roman" pitchFamily="18" charset="0"/>
              </a:rPr>
              <a:t>=-26.5°!</a:t>
            </a:r>
            <a:r>
              <a:rPr lang="hu-HU" sz="2800" smtClean="0"/>
              <a:t>                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hu-HU" sz="2800" smtClean="0"/>
              <a:t>A keresendő fázistolás értéke: </a:t>
            </a:r>
            <a:br>
              <a:rPr lang="hu-HU" sz="2800" smtClean="0"/>
            </a:br>
            <a:r>
              <a:rPr lang="hu-HU" sz="2800" smtClean="0"/>
              <a:t>ps</a:t>
            </a:r>
            <a:r>
              <a:rPr lang="en-US" sz="2800" smtClean="0"/>
              <a:t>°</a:t>
            </a:r>
            <a:r>
              <a:rPr lang="hu-HU" sz="2800" smtClean="0"/>
              <a:t> ≈ 75</a:t>
            </a:r>
            <a:r>
              <a:rPr lang="en-US" sz="2800" smtClean="0"/>
              <a:t> ° </a:t>
            </a:r>
            <a:r>
              <a:rPr lang="hu-HU" sz="2800" smtClean="0"/>
              <a:t>+26.5</a:t>
            </a:r>
            <a:r>
              <a:rPr lang="en-US" sz="2800" smtClean="0"/>
              <a:t> ° </a:t>
            </a:r>
            <a:r>
              <a:rPr lang="hu-HU" sz="2800" smtClean="0"/>
              <a:t>-180</a:t>
            </a:r>
            <a:r>
              <a:rPr lang="en-US" sz="2800" smtClean="0"/>
              <a:t> °</a:t>
            </a:r>
            <a:r>
              <a:rPr lang="hu-HU" sz="2800" smtClean="0"/>
              <a:t> ≈ -78.5</a:t>
            </a:r>
            <a:r>
              <a:rPr lang="en-US" sz="2800" smtClean="0"/>
              <a:t> °</a:t>
            </a:r>
            <a:endParaRPr lang="hu-HU" sz="2800" smtClean="0"/>
          </a:p>
          <a:p>
            <a:pPr algn="l" eaLnBrk="1" hangingPunct="1">
              <a:lnSpc>
                <a:spcPct val="90000"/>
              </a:lnSpc>
              <a:defRPr/>
            </a:pPr>
            <a:endParaRPr lang="hu-HU" sz="24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685800" y="403225"/>
            <a:ext cx="7772400" cy="677863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smtClean="0"/>
              <a:t>A mért G</a:t>
            </a:r>
            <a:r>
              <a:rPr lang="hu-HU" sz="3600" baseline="-25000" smtClean="0"/>
              <a:t>E</a:t>
            </a:r>
            <a:r>
              <a:rPr lang="hu-HU" sz="3600" smtClean="0"/>
              <a:t>(j</a:t>
            </a:r>
            <a:r>
              <a:rPr lang="el-GR" sz="3600" smtClean="0"/>
              <a:t>ω</a:t>
            </a:r>
            <a:r>
              <a:rPr lang="hu-HU" sz="3600" smtClean="0"/>
              <a:t>) Bode diagramja</a:t>
            </a:r>
          </a:p>
        </p:txBody>
      </p:sp>
      <p:sp>
        <p:nvSpPr>
          <p:cNvPr id="173058" name="Text Box 77"/>
          <p:cNvSpPr txBox="1">
            <a:spLocks noChangeArrowheads="1"/>
          </p:cNvSpPr>
          <p:nvPr/>
        </p:nvSpPr>
        <p:spPr bwMode="auto">
          <a:xfrm>
            <a:off x="1512888" y="5859463"/>
            <a:ext cx="6345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altLang="hu-HU" sz="2400"/>
              <a:t>Az </a:t>
            </a:r>
            <a:r>
              <a:rPr lang="el-GR" altLang="hu-HU" sz="2400"/>
              <a:t>ω</a:t>
            </a:r>
            <a:r>
              <a:rPr lang="hu-HU" altLang="hu-HU" sz="2400" baseline="-25000"/>
              <a:t>I</a:t>
            </a:r>
            <a:r>
              <a:rPr lang="hu-HU" altLang="hu-HU" sz="2400"/>
              <a:t> = 0.5*</a:t>
            </a:r>
            <a:r>
              <a:rPr lang="el-GR" altLang="hu-HU" sz="2400"/>
              <a:t>ω</a:t>
            </a:r>
            <a:r>
              <a:rPr lang="hu-HU" altLang="hu-HU" sz="2400"/>
              <a:t> = 0.05 rad/sec, és így T</a:t>
            </a:r>
            <a:r>
              <a:rPr lang="hu-HU" altLang="hu-HU" sz="2400" baseline="-25000"/>
              <a:t>I</a:t>
            </a:r>
            <a:r>
              <a:rPr lang="hu-HU" altLang="hu-HU" sz="2400"/>
              <a:t> = 20 sec.</a:t>
            </a:r>
          </a:p>
        </p:txBody>
      </p:sp>
      <p:pic>
        <p:nvPicPr>
          <p:cNvPr id="173059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1788" y="1133475"/>
            <a:ext cx="5895975" cy="463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z="4000" smtClean="0"/>
              <a:t>A g</a:t>
            </a:r>
            <a:r>
              <a:rPr lang="hu-HU" sz="4000" baseline="-25000" smtClean="0"/>
              <a:t>0</a:t>
            </a:r>
            <a:r>
              <a:rPr lang="hu-HU" sz="4000" smtClean="0"/>
              <a:t> meghatározása</a:t>
            </a:r>
          </a:p>
        </p:txBody>
      </p:sp>
      <p:graphicFrame>
        <p:nvGraphicFramePr>
          <p:cNvPr id="164873" name="Object 9"/>
          <p:cNvGraphicFramePr>
            <a:graphicFrameLocks noGrp="1" noChangeAspect="1"/>
          </p:cNvGraphicFramePr>
          <p:nvPr>
            <p:ph sz="half" idx="1"/>
          </p:nvPr>
        </p:nvGraphicFramePr>
        <p:xfrm>
          <a:off x="792163" y="2033588"/>
          <a:ext cx="1912937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75" name="Equation" r:id="rId4" imgW="990170" imgH="393529" progId="Equation.DSMT4">
                  <p:embed/>
                </p:oleObj>
              </mc:Choice>
              <mc:Fallback>
                <p:oleObj name="Equation" r:id="rId4" imgW="990170" imgH="393529" progId="Equation.DSMT4">
                  <p:embed/>
                  <p:pic>
                    <p:nvPicPr>
                      <p:cNvPr id="0" name="Picture 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63" y="2033588"/>
                        <a:ext cx="1912937" cy="760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875" name="Text Box 69"/>
          <p:cNvSpPr txBox="1">
            <a:spLocks noChangeArrowheads="1"/>
          </p:cNvSpPr>
          <p:nvPr/>
        </p:nvSpPr>
        <p:spPr bwMode="auto">
          <a:xfrm>
            <a:off x="701675" y="140335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altLang="hu-HU" sz="2400"/>
              <a:t>A g</a:t>
            </a:r>
            <a:r>
              <a:rPr lang="hu-HU" altLang="hu-HU" sz="2400" baseline="-25000"/>
              <a:t>PI</a:t>
            </a:r>
            <a:r>
              <a:rPr lang="hu-HU" altLang="hu-HU" sz="2400"/>
              <a:t> a PI kompenzáló tag átviteli függvénye K</a:t>
            </a:r>
            <a:r>
              <a:rPr lang="hu-HU" altLang="hu-HU" sz="2400" baseline="-25000"/>
              <a:t>C</a:t>
            </a:r>
            <a:r>
              <a:rPr lang="hu-HU" altLang="hu-HU" sz="2400"/>
              <a:t> = 1 esetén: </a:t>
            </a:r>
          </a:p>
        </p:txBody>
      </p:sp>
      <p:sp>
        <p:nvSpPr>
          <p:cNvPr id="164876" name="Text Box 70"/>
          <p:cNvSpPr txBox="1">
            <a:spLocks noChangeArrowheads="1"/>
          </p:cNvSpPr>
          <p:nvPr/>
        </p:nvSpPr>
        <p:spPr bwMode="auto">
          <a:xfrm>
            <a:off x="593725" y="29305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hu-HU" altLang="hu-HU"/>
          </a:p>
        </p:txBody>
      </p:sp>
      <p:sp>
        <p:nvSpPr>
          <p:cNvPr id="164877" name="Text Box 77"/>
          <p:cNvSpPr txBox="1">
            <a:spLocks noChangeArrowheads="1"/>
          </p:cNvSpPr>
          <p:nvPr/>
        </p:nvSpPr>
        <p:spPr bwMode="auto">
          <a:xfrm>
            <a:off x="657225" y="2979738"/>
            <a:ext cx="77851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altLang="hu-HU" sz="2400"/>
              <a:t>Összeszerkesztve a mért értéket a g</a:t>
            </a:r>
            <a:r>
              <a:rPr lang="hu-HU" altLang="hu-HU" sz="2400" baseline="-25000"/>
              <a:t>PI</a:t>
            </a:r>
            <a:r>
              <a:rPr lang="hu-HU" altLang="hu-HU" sz="2400"/>
              <a:t> kompenzáló tag fenti értékének megfelelő diagrammal kapjuk a g0 hurokátviteli függvény Bode diagramját. (Az ábrán piros színnel)</a:t>
            </a:r>
          </a:p>
          <a:p>
            <a:r>
              <a:rPr lang="hu-HU" altLang="hu-HU" sz="2400"/>
              <a:t>Az összeszerkesztett ábrán először a pm=75</a:t>
            </a:r>
            <a:r>
              <a:rPr lang="en-US" altLang="hu-HU" sz="2400"/>
              <a:t>°</a:t>
            </a:r>
            <a:r>
              <a:rPr lang="hu-HU" altLang="hu-HU" sz="2400"/>
              <a:t>-hoz tartozó körfrekvenciát kell megkeresni. </a:t>
            </a:r>
          </a:p>
          <a:p>
            <a:r>
              <a:rPr lang="hu-HU" altLang="hu-HU" sz="2400"/>
              <a:t>Az amplitúdó meneten az ehhez a körfrekvenciához tartozó  k</a:t>
            </a:r>
            <a:r>
              <a:rPr lang="hu-HU" altLang="hu-HU" sz="2400" baseline="-25000"/>
              <a:t>C</a:t>
            </a:r>
            <a:r>
              <a:rPr lang="hu-HU" altLang="hu-HU" sz="2400"/>
              <a:t> erősítést kell meghatározni.</a:t>
            </a:r>
          </a:p>
          <a:p>
            <a:r>
              <a:rPr lang="hu-HU" altLang="hu-HU" sz="2400"/>
              <a:t>Normál számértékeken ennek a reciprok értéke lesz a PI kompenzáló tag K</a:t>
            </a:r>
            <a:r>
              <a:rPr lang="hu-HU" altLang="hu-HU" sz="2400" baseline="-25000"/>
              <a:t>C</a:t>
            </a:r>
            <a:r>
              <a:rPr lang="hu-HU" altLang="hu-HU" sz="2400"/>
              <a:t> erősítés értéke.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685800" y="403225"/>
            <a:ext cx="7772400" cy="677863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smtClean="0"/>
              <a:t>A mért G</a:t>
            </a:r>
            <a:r>
              <a:rPr lang="hu-HU" sz="3600" baseline="-25000" smtClean="0"/>
              <a:t>E</a:t>
            </a:r>
            <a:r>
              <a:rPr lang="hu-HU" sz="3600" smtClean="0"/>
              <a:t>(j</a:t>
            </a:r>
            <a:r>
              <a:rPr lang="el-GR" sz="3600" smtClean="0"/>
              <a:t>ω</a:t>
            </a:r>
            <a:r>
              <a:rPr lang="hu-HU" sz="3600" smtClean="0"/>
              <a:t>) Bode diagramja</a:t>
            </a:r>
          </a:p>
        </p:txBody>
      </p:sp>
      <p:sp>
        <p:nvSpPr>
          <p:cNvPr id="178178" name="Text Box 77"/>
          <p:cNvSpPr txBox="1">
            <a:spLocks noChangeArrowheads="1"/>
          </p:cNvSpPr>
          <p:nvPr/>
        </p:nvSpPr>
        <p:spPr bwMode="auto">
          <a:xfrm>
            <a:off x="611188" y="5859463"/>
            <a:ext cx="7875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altLang="hu-HU" sz="2400"/>
              <a:t>A leendő </a:t>
            </a:r>
            <a:r>
              <a:rPr lang="el-GR" altLang="hu-HU" sz="2400"/>
              <a:t>ω</a:t>
            </a:r>
            <a:r>
              <a:rPr lang="hu-HU" altLang="hu-HU" sz="2400" baseline="-25000"/>
              <a:t>C</a:t>
            </a:r>
            <a:r>
              <a:rPr lang="hu-HU" altLang="hu-HU" sz="2400"/>
              <a:t>=0.097rad/sec. Az amplitúdó meneten k</a:t>
            </a:r>
            <a:r>
              <a:rPr lang="hu-HU" altLang="hu-HU" sz="2400" baseline="-25000"/>
              <a:t>C</a:t>
            </a:r>
            <a:r>
              <a:rPr lang="hu-HU" altLang="hu-HU" sz="2400"/>
              <a:t>=-1.82 dB.</a:t>
            </a:r>
          </a:p>
        </p:txBody>
      </p:sp>
      <p:pic>
        <p:nvPicPr>
          <p:cNvPr id="17817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6238" y="1089025"/>
            <a:ext cx="5984875" cy="46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z="4000" smtClean="0"/>
              <a:t>A K</a:t>
            </a:r>
            <a:r>
              <a:rPr lang="hu-HU" sz="4000" baseline="-25000" smtClean="0"/>
              <a:t>C</a:t>
            </a:r>
            <a:r>
              <a:rPr lang="hu-HU" sz="4000" smtClean="0"/>
              <a:t> meghatározása és ellenőrzés</a:t>
            </a:r>
          </a:p>
        </p:txBody>
      </p:sp>
      <p:graphicFrame>
        <p:nvGraphicFramePr>
          <p:cNvPr id="209934" name="Object 1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446463" y="2082800"/>
          <a:ext cx="2835275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38" name="Equation" r:id="rId4" imgW="1713756" imgH="406224" progId="Equation.DSMT4">
                  <p:embed/>
                </p:oleObj>
              </mc:Choice>
              <mc:Fallback>
                <p:oleObj name="Equation" r:id="rId4" imgW="1713756" imgH="406224" progId="Equation.DSMT4">
                  <p:embed/>
                  <p:pic>
                    <p:nvPicPr>
                      <p:cNvPr id="0" name="Picture 1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6463" y="2082800"/>
                        <a:ext cx="2835275" cy="671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9937" name="Text Box 69"/>
          <p:cNvSpPr txBox="1">
            <a:spLocks noChangeArrowheads="1"/>
          </p:cNvSpPr>
          <p:nvPr/>
        </p:nvSpPr>
        <p:spPr bwMode="auto">
          <a:xfrm>
            <a:off x="701675" y="1403350"/>
            <a:ext cx="604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altLang="hu-HU" sz="2400"/>
              <a:t>Decibelben az előjelváltás a reciprok értéket adja! </a:t>
            </a:r>
          </a:p>
        </p:txBody>
      </p:sp>
      <p:sp>
        <p:nvSpPr>
          <p:cNvPr id="209938" name="Text Box 70"/>
          <p:cNvSpPr txBox="1">
            <a:spLocks noChangeArrowheads="1"/>
          </p:cNvSpPr>
          <p:nvPr/>
        </p:nvSpPr>
        <p:spPr bwMode="auto">
          <a:xfrm>
            <a:off x="593725" y="29305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hu-HU" altLang="hu-HU"/>
          </a:p>
        </p:txBody>
      </p:sp>
      <p:graphicFrame>
        <p:nvGraphicFramePr>
          <p:cNvPr id="209935" name="Object 15"/>
          <p:cNvGraphicFramePr>
            <a:graphicFrameLocks noChangeAspect="1"/>
          </p:cNvGraphicFramePr>
          <p:nvPr/>
        </p:nvGraphicFramePr>
        <p:xfrm>
          <a:off x="701675" y="3608388"/>
          <a:ext cx="2600325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39" name="Equation" r:id="rId6" imgW="1345616" imgH="393529" progId="Equation.DSMT4">
                  <p:embed/>
                </p:oleObj>
              </mc:Choice>
              <mc:Fallback>
                <p:oleObj name="Equation" r:id="rId6" imgW="1345616" imgH="393529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75" y="3608388"/>
                        <a:ext cx="2600325" cy="760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9939" name="Text Box 69"/>
          <p:cNvSpPr txBox="1">
            <a:spLocks noChangeArrowheads="1"/>
          </p:cNvSpPr>
          <p:nvPr/>
        </p:nvSpPr>
        <p:spPr bwMode="auto">
          <a:xfrm>
            <a:off x="631825" y="3068638"/>
            <a:ext cx="4975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altLang="hu-HU" sz="2400"/>
              <a:t>A PI kompenzáló tag átviteli függvénye: </a:t>
            </a:r>
          </a:p>
        </p:txBody>
      </p:sp>
      <p:sp>
        <p:nvSpPr>
          <p:cNvPr id="209940" name="Text Box 69"/>
          <p:cNvSpPr txBox="1">
            <a:spLocks noChangeArrowheads="1"/>
          </p:cNvSpPr>
          <p:nvPr/>
        </p:nvSpPr>
        <p:spPr bwMode="auto">
          <a:xfrm>
            <a:off x="657225" y="2303463"/>
            <a:ext cx="2784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altLang="hu-HU" sz="2400"/>
              <a:t>Az átszámítás képlete:</a:t>
            </a:r>
          </a:p>
        </p:txBody>
      </p:sp>
      <p:sp>
        <p:nvSpPr>
          <p:cNvPr id="209941" name="Text Box 69"/>
          <p:cNvSpPr txBox="1">
            <a:spLocks noChangeArrowheads="1"/>
          </p:cNvSpPr>
          <p:nvPr/>
        </p:nvSpPr>
        <p:spPr bwMode="auto">
          <a:xfrm>
            <a:off x="611188" y="4464050"/>
            <a:ext cx="76517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altLang="hu-HU" sz="2400"/>
              <a:t>Ezzel a PI kompenzáló taggal megtervezve, majd a zárt szabályozási kört ellenőrizve kapjuk a következő ábrát.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01675" y="368300"/>
            <a:ext cx="7772400" cy="539750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smtClean="0"/>
              <a:t>A szabályozási kör átmeneti függvénye</a:t>
            </a:r>
          </a:p>
        </p:txBody>
      </p:sp>
      <p:sp>
        <p:nvSpPr>
          <p:cNvPr id="211970" name="Text Box 3"/>
          <p:cNvSpPr txBox="1">
            <a:spLocks noChangeArrowheads="1"/>
          </p:cNvSpPr>
          <p:nvPr/>
        </p:nvSpPr>
        <p:spPr bwMode="auto">
          <a:xfrm>
            <a:off x="566738" y="5454650"/>
            <a:ext cx="80819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altLang="hu-HU" sz="2400"/>
              <a:t>Óvatos volt a pm megválasztása. A K</a:t>
            </a:r>
            <a:r>
              <a:rPr lang="hu-HU" altLang="hu-HU" sz="2400" baseline="-25000"/>
              <a:t>C</a:t>
            </a:r>
            <a:r>
              <a:rPr lang="hu-HU" altLang="hu-HU" sz="2400"/>
              <a:t> értéke növelhető vagy T</a:t>
            </a:r>
            <a:r>
              <a:rPr lang="hu-HU" altLang="hu-HU" sz="2400" baseline="-25000"/>
              <a:t>I</a:t>
            </a:r>
            <a:r>
              <a:rPr lang="hu-HU" altLang="hu-HU" sz="2400"/>
              <a:t> érték csökkenthető! Lehet, hogy a PIDT most jobb lenne! </a:t>
            </a:r>
          </a:p>
        </p:txBody>
      </p:sp>
      <p:pic>
        <p:nvPicPr>
          <p:cNvPr id="211971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7213" y="1089025"/>
            <a:ext cx="5265737" cy="415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701675" y="368300"/>
            <a:ext cx="7772400" cy="539750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smtClean="0"/>
              <a:t>A szabályozási kör átmeneti függvénye</a:t>
            </a:r>
          </a:p>
        </p:txBody>
      </p:sp>
      <p:sp>
        <p:nvSpPr>
          <p:cNvPr id="214018" name="Text Box 3"/>
          <p:cNvSpPr txBox="1">
            <a:spLocks noChangeArrowheads="1"/>
          </p:cNvSpPr>
          <p:nvPr/>
        </p:nvSpPr>
        <p:spPr bwMode="auto">
          <a:xfrm>
            <a:off x="566738" y="5499100"/>
            <a:ext cx="80819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altLang="hu-HU" sz="2400"/>
              <a:t>A K</a:t>
            </a:r>
            <a:r>
              <a:rPr lang="hu-HU" altLang="hu-HU" sz="2400" baseline="-25000"/>
              <a:t>C</a:t>
            </a:r>
            <a:r>
              <a:rPr lang="hu-HU" altLang="hu-HU" sz="2400"/>
              <a:t>=1.6 értéknél láthatóan gyorsabb, de T</a:t>
            </a:r>
            <a:r>
              <a:rPr lang="hu-HU" altLang="hu-HU" sz="2400" baseline="-25000"/>
              <a:t>I</a:t>
            </a:r>
            <a:r>
              <a:rPr lang="hu-HU" altLang="hu-HU" sz="2400"/>
              <a:t> még nagy.</a:t>
            </a:r>
          </a:p>
          <a:p>
            <a:r>
              <a:rPr lang="hu-HU" altLang="hu-HU" sz="2400"/>
              <a:t>A K</a:t>
            </a:r>
            <a:r>
              <a:rPr lang="hu-HU" altLang="hu-HU" sz="2400" baseline="-25000"/>
              <a:t>C</a:t>
            </a:r>
            <a:r>
              <a:rPr lang="hu-HU" altLang="hu-HU" sz="2400"/>
              <a:t>-t visszaállítva és T</a:t>
            </a:r>
            <a:r>
              <a:rPr lang="hu-HU" altLang="hu-HU" sz="2400" baseline="-25000"/>
              <a:t>I</a:t>
            </a:r>
            <a:r>
              <a:rPr lang="hu-HU" altLang="hu-HU" sz="2400"/>
              <a:t>-t csökkentve:</a:t>
            </a:r>
          </a:p>
        </p:txBody>
      </p:sp>
      <p:pic>
        <p:nvPicPr>
          <p:cNvPr id="214019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2275" y="1133475"/>
            <a:ext cx="5400675" cy="428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701675" y="368300"/>
            <a:ext cx="7772400" cy="539750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smtClean="0"/>
              <a:t>A szabályozási kör átmeneti függvénye</a:t>
            </a:r>
          </a:p>
        </p:txBody>
      </p:sp>
      <p:sp>
        <p:nvSpPr>
          <p:cNvPr id="216066" name="Text Box 3"/>
          <p:cNvSpPr txBox="1">
            <a:spLocks noChangeArrowheads="1"/>
          </p:cNvSpPr>
          <p:nvPr/>
        </p:nvSpPr>
        <p:spPr bwMode="auto">
          <a:xfrm>
            <a:off x="566738" y="5499100"/>
            <a:ext cx="80819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altLang="hu-HU" sz="2400"/>
              <a:t>A K</a:t>
            </a:r>
            <a:r>
              <a:rPr lang="hu-HU" altLang="hu-HU" sz="2400" baseline="-25000"/>
              <a:t>C</a:t>
            </a:r>
            <a:r>
              <a:rPr lang="hu-HU" altLang="hu-HU" sz="2400"/>
              <a:t>=1.23 és a T</a:t>
            </a:r>
            <a:r>
              <a:rPr lang="hu-HU" altLang="hu-HU" sz="2400" baseline="-25000"/>
              <a:t>I</a:t>
            </a:r>
            <a:r>
              <a:rPr lang="hu-HU" altLang="hu-HU" sz="2400"/>
              <a:t>=15sec. Gyorsabb a tolerancia sávon belüli túl-lendüléssel. </a:t>
            </a:r>
          </a:p>
        </p:txBody>
      </p:sp>
      <p:pic>
        <p:nvPicPr>
          <p:cNvPr id="21606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7213" y="1042988"/>
            <a:ext cx="5461000" cy="427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1675" y="1252538"/>
            <a:ext cx="7772400" cy="1806575"/>
          </a:xfrm>
        </p:spPr>
        <p:txBody>
          <a:bodyPr/>
          <a:lstStyle/>
          <a:p>
            <a:pPr eaLnBrk="1" hangingPunct="1">
              <a:defRPr/>
            </a:pPr>
            <a:r>
              <a:rPr lang="hu-HU" sz="5400" smtClean="0"/>
              <a:t>Integráló eredő szakasz PDT1 kompenzálás</a:t>
            </a:r>
          </a:p>
        </p:txBody>
      </p:sp>
      <p:sp>
        <p:nvSpPr>
          <p:cNvPr id="113667" name="Rectangle 3"/>
          <p:cNvSpPr>
            <a:spLocks noChangeArrowheads="1"/>
          </p:cNvSpPr>
          <p:nvPr/>
        </p:nvSpPr>
        <p:spPr bwMode="auto">
          <a:xfrm>
            <a:off x="701675" y="3494088"/>
            <a:ext cx="7772400" cy="1001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>
              <a:defRPr/>
            </a:pPr>
            <a:r>
              <a:rPr lang="hu-HU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Európai struktúra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1675" y="458788"/>
            <a:ext cx="7772400" cy="854075"/>
          </a:xfrm>
        </p:spPr>
        <p:txBody>
          <a:bodyPr/>
          <a:lstStyle/>
          <a:p>
            <a:pPr eaLnBrk="1" hangingPunct="1">
              <a:defRPr/>
            </a:pPr>
            <a:r>
              <a:rPr lang="hu-HU" sz="4400" smtClean="0"/>
              <a:t>Integráló eredő szakasz</a:t>
            </a:r>
          </a:p>
        </p:txBody>
      </p:sp>
      <p:sp>
        <p:nvSpPr>
          <p:cNvPr id="114691" name="Rectangle 3"/>
          <p:cNvSpPr>
            <a:spLocks noChangeArrowheads="1"/>
          </p:cNvSpPr>
          <p:nvPr/>
        </p:nvSpPr>
        <p:spPr bwMode="auto">
          <a:xfrm>
            <a:off x="701675" y="1314450"/>
            <a:ext cx="8040688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 anchor="ctr"/>
          <a:lstStyle/>
          <a:p>
            <a:pPr>
              <a:defRPr/>
            </a:pPr>
            <a:r>
              <a:rPr lang="hu-HU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 fázismenetből lehet meghatározni az integráló jelleget . </a:t>
            </a:r>
            <a:br>
              <a:rPr lang="hu-HU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hu-HU" sz="240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Kellően alacsony körfrekvencián közel -90</a:t>
            </a:r>
            <a:r>
              <a:rPr lang="en-US" sz="240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°</a:t>
            </a:r>
            <a:r>
              <a:rPr lang="hu-HU" sz="240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 fázistolás.</a:t>
            </a:r>
            <a:r>
              <a:rPr lang="hu-HU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br>
              <a:rPr lang="hu-HU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hu-HU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Integráló jelleg esetén a leggyakrabban alkalmazott kompenzáló struktúra PDT1, esetleg P.</a:t>
            </a:r>
            <a:endParaRPr lang="hu-HU" sz="2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219148" name="Object 12"/>
          <p:cNvGraphicFramePr>
            <a:graphicFrameLocks noChangeAspect="1"/>
          </p:cNvGraphicFramePr>
          <p:nvPr/>
        </p:nvGraphicFramePr>
        <p:xfrm>
          <a:off x="792163" y="3833813"/>
          <a:ext cx="6911975" cy="91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52" name="Equation" r:id="rId3" imgW="3225800" imgH="431800" progId="Equation.DSMT4">
                  <p:embed/>
                </p:oleObj>
              </mc:Choice>
              <mc:Fallback>
                <p:oleObj name="Equation" r:id="rId3" imgW="3225800" imgH="4318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63" y="3833813"/>
                        <a:ext cx="6911975" cy="919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9149" name="Object 13"/>
          <p:cNvGraphicFramePr>
            <a:graphicFrameLocks noChangeAspect="1"/>
          </p:cNvGraphicFramePr>
          <p:nvPr/>
        </p:nvGraphicFramePr>
        <p:xfrm>
          <a:off x="2366963" y="5003800"/>
          <a:ext cx="370046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53" name="Equation" r:id="rId5" imgW="1726451" imgH="393529" progId="Equation.DSMT4">
                  <p:embed/>
                </p:oleObj>
              </mc:Choice>
              <mc:Fallback>
                <p:oleObj name="Equation" r:id="rId5" imgW="1726451" imgH="393529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6963" y="5003800"/>
                        <a:ext cx="3700462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229600" cy="768350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smtClean="0">
                <a:latin typeface="Times New Roman" pitchFamily="18" charset="0"/>
              </a:rPr>
              <a:t>A Bode diagram elemzése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49350"/>
            <a:ext cx="8504238" cy="52990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hu-HU" sz="2800" smtClean="0">
                <a:solidFill>
                  <a:srgbClr val="FFAD1C"/>
                </a:solidFill>
              </a:rPr>
              <a:t>A Bode diagram népszerű, mert papír – ceruza módszerrel is elfogadható pontossággal és munkaráfordítással megvalósítható a kompenzáló tag méretezése.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u-HU" sz="2800" smtClean="0"/>
              <a:t>Méréssel felvett értékekkel vagy mért értékekből identifikált átviteli függvény esetén is alkalmazható.</a:t>
            </a:r>
          </a:p>
          <a:p>
            <a:pPr eaLnBrk="1" hangingPunct="1">
              <a:defRPr/>
            </a:pPr>
            <a:r>
              <a:rPr lang="hu-HU" sz="2800" smtClean="0"/>
              <a:t>Meg kell állapítani, hogy az eredő szakasz arányos vagy integráló jellegű.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u-HU" sz="2000" smtClean="0"/>
              <a:t>	</a:t>
            </a:r>
            <a:r>
              <a:rPr lang="hu-HU" sz="2400" smtClean="0"/>
              <a:t>Ez a fázismenetből lehetséges. </a:t>
            </a:r>
          </a:p>
          <a:p>
            <a:pPr eaLnBrk="1" hangingPunct="1">
              <a:defRPr/>
            </a:pPr>
            <a:r>
              <a:rPr lang="hu-HU" sz="2800" smtClean="0"/>
              <a:t>Meg kell állapítani, hogy mennyire egymáshoz közeliek az eredő szakasz időállandói.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u-HU" sz="2000" smtClean="0"/>
              <a:t>	</a:t>
            </a:r>
            <a:r>
              <a:rPr lang="hu-HU" sz="2400" smtClean="0"/>
              <a:t>Ez az amplitúdó menetből lehetséges.</a:t>
            </a:r>
          </a:p>
        </p:txBody>
      </p:sp>
      <p:sp>
        <p:nvSpPr>
          <p:cNvPr id="16078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 altLang="hu-HU"/>
          </a:p>
        </p:txBody>
      </p:sp>
      <p:graphicFrame>
        <p:nvGraphicFramePr>
          <p:cNvPr id="160777" name="Object 9"/>
          <p:cNvGraphicFramePr>
            <a:graphicFrameLocks noChangeAspect="1"/>
          </p:cNvGraphicFramePr>
          <p:nvPr/>
        </p:nvGraphicFramePr>
        <p:xfrm>
          <a:off x="0" y="0"/>
          <a:ext cx="11906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79" name="Equation" r:id="rId3" imgW="1193800" imgH="228600" progId="Equation.DSMT4">
                  <p:embed/>
                </p:oleObj>
              </mc:Choice>
              <mc:Fallback>
                <p:oleObj name="Equation" r:id="rId3" imgW="1193800" imgH="228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1906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31800" y="458788"/>
            <a:ext cx="8229600" cy="854075"/>
          </a:xfrm>
        </p:spPr>
        <p:txBody>
          <a:bodyPr lIns="18000" tIns="10800" rIns="18000" bIns="10800"/>
          <a:lstStyle/>
          <a:p>
            <a:pPr eaLnBrk="1" hangingPunct="1">
              <a:defRPr/>
            </a:pPr>
            <a:r>
              <a:rPr lang="hu-HU" sz="3600" smtClean="0"/>
              <a:t>A PDT kompenzáló tag átviteli függvénye</a:t>
            </a:r>
          </a:p>
        </p:txBody>
      </p:sp>
      <p:sp>
        <p:nvSpPr>
          <p:cNvPr id="165914" name="Rectangle 3"/>
          <p:cNvSpPr>
            <a:spLocks noChangeArrowheads="1"/>
          </p:cNvSpPr>
          <p:nvPr/>
        </p:nvSpPr>
        <p:spPr bwMode="auto">
          <a:xfrm>
            <a:off x="476250" y="2484438"/>
            <a:ext cx="8147050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05000"/>
              </a:lnSpc>
            </a:pPr>
            <a:r>
              <a:rPr lang="hu-HU" altLang="hu-HU" sz="2400">
                <a:latin typeface="Times New Roman" pitchFamily="18" charset="0"/>
              </a:rPr>
              <a:t>Három változó van. Ebből A</a:t>
            </a:r>
            <a:r>
              <a:rPr lang="hu-HU" altLang="hu-HU" sz="2400" baseline="-25000">
                <a:latin typeface="Times New Roman" pitchFamily="18" charset="0"/>
              </a:rPr>
              <a:t>D</a:t>
            </a:r>
            <a:r>
              <a:rPr lang="hu-HU" altLang="hu-HU" sz="2400">
                <a:latin typeface="Times New Roman" pitchFamily="18" charset="0"/>
              </a:rPr>
              <a:t> független az eredő szakasztól.</a:t>
            </a:r>
          </a:p>
          <a:p>
            <a:pPr eaLnBrk="0" hangingPunct="0">
              <a:lnSpc>
                <a:spcPct val="105000"/>
              </a:lnSpc>
            </a:pPr>
            <a:r>
              <a:rPr lang="hu-HU" altLang="hu-HU" sz="2400">
                <a:latin typeface="Times New Roman" pitchFamily="18" charset="0"/>
              </a:rPr>
              <a:t>Első lépésben legyen K</a:t>
            </a:r>
            <a:r>
              <a:rPr lang="hu-HU" altLang="hu-HU" sz="2400" baseline="-25000">
                <a:latin typeface="Times New Roman" pitchFamily="18" charset="0"/>
              </a:rPr>
              <a:t>C</a:t>
            </a:r>
            <a:r>
              <a:rPr lang="hu-HU" altLang="hu-HU" sz="2400">
                <a:latin typeface="Times New Roman" pitchFamily="18" charset="0"/>
              </a:rPr>
              <a:t> = 1, A</a:t>
            </a:r>
            <a:r>
              <a:rPr lang="hu-HU" altLang="hu-HU" sz="2400" baseline="-25000">
                <a:latin typeface="Times New Roman" pitchFamily="18" charset="0"/>
              </a:rPr>
              <a:t>D</a:t>
            </a:r>
            <a:r>
              <a:rPr lang="hu-HU" altLang="hu-HU" sz="2400">
                <a:latin typeface="Times New Roman" pitchFamily="18" charset="0"/>
              </a:rPr>
              <a:t> =  9, és T = 0.1sec.</a:t>
            </a:r>
          </a:p>
        </p:txBody>
      </p:sp>
      <p:sp>
        <p:nvSpPr>
          <p:cNvPr id="165915" name="Text Box 4"/>
          <p:cNvSpPr txBox="1">
            <a:spLocks noChangeArrowheads="1"/>
          </p:cNvSpPr>
          <p:nvPr/>
        </p:nvSpPr>
        <p:spPr bwMode="auto">
          <a:xfrm>
            <a:off x="669925" y="38322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hu-HU" altLang="hu-HU" sz="2400">
              <a:latin typeface="Times New Roman" pitchFamily="18" charset="0"/>
            </a:endParaRPr>
          </a:p>
        </p:txBody>
      </p:sp>
      <p:sp>
        <p:nvSpPr>
          <p:cNvPr id="165916" name="Text Box 6"/>
          <p:cNvSpPr txBox="1">
            <a:spLocks noChangeArrowheads="1"/>
          </p:cNvSpPr>
          <p:nvPr/>
        </p:nvSpPr>
        <p:spPr bwMode="auto">
          <a:xfrm>
            <a:off x="2838450" y="51387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hu-HU" altLang="hu-HU" sz="2400">
              <a:latin typeface="Times New Roman" pitchFamily="18" charset="0"/>
            </a:endParaRPr>
          </a:p>
        </p:txBody>
      </p:sp>
      <p:sp>
        <p:nvSpPr>
          <p:cNvPr id="165917" name="Rectangle 7"/>
          <p:cNvSpPr>
            <a:spLocks noChangeArrowheads="1"/>
          </p:cNvSpPr>
          <p:nvPr/>
        </p:nvSpPr>
        <p:spPr bwMode="auto">
          <a:xfrm>
            <a:off x="566738" y="4554538"/>
            <a:ext cx="801687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 eaLnBrk="0" hangingPunct="0">
              <a:lnSpc>
                <a:spcPct val="130000"/>
              </a:lnSpc>
            </a:pPr>
            <a:r>
              <a:rPr lang="hu-HU" altLang="hu-HU" sz="2400">
                <a:latin typeface="Times New Roman" pitchFamily="18" charset="0"/>
              </a:rPr>
              <a:t>PDT1 kompenzáló tag esetén be kell tartani az</a:t>
            </a:r>
            <a:br>
              <a:rPr lang="hu-HU" altLang="hu-HU" sz="2400">
                <a:latin typeface="Times New Roman" pitchFamily="18" charset="0"/>
              </a:rPr>
            </a:br>
            <a:r>
              <a:rPr lang="hu-HU" altLang="hu-HU" sz="2400">
                <a:latin typeface="Times New Roman" pitchFamily="18" charset="0"/>
              </a:rPr>
              <a:t>20  &gt; A</a:t>
            </a:r>
            <a:r>
              <a:rPr lang="hu-HU" altLang="hu-HU" sz="2400" baseline="-25000">
                <a:latin typeface="Times New Roman" pitchFamily="18" charset="0"/>
              </a:rPr>
              <a:t>D</a:t>
            </a:r>
            <a:r>
              <a:rPr lang="hu-HU" altLang="hu-HU" sz="2400">
                <a:latin typeface="Times New Roman" pitchFamily="18" charset="0"/>
              </a:rPr>
              <a:t> &gt; 5 feltételt!</a:t>
            </a:r>
          </a:p>
        </p:txBody>
      </p:sp>
      <p:graphicFrame>
        <p:nvGraphicFramePr>
          <p:cNvPr id="165911" name="Object 23"/>
          <p:cNvGraphicFramePr>
            <a:graphicFrameLocks noGrp="1" noChangeAspect="1"/>
          </p:cNvGraphicFramePr>
          <p:nvPr>
            <p:ph idx="1"/>
          </p:nvPr>
        </p:nvGraphicFramePr>
        <p:xfrm>
          <a:off x="3222625" y="3519488"/>
          <a:ext cx="2327275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15" name="Equation" r:id="rId3" imgW="1104900" imgH="393700" progId="Equation.DSMT4">
                  <p:embed/>
                </p:oleObj>
              </mc:Choice>
              <mc:Fallback>
                <p:oleObj name="Equation" r:id="rId3" imgW="1104900" imgH="393700" progId="Equation.DSMT4">
                  <p:embed/>
                  <p:pic>
                    <p:nvPicPr>
                      <p:cNvPr id="0" name="Picture 2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25" y="3519488"/>
                        <a:ext cx="2327275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912" name="Object 24"/>
          <p:cNvGraphicFramePr>
            <a:graphicFrameLocks noChangeAspect="1"/>
          </p:cNvGraphicFramePr>
          <p:nvPr/>
        </p:nvGraphicFramePr>
        <p:xfrm>
          <a:off x="2366963" y="1449388"/>
          <a:ext cx="370046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16" name="Equation" r:id="rId5" imgW="1726451" imgH="393529" progId="Equation.DSMT4">
                  <p:embed/>
                </p:oleObj>
              </mc:Choice>
              <mc:Fallback>
                <p:oleObj name="Equation" r:id="rId5" imgW="1726451" imgH="393529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6963" y="1449388"/>
                        <a:ext cx="3700462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68350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smtClean="0"/>
              <a:t>PDT1  arányos, differenciáló tag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701675" y="1179513"/>
            <a:ext cx="7754938" cy="396875"/>
          </a:xfrm>
        </p:spPr>
        <p:txBody>
          <a:bodyPr lIns="18000" tIns="46800" rIns="18000" bIns="10800"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u-HU" sz="1200" smtClean="0"/>
              <a:t>	</a:t>
            </a:r>
            <a:r>
              <a:rPr lang="hu-HU" sz="2400" smtClean="0">
                <a:latin typeface="Times New Roman" pitchFamily="18" charset="0"/>
              </a:rPr>
              <a:t>A </a:t>
            </a: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hu-HU" sz="2400" baseline="-25000" smtClean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hu-HU" sz="2400" smtClean="0">
                <a:latin typeface="Times New Roman" pitchFamily="18" charset="0"/>
              </a:rPr>
              <a:t> fázistolás az A</a:t>
            </a:r>
            <a:r>
              <a:rPr lang="hu-HU" sz="2400" baseline="-25000" smtClean="0">
                <a:latin typeface="Times New Roman" pitchFamily="18" charset="0"/>
              </a:rPr>
              <a:t>D</a:t>
            </a:r>
            <a:r>
              <a:rPr lang="hu-HU" sz="2400" smtClean="0">
                <a:latin typeface="Times New Roman" pitchFamily="18" charset="0"/>
              </a:rPr>
              <a:t> differenciálási erősítéstől függ.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221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 altLang="hu-HU"/>
          </a:p>
        </p:txBody>
      </p:sp>
      <p:sp>
        <p:nvSpPr>
          <p:cNvPr id="22221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 altLang="hu-HU"/>
          </a:p>
        </p:txBody>
      </p:sp>
      <p:sp>
        <p:nvSpPr>
          <p:cNvPr id="22221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 altLang="hu-HU"/>
          </a:p>
        </p:txBody>
      </p:sp>
      <p:sp>
        <p:nvSpPr>
          <p:cNvPr id="22221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 altLang="hu-HU"/>
          </a:p>
        </p:txBody>
      </p:sp>
      <p:pic>
        <p:nvPicPr>
          <p:cNvPr id="222215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1898650"/>
            <a:ext cx="5510212" cy="419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6372225" y="1989138"/>
            <a:ext cx="2205038" cy="404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/>
          <a:lstStyle/>
          <a:p>
            <a:pPr marL="342900" indent="-342900">
              <a:lnSpc>
                <a:spcPct val="85000"/>
              </a:lnSpc>
              <a:spcBef>
                <a:spcPct val="5000"/>
              </a:spcBef>
              <a:spcAft>
                <a:spcPct val="5000"/>
              </a:spcAft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hu-HU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Jelen példában: </a:t>
            </a:r>
          </a:p>
          <a:p>
            <a:pPr marL="342900" indent="-342900">
              <a:lnSpc>
                <a:spcPct val="85000"/>
              </a:lnSpc>
              <a:spcBef>
                <a:spcPct val="5000"/>
              </a:spcBef>
              <a:spcAft>
                <a:spcPct val="5000"/>
              </a:spcAft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hu-HU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</a:t>
            </a:r>
            <a:r>
              <a:rPr lang="hu-HU" sz="24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</a:t>
            </a:r>
            <a:r>
              <a:rPr lang="hu-HU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= 9, és így </a:t>
            </a:r>
          </a:p>
          <a:p>
            <a:pPr marL="342900" indent="-342900">
              <a:lnSpc>
                <a:spcPct val="85000"/>
              </a:lnSpc>
              <a:spcBef>
                <a:spcPct val="5000"/>
              </a:spcBef>
              <a:spcAft>
                <a:spcPct val="5000"/>
              </a:spcAft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l-GR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hu-HU" sz="24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hu-HU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= 54.9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hu-HU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/>
            <a:endParaRPr lang="hu-HU" altLang="hu-HU">
              <a:latin typeface="Arial" charset="0"/>
            </a:endParaRPr>
          </a:p>
          <a:p>
            <a:pPr marL="342900" indent="-342900"/>
            <a:r>
              <a:rPr lang="hu-HU" altLang="hu-HU">
                <a:latin typeface="Arial" charset="0"/>
              </a:rPr>
              <a:t>AD=5 </a:t>
            </a:r>
            <a:br>
              <a:rPr lang="hu-HU" altLang="hu-HU">
                <a:latin typeface="Arial" charset="0"/>
              </a:rPr>
            </a:br>
            <a:r>
              <a:rPr lang="el-GR" altLang="hu-HU">
                <a:latin typeface="Arial" charset="0"/>
              </a:rPr>
              <a:t>φ</a:t>
            </a:r>
            <a:r>
              <a:rPr lang="hu-HU" altLang="hu-HU">
                <a:latin typeface="Arial" charset="0"/>
              </a:rPr>
              <a:t>max=45.6</a:t>
            </a:r>
            <a:r>
              <a:rPr lang="en-US" altLang="hu-HU">
                <a:latin typeface="Arial" charset="0"/>
              </a:rPr>
              <a:t>°</a:t>
            </a:r>
          </a:p>
          <a:p>
            <a:pPr marL="342900" indent="-342900"/>
            <a:r>
              <a:rPr lang="hu-HU" altLang="hu-HU">
                <a:latin typeface="Arial" charset="0"/>
              </a:rPr>
              <a:t>AD=8 </a:t>
            </a:r>
            <a:br>
              <a:rPr lang="hu-HU" altLang="hu-HU">
                <a:latin typeface="Arial" charset="0"/>
              </a:rPr>
            </a:br>
            <a:r>
              <a:rPr lang="el-GR" altLang="hu-HU">
                <a:latin typeface="Arial" charset="0"/>
              </a:rPr>
              <a:t>φ</a:t>
            </a:r>
            <a:r>
              <a:rPr lang="hu-HU" altLang="hu-HU">
                <a:latin typeface="Arial" charset="0"/>
              </a:rPr>
              <a:t>max=53.1</a:t>
            </a:r>
            <a:r>
              <a:rPr lang="en-US" altLang="hu-HU">
                <a:latin typeface="Arial" charset="0"/>
              </a:rPr>
              <a:t>°</a:t>
            </a:r>
          </a:p>
          <a:p>
            <a:pPr marL="342900" indent="-342900"/>
            <a:r>
              <a:rPr lang="hu-HU" altLang="hu-HU">
                <a:latin typeface="Arial" charset="0"/>
              </a:rPr>
              <a:t>AD=9 </a:t>
            </a:r>
            <a:br>
              <a:rPr lang="hu-HU" altLang="hu-HU">
                <a:latin typeface="Arial" charset="0"/>
              </a:rPr>
            </a:br>
            <a:r>
              <a:rPr lang="el-GR" altLang="hu-HU">
                <a:latin typeface="Arial" charset="0"/>
              </a:rPr>
              <a:t>φ</a:t>
            </a:r>
            <a:r>
              <a:rPr lang="hu-HU" altLang="hu-HU">
                <a:latin typeface="Arial" charset="0"/>
              </a:rPr>
              <a:t>max=54.9</a:t>
            </a:r>
            <a:r>
              <a:rPr lang="en-US" altLang="hu-HU">
                <a:latin typeface="Arial" charset="0"/>
              </a:rPr>
              <a:t>°</a:t>
            </a:r>
          </a:p>
          <a:p>
            <a:pPr marL="342900" indent="-342900"/>
            <a:r>
              <a:rPr lang="hu-HU" altLang="hu-HU">
                <a:latin typeface="Arial" charset="0"/>
              </a:rPr>
              <a:t>AD=15 </a:t>
            </a:r>
            <a:br>
              <a:rPr lang="hu-HU" altLang="hu-HU">
                <a:latin typeface="Arial" charset="0"/>
              </a:rPr>
            </a:br>
            <a:r>
              <a:rPr lang="el-GR" altLang="hu-HU">
                <a:latin typeface="Arial" charset="0"/>
              </a:rPr>
              <a:t>φ</a:t>
            </a:r>
            <a:r>
              <a:rPr lang="hu-HU" altLang="hu-HU">
                <a:latin typeface="Arial" charset="0"/>
              </a:rPr>
              <a:t>max=61.9</a:t>
            </a:r>
            <a:r>
              <a:rPr lang="en-US" altLang="hu-HU">
                <a:latin typeface="Arial" charset="0"/>
              </a:rPr>
              <a:t>°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0538" y="338138"/>
            <a:ext cx="8124825" cy="1781175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dirty="0" smtClean="0"/>
              <a:t>PDT1 kompenzálás elve</a:t>
            </a:r>
            <a:br>
              <a:rPr lang="hu-HU" sz="3600" dirty="0" smtClean="0"/>
            </a:br>
            <a:r>
              <a:rPr lang="hu-HU" sz="3600" dirty="0" smtClean="0"/>
              <a:t>az eredő szakasz körfrekvencia</a:t>
            </a:r>
            <a:br>
              <a:rPr lang="hu-HU" sz="3600" dirty="0" smtClean="0"/>
            </a:br>
            <a:r>
              <a:rPr lang="hu-HU" sz="3600" dirty="0" smtClean="0"/>
              <a:t>függvényéhez illesztés esetén</a:t>
            </a:r>
          </a:p>
        </p:txBody>
      </p:sp>
      <p:sp>
        <p:nvSpPr>
          <p:cNvPr id="117763" name="Rectangle 3"/>
          <p:cNvSpPr>
            <a:spLocks noChangeArrowheads="1"/>
          </p:cNvSpPr>
          <p:nvPr/>
        </p:nvSpPr>
        <p:spPr bwMode="auto">
          <a:xfrm>
            <a:off x="490538" y="2119313"/>
            <a:ext cx="8412162" cy="4195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hu-H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Válasszunk egy megfelelőnek tartott fázistartalékot!</a:t>
            </a:r>
            <a:br>
              <a:rPr lang="hu-H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hu-HU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szabály azonos, mint a PI kompenzálásnál volt.</a:t>
            </a:r>
            <a: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hu-H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Az eredő szakasz fázismenetén meg kell keresni a választott fázistartalékhoz tartozó leendő </a:t>
            </a:r>
            <a:r>
              <a:rPr lang="el-GR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hu-HU" sz="2400" b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hu-H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vágási körfrekvenciát.</a:t>
            </a:r>
            <a:br>
              <a:rPr lang="hu-H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hu-HU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Ez a </a:t>
            </a:r>
            <a:r>
              <a:rPr lang="hu-HU" sz="2400" dirty="0" err="1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ps</a:t>
            </a:r>
            <a:r>
              <a:rPr lang="en-US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°</a:t>
            </a:r>
            <a:r>
              <a:rPr lang="hu-HU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</a:t>
            </a:r>
            <a:r>
              <a:rPr lang="hu-HU" sz="2400" dirty="0" err="1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pm</a:t>
            </a:r>
            <a:r>
              <a:rPr lang="en-US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°</a:t>
            </a:r>
            <a:r>
              <a:rPr lang="hu-HU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</a:t>
            </a:r>
            <a:r>
              <a:rPr lang="el-GR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φ</a:t>
            </a:r>
            <a:r>
              <a:rPr lang="hu-HU" sz="2400" baseline="-250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PDT</a:t>
            </a:r>
            <a:r>
              <a:rPr lang="en-US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°</a:t>
            </a:r>
            <a:r>
              <a:rPr lang="hu-HU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- 180</a:t>
            </a:r>
            <a:r>
              <a:rPr lang="en-US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°</a:t>
            </a:r>
            <a:r>
              <a:rPr lang="hu-HU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fázistoláshoz tartozó körfrekvencia.</a:t>
            </a:r>
            <a:br>
              <a:rPr lang="hu-HU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hu-H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 K</a:t>
            </a:r>
            <a:r>
              <a:rPr lang="hu-HU" sz="2400" b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hu-H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értéket úgy kell megválasztani, hogy a leendő </a:t>
            </a:r>
            <a:r>
              <a:rPr lang="el-GR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hu-HU" sz="2400" b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hu-H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vágási körfrekvenciánál legyen egységnyi a K</a:t>
            </a:r>
            <a:r>
              <a:rPr lang="hu-HU" sz="2400" b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0</a:t>
            </a:r>
            <a:r>
              <a:rPr lang="hu-H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hurokerősítés.</a:t>
            </a:r>
            <a:br>
              <a:rPr lang="hu-H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hu-HU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</a:t>
            </a:r>
            <a:r>
              <a:rPr lang="hu-HU" sz="2400" dirty="0" smtClean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leendő </a:t>
            </a:r>
            <a:r>
              <a:rPr lang="el-GR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ω</a:t>
            </a:r>
            <a:r>
              <a:rPr lang="hu-HU" sz="2400" baseline="-250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hu-HU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vágási </a:t>
            </a:r>
            <a:r>
              <a:rPr lang="hu-HU" sz="2400" dirty="0" smtClean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körfrekvencián a </a:t>
            </a:r>
            <a:r>
              <a:rPr lang="hu-HU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</a:t>
            </a:r>
            <a:r>
              <a:rPr lang="hu-HU" sz="2400" baseline="-25000" dirty="0" smtClean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hu-HU" sz="2400" dirty="0" smtClean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hu-HU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1 értékkel definiált g0 hurokátviteli függvény amplitúdó átvitelének reciprok értéke </a:t>
            </a:r>
            <a:r>
              <a:rPr lang="hu-HU" sz="2400" dirty="0" smtClean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lesz </a:t>
            </a:r>
            <a:r>
              <a:rPr lang="hu-HU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tényleges K</a:t>
            </a:r>
            <a:r>
              <a:rPr lang="hu-HU" sz="2400" baseline="-250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hu-HU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871537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smtClean="0">
                <a:latin typeface="Times New Roman" pitchFamily="18" charset="0"/>
              </a:rPr>
              <a:t>PDT1 kompenzálás menete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46175"/>
            <a:ext cx="8229600" cy="4979988"/>
          </a:xfrm>
        </p:spPr>
        <p:txBody>
          <a:bodyPr/>
          <a:lstStyle/>
          <a:p>
            <a:pPr eaLnBrk="1" hangingPunct="1"/>
            <a:r>
              <a:rPr lang="hu-HU" sz="2400" smtClean="0">
                <a:latin typeface="Times New Roman" pitchFamily="18" charset="0"/>
              </a:rPr>
              <a:t>A               Bode diagramja alapján választjuk a PDT kompenzálást és választani kell az A</a:t>
            </a:r>
            <a:r>
              <a:rPr lang="hu-HU" sz="2400" baseline="-25000" smtClean="0">
                <a:latin typeface="Times New Roman" pitchFamily="18" charset="0"/>
              </a:rPr>
              <a:t>D</a:t>
            </a:r>
            <a:r>
              <a:rPr lang="hu-HU" sz="2400" smtClean="0">
                <a:latin typeface="Times New Roman" pitchFamily="18" charset="0"/>
              </a:rPr>
              <a:t> értéket is.</a:t>
            </a:r>
            <a:br>
              <a:rPr lang="hu-HU" sz="2400" smtClean="0">
                <a:latin typeface="Times New Roman" pitchFamily="18" charset="0"/>
              </a:rPr>
            </a:br>
            <a:r>
              <a:rPr lang="hu-HU" sz="2400" smtClean="0">
                <a:latin typeface="Times New Roman" pitchFamily="18" charset="0"/>
              </a:rPr>
              <a:t>Az eredő szakasz fázismenetén meg kell keresni a </a:t>
            </a:r>
            <a:br>
              <a:rPr lang="hu-HU" sz="2400" smtClean="0">
                <a:latin typeface="Times New Roman" pitchFamily="18" charset="0"/>
              </a:rPr>
            </a:br>
            <a:r>
              <a:rPr lang="hu-HU" sz="2400" smtClean="0">
                <a:latin typeface="Times New Roman" pitchFamily="18" charset="0"/>
              </a:rPr>
              <a:t>ps = pm - </a:t>
            </a: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hu-HU" sz="2400" baseline="-25000" smtClean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hu-HU" sz="2400" smtClean="0">
                <a:latin typeface="Times New Roman" pitchFamily="18" charset="0"/>
              </a:rPr>
              <a:t> - 180 fázistoláshoz tartozó körfrekvenciát.</a:t>
            </a:r>
          </a:p>
          <a:p>
            <a:pPr eaLnBrk="1" hangingPunct="1"/>
            <a:r>
              <a:rPr lang="hu-HU" sz="2400" smtClean="0">
                <a:latin typeface="Times New Roman" pitchFamily="18" charset="0"/>
              </a:rPr>
              <a:t>Ha A</a:t>
            </a:r>
            <a:r>
              <a:rPr lang="hu-HU" sz="2400" baseline="-25000" smtClean="0">
                <a:latin typeface="Times New Roman" pitchFamily="18" charset="0"/>
              </a:rPr>
              <a:t>D</a:t>
            </a:r>
            <a:r>
              <a:rPr lang="hu-HU" sz="2400" smtClean="0">
                <a:latin typeface="Times New Roman" pitchFamily="18" charset="0"/>
              </a:rPr>
              <a:t> = 8 akkor ennek a körfrekvenciának a háromszorosa az  </a:t>
            </a: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hu-HU" sz="2400" baseline="-25000" smtClean="0">
                <a:latin typeface="Times New Roman" pitchFamily="18" charset="0"/>
              </a:rPr>
              <a:t>T</a:t>
            </a:r>
            <a:r>
              <a:rPr lang="hu-HU" sz="2400" smtClean="0">
                <a:latin typeface="Times New Roman" pitchFamily="18" charset="0"/>
              </a:rPr>
              <a:t>. A reciprok érték a T és T</a:t>
            </a:r>
            <a:r>
              <a:rPr lang="hu-HU" sz="2400" baseline="-25000" smtClean="0">
                <a:latin typeface="Times New Roman" pitchFamily="18" charset="0"/>
              </a:rPr>
              <a:t>D</a:t>
            </a:r>
            <a:r>
              <a:rPr lang="hu-HU" sz="2400" smtClean="0">
                <a:latin typeface="Times New Roman" pitchFamily="18" charset="0"/>
              </a:rPr>
              <a:t> = A</a:t>
            </a:r>
            <a:r>
              <a:rPr lang="hu-HU" sz="2400" baseline="-25000" smtClean="0">
                <a:latin typeface="Times New Roman" pitchFamily="18" charset="0"/>
              </a:rPr>
              <a:t>D</a:t>
            </a:r>
            <a:r>
              <a:rPr lang="hu-HU" sz="2400" smtClean="0">
                <a:latin typeface="Times New Roman" pitchFamily="18" charset="0"/>
              </a:rPr>
              <a:t>*T.</a:t>
            </a:r>
          </a:p>
          <a:p>
            <a:pPr eaLnBrk="1" hangingPunct="1">
              <a:buFont typeface="Wingdings" pitchFamily="2" charset="2"/>
              <a:buNone/>
            </a:pPr>
            <a:endParaRPr lang="hu-HU" sz="1200" smtClean="0">
              <a:latin typeface="Times New Roman" pitchFamily="18" charset="0"/>
            </a:endParaRPr>
          </a:p>
          <a:p>
            <a:pPr eaLnBrk="1" hangingPunct="1"/>
            <a:r>
              <a:rPr lang="hu-HU" sz="2400" smtClean="0">
                <a:latin typeface="Times New Roman" pitchFamily="18" charset="0"/>
              </a:rPr>
              <a:t>Ábrázolni kell a                                       Bode diagramját.</a:t>
            </a:r>
          </a:p>
          <a:p>
            <a:pPr eaLnBrk="1" hangingPunct="1">
              <a:buFont typeface="Wingdings" pitchFamily="2" charset="2"/>
              <a:buNone/>
            </a:pPr>
            <a:endParaRPr lang="hu-HU" sz="1400" smtClean="0">
              <a:latin typeface="Times New Roman" pitchFamily="18" charset="0"/>
            </a:endParaRPr>
          </a:p>
          <a:p>
            <a:pPr eaLnBrk="1" hangingPunct="1"/>
            <a:r>
              <a:rPr lang="hu-HU" sz="2400" smtClean="0">
                <a:latin typeface="Times New Roman" pitchFamily="18" charset="0"/>
              </a:rPr>
              <a:t>Ezen a g0 átviteli függvényen kell megkeresni a pm fázis-tartalékhoz tartozó körfrekvenciánál az amplitúdó erősítést</a:t>
            </a:r>
            <a:br>
              <a:rPr lang="hu-HU" sz="2400" smtClean="0">
                <a:latin typeface="Times New Roman" pitchFamily="18" charset="0"/>
              </a:rPr>
            </a:br>
            <a:r>
              <a:rPr lang="hu-HU" sz="2400" smtClean="0">
                <a:latin typeface="Times New Roman" pitchFamily="18" charset="0"/>
              </a:rPr>
              <a:t>Ennek az erősítésnek a reciprok értéke legyen a K</a:t>
            </a:r>
            <a:r>
              <a:rPr lang="hu-HU" sz="2400" baseline="-25000" smtClean="0">
                <a:latin typeface="Times New Roman" pitchFamily="18" charset="0"/>
              </a:rPr>
              <a:t>C</a:t>
            </a:r>
            <a:r>
              <a:rPr lang="hu-HU" sz="2400" smtClean="0">
                <a:latin typeface="Times New Roman" pitchFamily="18" charset="0"/>
              </a:rPr>
              <a:t> erősítés</a:t>
            </a:r>
          </a:p>
        </p:txBody>
      </p:sp>
      <p:graphicFrame>
        <p:nvGraphicFramePr>
          <p:cNvPr id="166928" name="Object 1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150938" y="1179513"/>
          <a:ext cx="979487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32" name="Equation" r:id="rId3" imgW="520700" imgH="228600" progId="Equation.DSMT4">
                  <p:embed/>
                </p:oleObj>
              </mc:Choice>
              <mc:Fallback>
                <p:oleObj name="Equation" r:id="rId3" imgW="520700" imgH="228600" progId="Equation.DSMT4">
                  <p:embed/>
                  <p:pic>
                    <p:nvPicPr>
                      <p:cNvPr id="0" name="Picture 1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938" y="1179513"/>
                        <a:ext cx="979487" cy="430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929" name="Object 1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906713" y="3625850"/>
          <a:ext cx="2925762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33" name="Equation" r:id="rId5" imgW="1637589" imgH="393529" progId="Equation.DSMT4">
                  <p:embed/>
                </p:oleObj>
              </mc:Choice>
              <mc:Fallback>
                <p:oleObj name="Equation" r:id="rId5" imgW="1637589" imgH="393529" progId="Equation.DSMT4">
                  <p:embed/>
                  <p:pic>
                    <p:nvPicPr>
                      <p:cNvPr id="0" name="Picture 1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6713" y="3625850"/>
                        <a:ext cx="2925762" cy="703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z="3600" dirty="0" smtClean="0"/>
              <a:t>A G</a:t>
            </a:r>
            <a:r>
              <a:rPr lang="hu-HU" sz="3600" baseline="-25000" dirty="0" smtClean="0"/>
              <a:t>E</a:t>
            </a:r>
            <a:r>
              <a:rPr lang="hu-HU" sz="3600" dirty="0" smtClean="0"/>
              <a:t>(j</a:t>
            </a:r>
            <a:r>
              <a:rPr lang="el-GR" sz="3600" dirty="0" smtClean="0"/>
              <a:t>ω</a:t>
            </a:r>
            <a:r>
              <a:rPr lang="hu-HU" sz="3600" dirty="0" smtClean="0"/>
              <a:t>) Bode diagramja</a:t>
            </a:r>
          </a:p>
        </p:txBody>
      </p:sp>
      <p:sp>
        <p:nvSpPr>
          <p:cNvPr id="226306" name="Text Box 4"/>
          <p:cNvSpPr txBox="1">
            <a:spLocks noChangeArrowheads="1"/>
          </p:cNvSpPr>
          <p:nvPr/>
        </p:nvSpPr>
        <p:spPr bwMode="auto">
          <a:xfrm>
            <a:off x="1827213" y="5678488"/>
            <a:ext cx="571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altLang="hu-HU" sz="2400"/>
              <a:t>Legyen PDT kompenzáló tag A</a:t>
            </a:r>
            <a:r>
              <a:rPr lang="hu-HU" altLang="hu-HU" sz="2400" baseline="-25000"/>
              <a:t>D</a:t>
            </a:r>
            <a:r>
              <a:rPr lang="hu-HU" altLang="hu-HU" sz="2400"/>
              <a:t> = 8 értékkel.</a:t>
            </a:r>
          </a:p>
        </p:txBody>
      </p:sp>
      <p:sp>
        <p:nvSpPr>
          <p:cNvPr id="226307" name="Text Box 6"/>
          <p:cNvSpPr txBox="1">
            <a:spLocks noChangeArrowheads="1"/>
          </p:cNvSpPr>
          <p:nvPr/>
        </p:nvSpPr>
        <p:spPr bwMode="auto">
          <a:xfrm>
            <a:off x="6837363" y="28733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hu-HU" altLang="hu-HU"/>
          </a:p>
        </p:txBody>
      </p:sp>
      <p:pic>
        <p:nvPicPr>
          <p:cNvPr id="226308" name="Picture 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71663" y="1179513"/>
            <a:ext cx="5580062" cy="438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96975" y="549275"/>
            <a:ext cx="6691313" cy="809625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smtClean="0"/>
              <a:t>A PDT tag Bode diagramja</a:t>
            </a:r>
          </a:p>
        </p:txBody>
      </p:sp>
      <p:pic>
        <p:nvPicPr>
          <p:cNvPr id="167960" name="Picture 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675" y="1628775"/>
            <a:ext cx="56261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7958" name="Object 22"/>
          <p:cNvGraphicFramePr>
            <a:graphicFrameLocks noChangeAspect="1"/>
          </p:cNvGraphicFramePr>
          <p:nvPr/>
        </p:nvGraphicFramePr>
        <p:xfrm>
          <a:off x="1422400" y="2168525"/>
          <a:ext cx="21463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60" name="Equation" r:id="rId4" imgW="1409400" imgH="533160" progId="Equation.DSMT4">
                  <p:embed/>
                </p:oleObj>
              </mc:Choice>
              <mc:Fallback>
                <p:oleObj name="Equation" r:id="rId4" imgW="1409400" imgH="53316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2400" y="2168525"/>
                        <a:ext cx="21463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7961" name="Text Box 4"/>
          <p:cNvSpPr txBox="1">
            <a:spLocks noChangeArrowheads="1"/>
          </p:cNvSpPr>
          <p:nvPr/>
        </p:nvSpPr>
        <p:spPr bwMode="auto">
          <a:xfrm>
            <a:off x="6686550" y="1673225"/>
            <a:ext cx="1665288" cy="368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altLang="hu-HU" sz="2400"/>
              <a:t>A</a:t>
            </a:r>
            <a:r>
              <a:rPr lang="hu-HU" altLang="hu-HU" sz="2400" baseline="-25000"/>
              <a:t>D</a:t>
            </a:r>
            <a:r>
              <a:rPr lang="hu-HU" altLang="hu-HU" sz="2400"/>
              <a:t>=5 </a:t>
            </a:r>
            <a:br>
              <a:rPr lang="hu-HU" altLang="hu-HU" sz="2400"/>
            </a:br>
            <a:r>
              <a:rPr lang="el-GR" altLang="hu-HU" sz="2400"/>
              <a:t>φ</a:t>
            </a:r>
            <a:r>
              <a:rPr lang="hu-HU" altLang="hu-HU" sz="2400" baseline="-25000"/>
              <a:t>max</a:t>
            </a:r>
            <a:r>
              <a:rPr lang="hu-HU" altLang="hu-HU" sz="2400"/>
              <a:t>=45.6</a:t>
            </a:r>
            <a:r>
              <a:rPr lang="en-US" altLang="hu-HU" sz="2400"/>
              <a:t>°</a:t>
            </a:r>
          </a:p>
          <a:p>
            <a:r>
              <a:rPr lang="hu-HU" altLang="hu-HU" sz="2400"/>
              <a:t>A</a:t>
            </a:r>
            <a:r>
              <a:rPr lang="hu-HU" altLang="hu-HU" sz="2400" baseline="-25000"/>
              <a:t>D</a:t>
            </a:r>
            <a:r>
              <a:rPr lang="hu-HU" altLang="hu-HU" sz="2400"/>
              <a:t>=8 </a:t>
            </a:r>
            <a:br>
              <a:rPr lang="hu-HU" altLang="hu-HU" sz="2400"/>
            </a:br>
            <a:r>
              <a:rPr lang="el-GR" altLang="hu-HU" sz="2400"/>
              <a:t>φ</a:t>
            </a:r>
            <a:r>
              <a:rPr lang="hu-HU" altLang="hu-HU" sz="2400" baseline="-25000"/>
              <a:t>max</a:t>
            </a:r>
            <a:r>
              <a:rPr lang="hu-HU" altLang="hu-HU" sz="2400"/>
              <a:t>=53.1</a:t>
            </a:r>
            <a:r>
              <a:rPr lang="en-US" altLang="hu-HU" sz="2400"/>
              <a:t>°</a:t>
            </a:r>
          </a:p>
          <a:p>
            <a:r>
              <a:rPr lang="hu-HU" altLang="hu-HU" sz="2400"/>
              <a:t>A</a:t>
            </a:r>
            <a:r>
              <a:rPr lang="hu-HU" altLang="hu-HU" sz="2400" baseline="-25000"/>
              <a:t>D</a:t>
            </a:r>
            <a:r>
              <a:rPr lang="hu-HU" altLang="hu-HU" sz="2400"/>
              <a:t>=9 </a:t>
            </a:r>
            <a:br>
              <a:rPr lang="hu-HU" altLang="hu-HU" sz="2400"/>
            </a:br>
            <a:r>
              <a:rPr lang="el-GR" altLang="hu-HU" sz="2400"/>
              <a:t>φ</a:t>
            </a:r>
            <a:r>
              <a:rPr lang="hu-HU" altLang="hu-HU" sz="2400" baseline="-25000"/>
              <a:t>max</a:t>
            </a:r>
            <a:r>
              <a:rPr lang="hu-HU" altLang="hu-HU" sz="2400"/>
              <a:t>=54.9</a:t>
            </a:r>
            <a:r>
              <a:rPr lang="en-US" altLang="hu-HU" sz="2400"/>
              <a:t>°</a:t>
            </a:r>
          </a:p>
          <a:p>
            <a:r>
              <a:rPr lang="hu-HU" altLang="hu-HU" sz="2400"/>
              <a:t>A</a:t>
            </a:r>
            <a:r>
              <a:rPr lang="hu-HU" altLang="hu-HU" sz="2400" baseline="-25000"/>
              <a:t>D</a:t>
            </a:r>
            <a:r>
              <a:rPr lang="hu-HU" altLang="hu-HU" sz="2400"/>
              <a:t>=15 </a:t>
            </a:r>
            <a:br>
              <a:rPr lang="hu-HU" altLang="hu-HU" sz="2400"/>
            </a:br>
            <a:r>
              <a:rPr lang="el-GR" altLang="hu-HU" sz="2400"/>
              <a:t>φ</a:t>
            </a:r>
            <a:r>
              <a:rPr lang="hu-HU" altLang="hu-HU" sz="2400" baseline="-25000"/>
              <a:t>max</a:t>
            </a:r>
            <a:r>
              <a:rPr lang="hu-HU" altLang="hu-HU" sz="2400"/>
              <a:t>=61.9</a:t>
            </a:r>
            <a:r>
              <a:rPr lang="en-US" altLang="hu-HU" sz="2400"/>
              <a:t>°</a:t>
            </a:r>
          </a:p>
          <a:p>
            <a:endParaRPr lang="hu-HU" altLang="hu-HU" sz="2400"/>
          </a:p>
          <a:p>
            <a:endParaRPr lang="el-GR" altLang="hu-HU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z="4000" smtClean="0"/>
              <a:t>A T és a T</a:t>
            </a:r>
            <a:r>
              <a:rPr lang="hu-HU" sz="4000" baseline="-25000" smtClean="0"/>
              <a:t>D</a:t>
            </a:r>
            <a:r>
              <a:rPr lang="hu-HU" sz="4000" smtClean="0"/>
              <a:t> meghatározása</a:t>
            </a:r>
          </a:p>
        </p:txBody>
      </p:sp>
      <p:sp>
        <p:nvSpPr>
          <p:cNvPr id="229378" name="Text Box 5"/>
          <p:cNvSpPr txBox="1">
            <a:spLocks noChangeArrowheads="1"/>
          </p:cNvSpPr>
          <p:nvPr/>
        </p:nvSpPr>
        <p:spPr bwMode="auto">
          <a:xfrm>
            <a:off x="593725" y="29305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hu-HU" altLang="hu-HU"/>
          </a:p>
        </p:txBody>
      </p:sp>
      <p:sp>
        <p:nvSpPr>
          <p:cNvPr id="119811" name="Rectangle 3"/>
          <p:cNvSpPr>
            <a:spLocks noChangeArrowheads="1"/>
          </p:cNvSpPr>
          <p:nvPr/>
        </p:nvSpPr>
        <p:spPr bwMode="auto">
          <a:xfrm>
            <a:off x="1106488" y="1314450"/>
            <a:ext cx="6659562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hu-HU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Legyen az AD=8 és a fázistartalék 65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°</a:t>
            </a:r>
            <a:r>
              <a:rPr lang="hu-HU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!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hu-HU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ps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°</a:t>
            </a:r>
            <a:r>
              <a:rPr lang="hu-HU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≈ pm-</a:t>
            </a:r>
            <a:r>
              <a:rPr lang="el-G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φ</a:t>
            </a:r>
            <a:r>
              <a:rPr lang="hu-HU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max</a:t>
            </a:r>
            <a:r>
              <a:rPr lang="hu-HU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-180 ≈ ps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°</a:t>
            </a:r>
            <a:r>
              <a:rPr lang="hu-HU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≈ 65 – 51.3 -180 = -166.3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°</a:t>
            </a:r>
            <a:r>
              <a:rPr lang="hu-HU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pic>
        <p:nvPicPr>
          <p:cNvPr id="229380" name="Picture 1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97088" y="2303463"/>
            <a:ext cx="5084762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280035" y="548680"/>
            <a:ext cx="6075415" cy="1350032"/>
          </a:xfrm>
        </p:spPr>
        <p:txBody>
          <a:bodyPr lIns="18000" tIns="10800" rIns="18000" bIns="10800"/>
          <a:lstStyle/>
          <a:p>
            <a:pPr eaLnBrk="1" hangingPunct="1">
              <a:defRPr/>
            </a:pPr>
            <a:r>
              <a:rPr lang="hu-HU" sz="4000" dirty="0" smtClean="0"/>
              <a:t>A PDT kompenzáló tag paraméterei</a:t>
            </a:r>
          </a:p>
        </p:txBody>
      </p:sp>
      <p:sp>
        <p:nvSpPr>
          <p:cNvPr id="240649" name="Rectangle 3"/>
          <p:cNvSpPr>
            <a:spLocks noChangeArrowheads="1"/>
          </p:cNvSpPr>
          <p:nvPr/>
        </p:nvSpPr>
        <p:spPr bwMode="auto">
          <a:xfrm>
            <a:off x="1004631" y="2213865"/>
            <a:ext cx="7154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05000"/>
              </a:lnSpc>
            </a:pPr>
            <a:r>
              <a:rPr lang="hu-HU" altLang="hu-HU" sz="2400" dirty="0">
                <a:latin typeface="Times New Roman" pitchFamily="18" charset="0"/>
              </a:rPr>
              <a:t>Az </a:t>
            </a:r>
            <a:r>
              <a:rPr lang="el-GR" altLang="hu-HU" sz="2400" dirty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hu-HU" altLang="hu-HU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altLang="hu-HU" sz="2400" dirty="0"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hu-HU" altLang="hu-HU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hu-HU" altLang="hu-HU" sz="2400" dirty="0">
                <a:latin typeface="Times New Roman" pitchFamily="18" charset="0"/>
              </a:rPr>
              <a:t> = 0.41r/s, és A</a:t>
            </a:r>
            <a:r>
              <a:rPr lang="hu-HU" altLang="hu-HU" sz="2400" baseline="-25000" dirty="0">
                <a:latin typeface="Times New Roman" pitchFamily="18" charset="0"/>
              </a:rPr>
              <a:t>D</a:t>
            </a:r>
            <a:r>
              <a:rPr lang="hu-HU" altLang="hu-HU" sz="2400" dirty="0">
                <a:latin typeface="Times New Roman" pitchFamily="18" charset="0"/>
              </a:rPr>
              <a:t> = 8, így </a:t>
            </a:r>
            <a:r>
              <a:rPr lang="el-GR" altLang="hu-HU" sz="2400" dirty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hu-HU" altLang="hu-HU" sz="2400" baseline="-250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hu-HU" altLang="hu-HU" sz="2400" dirty="0">
                <a:latin typeface="Times New Roman" pitchFamily="18" charset="0"/>
                <a:cs typeface="Times New Roman" pitchFamily="18" charset="0"/>
              </a:rPr>
              <a:t> = 3</a:t>
            </a:r>
            <a:r>
              <a:rPr lang="el-GR" altLang="hu-HU" sz="2400" dirty="0">
                <a:latin typeface="Times New Roman" pitchFamily="18" charset="0"/>
              </a:rPr>
              <a:t>ω</a:t>
            </a:r>
            <a:r>
              <a:rPr lang="hu-HU" altLang="hu-HU" sz="2400" dirty="0">
                <a:latin typeface="Times New Roman" pitchFamily="18" charset="0"/>
              </a:rPr>
              <a:t>(</a:t>
            </a:r>
            <a:r>
              <a:rPr lang="el-GR" altLang="hu-HU" sz="2400" dirty="0">
                <a:latin typeface="Times New Roman" pitchFamily="18" charset="0"/>
              </a:rPr>
              <a:t>φ</a:t>
            </a:r>
            <a:r>
              <a:rPr lang="hu-HU" altLang="hu-HU" sz="2400" dirty="0">
                <a:latin typeface="Times New Roman" pitchFamily="18" charset="0"/>
              </a:rPr>
              <a:t>) = 1.23 r/s. </a:t>
            </a:r>
          </a:p>
          <a:p>
            <a:pPr eaLnBrk="0" hangingPunct="0">
              <a:lnSpc>
                <a:spcPct val="105000"/>
              </a:lnSpc>
            </a:pPr>
            <a:r>
              <a:rPr lang="hu-HU" altLang="hu-HU" sz="2400" dirty="0">
                <a:latin typeface="Times New Roman" pitchFamily="18" charset="0"/>
              </a:rPr>
              <a:t>Ebből T = 1/1.23 = 0.813 sec. és T</a:t>
            </a:r>
            <a:r>
              <a:rPr lang="hu-HU" altLang="hu-HU" sz="2400" baseline="-25000" dirty="0">
                <a:latin typeface="Times New Roman" pitchFamily="18" charset="0"/>
              </a:rPr>
              <a:t>D</a:t>
            </a:r>
            <a:r>
              <a:rPr lang="hu-HU" altLang="hu-HU" sz="2400" dirty="0">
                <a:latin typeface="Times New Roman" pitchFamily="18" charset="0"/>
              </a:rPr>
              <a:t> = 8*T = 6.5 sec.</a:t>
            </a:r>
          </a:p>
        </p:txBody>
      </p:sp>
      <p:sp>
        <p:nvSpPr>
          <p:cNvPr id="240650" name="Text Box 4"/>
          <p:cNvSpPr txBox="1">
            <a:spLocks noChangeArrowheads="1"/>
          </p:cNvSpPr>
          <p:nvPr/>
        </p:nvSpPr>
        <p:spPr bwMode="auto">
          <a:xfrm>
            <a:off x="820481" y="47307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hu-HU" altLang="hu-HU" sz="2400">
              <a:latin typeface="Times New Roman" pitchFamily="18" charset="0"/>
            </a:endParaRPr>
          </a:p>
        </p:txBody>
      </p:sp>
      <p:sp>
        <p:nvSpPr>
          <p:cNvPr id="240651" name="Text Box 6"/>
          <p:cNvSpPr txBox="1">
            <a:spLocks noChangeArrowheads="1"/>
          </p:cNvSpPr>
          <p:nvPr/>
        </p:nvSpPr>
        <p:spPr bwMode="auto">
          <a:xfrm>
            <a:off x="2838450" y="51387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hu-HU" altLang="hu-HU" sz="2400">
              <a:latin typeface="Times New Roman" pitchFamily="18" charset="0"/>
            </a:endParaRPr>
          </a:p>
        </p:txBody>
      </p:sp>
      <p:sp>
        <p:nvSpPr>
          <p:cNvPr id="240652" name="Rectangle 7"/>
          <p:cNvSpPr>
            <a:spLocks noChangeArrowheads="1"/>
          </p:cNvSpPr>
          <p:nvPr/>
        </p:nvSpPr>
        <p:spPr bwMode="auto">
          <a:xfrm>
            <a:off x="1106615" y="4234070"/>
            <a:ext cx="6312674" cy="50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0" tIns="10800" rIns="18000" bIns="10800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hu-HU" altLang="hu-HU" sz="2400" dirty="0">
                <a:latin typeface="Times New Roman" pitchFamily="18" charset="0"/>
              </a:rPr>
              <a:t>Ezt kell összeszerkeszteni az eredő szakasszal.</a:t>
            </a:r>
          </a:p>
        </p:txBody>
      </p:sp>
      <p:graphicFrame>
        <p:nvGraphicFramePr>
          <p:cNvPr id="240647" name="Object 7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94190775"/>
              </p:ext>
            </p:extLst>
          </p:nvPr>
        </p:nvGraphicFramePr>
        <p:xfrm>
          <a:off x="3266855" y="3293985"/>
          <a:ext cx="2327275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649" name="Equation" r:id="rId3" imgW="1180800" imgH="393480" progId="Equation.DSMT4">
                  <p:embed/>
                </p:oleObj>
              </mc:Choice>
              <mc:Fallback>
                <p:oleObj name="Equation" r:id="rId3" imgW="1180800" imgH="393480" progId="Equation.DSMT4">
                  <p:embed/>
                  <p:pic>
                    <p:nvPicPr>
                      <p:cNvPr id="0" name="Picture 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6855" y="3293985"/>
                        <a:ext cx="2327275" cy="776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z="3600" smtClean="0"/>
              <a:t>A K</a:t>
            </a:r>
            <a:r>
              <a:rPr lang="hu-HU" sz="3600" baseline="-25000" smtClean="0"/>
              <a:t>C</a:t>
            </a:r>
            <a:r>
              <a:rPr lang="hu-HU" sz="3600" smtClean="0"/>
              <a:t> meghatározása</a:t>
            </a:r>
          </a:p>
        </p:txBody>
      </p:sp>
      <p:sp>
        <p:nvSpPr>
          <p:cNvPr id="241666" name="Text Box 4"/>
          <p:cNvSpPr txBox="1">
            <a:spLocks noChangeArrowheads="1"/>
          </p:cNvSpPr>
          <p:nvPr/>
        </p:nvSpPr>
        <p:spPr bwMode="auto">
          <a:xfrm>
            <a:off x="1827213" y="5724525"/>
            <a:ext cx="571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altLang="hu-HU" sz="2400"/>
              <a:t>K</a:t>
            </a:r>
            <a:r>
              <a:rPr lang="hu-HU" altLang="hu-HU" sz="2400" baseline="-25000"/>
              <a:t>C</a:t>
            </a:r>
            <a:r>
              <a:rPr lang="hu-HU" altLang="hu-HU" sz="2400"/>
              <a:t> = +17dB, ami KC = 7.1.</a:t>
            </a:r>
          </a:p>
        </p:txBody>
      </p:sp>
      <p:sp>
        <p:nvSpPr>
          <p:cNvPr id="241667" name="Text Box 6"/>
          <p:cNvSpPr txBox="1">
            <a:spLocks noChangeArrowheads="1"/>
          </p:cNvSpPr>
          <p:nvPr/>
        </p:nvSpPr>
        <p:spPr bwMode="auto">
          <a:xfrm>
            <a:off x="6837363" y="28733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hu-HU" altLang="hu-HU"/>
          </a:p>
        </p:txBody>
      </p:sp>
      <p:pic>
        <p:nvPicPr>
          <p:cNvPr id="24166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7213" y="1314450"/>
            <a:ext cx="5645150" cy="423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z="3600" smtClean="0"/>
              <a:t>A minőségi jellemzők.</a:t>
            </a:r>
          </a:p>
        </p:txBody>
      </p:sp>
      <p:sp>
        <p:nvSpPr>
          <p:cNvPr id="243714" name="Text Box 4"/>
          <p:cNvSpPr txBox="1">
            <a:spLocks noChangeArrowheads="1"/>
          </p:cNvSpPr>
          <p:nvPr/>
        </p:nvSpPr>
        <p:spPr bwMode="auto">
          <a:xfrm>
            <a:off x="6416675" y="1268413"/>
            <a:ext cx="20701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altLang="hu-HU" sz="2400"/>
              <a:t>Nem egyszerű hangolni!</a:t>
            </a:r>
            <a:endParaRPr lang="hu-HU" altLang="hu-HU" sz="2400">
              <a:latin typeface="Arial" charset="0"/>
            </a:endParaRPr>
          </a:p>
          <a:p>
            <a:r>
              <a:rPr lang="hu-HU" altLang="hu-HU" sz="2400"/>
              <a:t>A felnyitott hurok Bode diagramján látszik, hogy T</a:t>
            </a:r>
            <a:r>
              <a:rPr lang="hu-HU" altLang="hu-HU" sz="2400" baseline="-25000"/>
              <a:t>D</a:t>
            </a:r>
            <a:r>
              <a:rPr lang="hu-HU" altLang="hu-HU" sz="2400"/>
              <a:t> értékét célszerű csökkenteni!</a:t>
            </a:r>
          </a:p>
          <a:p>
            <a:endParaRPr lang="hu-HU" altLang="hu-HU" sz="2400"/>
          </a:p>
          <a:p>
            <a:endParaRPr lang="hu-HU" altLang="hu-HU" sz="2400">
              <a:latin typeface="Arial" charset="0"/>
            </a:endParaRPr>
          </a:p>
        </p:txBody>
      </p:sp>
      <p:sp>
        <p:nvSpPr>
          <p:cNvPr id="243715" name="Text Box 6"/>
          <p:cNvSpPr txBox="1">
            <a:spLocks noChangeArrowheads="1"/>
          </p:cNvSpPr>
          <p:nvPr/>
        </p:nvSpPr>
        <p:spPr bwMode="auto">
          <a:xfrm>
            <a:off x="6837363" y="28733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hu-HU" altLang="hu-HU"/>
          </a:p>
        </p:txBody>
      </p:sp>
      <p:pic>
        <p:nvPicPr>
          <p:cNvPr id="24371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5" y="1223963"/>
            <a:ext cx="5540375" cy="433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1675" y="1252538"/>
            <a:ext cx="7772400" cy="1806575"/>
          </a:xfrm>
        </p:spPr>
        <p:txBody>
          <a:bodyPr/>
          <a:lstStyle/>
          <a:p>
            <a:pPr eaLnBrk="1" hangingPunct="1">
              <a:defRPr/>
            </a:pPr>
            <a:r>
              <a:rPr lang="hu-HU" sz="5400" smtClean="0"/>
              <a:t>Önbeálló eredő szakasz PI kompenzálás</a:t>
            </a:r>
          </a:p>
        </p:txBody>
      </p:sp>
      <p:sp>
        <p:nvSpPr>
          <p:cNvPr id="96261" name="Rectangle 5"/>
          <p:cNvSpPr>
            <a:spLocks noChangeArrowheads="1"/>
          </p:cNvSpPr>
          <p:nvPr/>
        </p:nvSpPr>
        <p:spPr bwMode="auto">
          <a:xfrm>
            <a:off x="701675" y="3159125"/>
            <a:ext cx="7772400" cy="1001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>
              <a:defRPr/>
            </a:pPr>
            <a:r>
              <a:rPr lang="hu-H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Európai struktúra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0538" y="458670"/>
            <a:ext cx="8124825" cy="1380672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dirty="0" smtClean="0"/>
              <a:t>PIDT1 </a:t>
            </a:r>
            <a:r>
              <a:rPr lang="hu-HU" sz="3600" dirty="0" smtClean="0"/>
              <a:t>kompenzálás </a:t>
            </a:r>
            <a:r>
              <a:rPr lang="hu-HU" sz="3600" dirty="0" smtClean="0"/>
              <a:t>elve önbeálló</a:t>
            </a:r>
            <a:r>
              <a:rPr lang="hu-HU" sz="3600" dirty="0" smtClean="0"/>
              <a:t/>
            </a:r>
            <a:br>
              <a:rPr lang="hu-HU" sz="3600" dirty="0" smtClean="0"/>
            </a:br>
            <a:r>
              <a:rPr lang="hu-HU" sz="3600" dirty="0" smtClean="0"/>
              <a:t>eredő </a:t>
            </a:r>
            <a:r>
              <a:rPr lang="hu-HU" sz="3600" dirty="0" smtClean="0"/>
              <a:t>szakasz </a:t>
            </a:r>
            <a:r>
              <a:rPr lang="hu-HU" sz="3600" dirty="0" smtClean="0"/>
              <a:t>esetén</a:t>
            </a:r>
            <a:endParaRPr lang="hu-HU" sz="3600" dirty="0" smtClean="0"/>
          </a:p>
        </p:txBody>
      </p:sp>
      <p:sp>
        <p:nvSpPr>
          <p:cNvPr id="117763" name="Rectangle 3"/>
          <p:cNvSpPr>
            <a:spLocks noChangeArrowheads="1"/>
          </p:cNvSpPr>
          <p:nvPr/>
        </p:nvSpPr>
        <p:spPr bwMode="auto">
          <a:xfrm>
            <a:off x="490538" y="1853824"/>
            <a:ext cx="8311932" cy="4725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hu-H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Válasszunk </a:t>
            </a:r>
            <a:r>
              <a:rPr lang="hu-HU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fázistartalékot, AD értéket, és T</a:t>
            </a:r>
            <a:r>
              <a:rPr lang="hu-HU" sz="2400" b="1" baseline="-25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</a:t>
            </a:r>
            <a:r>
              <a:rPr lang="hu-HU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/T</a:t>
            </a:r>
            <a:r>
              <a:rPr lang="hu-HU" sz="2400" b="1" baseline="-25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</a:t>
            </a:r>
            <a:r>
              <a:rPr lang="hu-HU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arányt!</a:t>
            </a:r>
            <a:r>
              <a:rPr lang="hu-H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lang="hu-H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hu-HU" sz="2400" dirty="0" smtClean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Ez a kettő meghatároz egy </a:t>
            </a:r>
            <a:r>
              <a:rPr lang="el-GR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φ</a:t>
            </a:r>
            <a:r>
              <a:rPr lang="hu-HU" sz="2400" baseline="-25000" dirty="0" smtClean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PIDT</a:t>
            </a:r>
            <a:r>
              <a:rPr lang="en-US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°</a:t>
            </a:r>
            <a:r>
              <a:rPr lang="hu-HU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hu-HU" sz="2400" dirty="0" smtClean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maximális pozitív fázistolást.</a:t>
            </a:r>
            <a: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hu-H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Az eredő szakasz fázismenetén meg kell keresni a választott fázistartalékhoz tartozó leendő </a:t>
            </a:r>
            <a:r>
              <a:rPr lang="el-GR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hu-HU" sz="2400" b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hu-H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vágási körfrekvenciát.</a:t>
            </a:r>
            <a:br>
              <a:rPr lang="hu-H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hu-HU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Ez a </a:t>
            </a:r>
            <a:r>
              <a:rPr lang="hu-HU" sz="2400" dirty="0" err="1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ps</a:t>
            </a:r>
            <a:r>
              <a:rPr lang="en-US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°</a:t>
            </a:r>
            <a:r>
              <a:rPr lang="hu-HU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</a:t>
            </a:r>
            <a:r>
              <a:rPr lang="hu-HU" sz="2400" dirty="0" err="1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pm</a:t>
            </a:r>
            <a:r>
              <a:rPr lang="en-US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°</a:t>
            </a:r>
            <a:r>
              <a:rPr lang="hu-HU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</a:t>
            </a:r>
            <a:r>
              <a:rPr lang="el-GR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φ</a:t>
            </a:r>
            <a:r>
              <a:rPr lang="hu-HU" sz="2400" baseline="-25000" dirty="0" smtClean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PIDT</a:t>
            </a:r>
            <a:r>
              <a:rPr lang="en-US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°</a:t>
            </a:r>
            <a:r>
              <a:rPr lang="hu-HU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- 180</a:t>
            </a:r>
            <a:r>
              <a:rPr lang="en-US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°</a:t>
            </a:r>
            <a:r>
              <a:rPr lang="hu-HU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fázistoláshoz tartozó körfrekvencia</a:t>
            </a:r>
            <a:r>
              <a:rPr lang="hu-HU" sz="2400" dirty="0" smtClean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A PDT kompenzálásnál megismert módon meghatározhatjuk az </a:t>
            </a:r>
            <a:br>
              <a:rPr lang="hu-HU" sz="2400" dirty="0" smtClean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l-GR" sz="2400" dirty="0" smtClean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ω</a:t>
            </a:r>
            <a:r>
              <a:rPr lang="hu-HU" sz="2400" baseline="-25000" dirty="0" smtClean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hu-HU" sz="2400" dirty="0" smtClean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-t, abból a T-t, abból T</a:t>
            </a:r>
            <a:r>
              <a:rPr lang="hu-HU" sz="2400" baseline="-25000" dirty="0" smtClean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hu-HU" sz="2400" dirty="0" smtClean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=A</a:t>
            </a:r>
            <a:r>
              <a:rPr lang="hu-HU" sz="2400" baseline="-25000" dirty="0" smtClean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hu-HU" sz="2400" dirty="0" smtClean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*T-t, végül T</a:t>
            </a:r>
            <a:r>
              <a:rPr lang="hu-HU" sz="2400" baseline="-25000" dirty="0" smtClean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hu-HU" sz="2400" dirty="0" smtClean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értékét.</a:t>
            </a:r>
            <a:r>
              <a:rPr lang="hu-HU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hu-HU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hu-H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 K</a:t>
            </a:r>
            <a:r>
              <a:rPr lang="hu-HU" sz="2400" b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hu-H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értéket úgy kell megválasztani, hogy a leendő </a:t>
            </a:r>
            <a:r>
              <a:rPr lang="el-GR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hu-HU" sz="2400" b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hu-H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vágási körfrekvenciánál legyen egységnyi a </a:t>
            </a:r>
            <a:r>
              <a:rPr lang="hu-HU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hurokerősítés</a:t>
            </a:r>
            <a:r>
              <a:rPr lang="hu-H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  <a:br>
              <a:rPr lang="hu-H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hu-HU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</a:t>
            </a:r>
            <a:r>
              <a:rPr lang="hu-HU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leendő </a:t>
            </a:r>
            <a:r>
              <a:rPr lang="el-GR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ω</a:t>
            </a:r>
            <a:r>
              <a:rPr lang="hu-HU" sz="2400" baseline="-250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hu-HU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vágási körfrekvencián </a:t>
            </a:r>
            <a:r>
              <a:rPr lang="hu-HU" sz="2400" dirty="0" smtClean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 K</a:t>
            </a:r>
            <a:r>
              <a:rPr lang="hu-HU" sz="2400" baseline="-25000" dirty="0" smtClean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hu-HU" sz="2400" dirty="0" smtClean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hu-HU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1 értékkel definiált g0 hurokátviteli függvény amplitúdó átvitelének reciprok </a:t>
            </a:r>
            <a:r>
              <a:rPr lang="hu-HU" sz="2400" dirty="0" smtClean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értéke lesz </a:t>
            </a:r>
            <a:r>
              <a:rPr lang="hu-HU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tényleges K</a:t>
            </a:r>
            <a:r>
              <a:rPr lang="hu-HU" sz="2400" baseline="-250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hu-HU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70960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1675" y="347663"/>
            <a:ext cx="7772400" cy="854075"/>
          </a:xfrm>
        </p:spPr>
        <p:txBody>
          <a:bodyPr/>
          <a:lstStyle/>
          <a:p>
            <a:pPr eaLnBrk="1" hangingPunct="1">
              <a:defRPr/>
            </a:pPr>
            <a:r>
              <a:rPr lang="hu-HU" sz="4400" smtClean="0"/>
              <a:t>Önbeálló eredő szakasz</a:t>
            </a:r>
          </a:p>
        </p:txBody>
      </p:sp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701675" y="1336675"/>
            <a:ext cx="8040688" cy="4621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hu-HU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 fázismenetből lehet meghatározni az önbeálló jelleget . </a:t>
            </a:r>
            <a:br>
              <a:rPr lang="hu-HU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hu-HU" sz="2400" b="1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</a:t>
            </a:r>
            <a:r>
              <a:rPr lang="hu-HU" sz="240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ellően alacsony körfrekvencián közel nulla a fázistolás</a:t>
            </a:r>
            <a:r>
              <a:rPr lang="hu-HU" sz="2400">
                <a:solidFill>
                  <a:srgbClr val="FFAD1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hu-HU" sz="2800" b="1">
                <a:solidFill>
                  <a:srgbClr val="FFAD1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hu-HU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lang="hu-HU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hu-HU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Önbeálló jelleg esetén a PI a leggyakrabban alkalmazott kompenzáló struktúra, sok és/vagy egymáshoz közeli időállandó esetén PIDT1.</a:t>
            </a:r>
            <a:br>
              <a:rPr lang="hu-HU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hu-HU" sz="240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 zárt szabályozási kör túllendülésre való hajlama az eredő szakasz időállandóink számától valamint egymástól való távolságától, és ezzel összefüggésben a G</a:t>
            </a:r>
            <a:r>
              <a:rPr lang="hu-HU" sz="2400" baseline="-2500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0</a:t>
            </a:r>
            <a:r>
              <a:rPr lang="hu-HU" sz="240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(s) felnyitott hurok átviteli függvény fázistartalékától függ.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z="3600" smtClean="0"/>
              <a:t>A PI kompenzáló tag átviteli függvénye</a:t>
            </a:r>
          </a:p>
        </p:txBody>
      </p:sp>
      <p:sp>
        <p:nvSpPr>
          <p:cNvPr id="161812" name="Rectangle 3"/>
          <p:cNvSpPr>
            <a:spLocks noChangeArrowheads="1"/>
          </p:cNvSpPr>
          <p:nvPr/>
        </p:nvSpPr>
        <p:spPr bwMode="auto">
          <a:xfrm>
            <a:off x="854075" y="2770188"/>
            <a:ext cx="77501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hu-HU" altLang="hu-HU" sz="2400">
                <a:latin typeface="Times New Roman" pitchFamily="18" charset="0"/>
              </a:rPr>
              <a:t>Két változó van. </a:t>
            </a:r>
          </a:p>
          <a:p>
            <a:pPr eaLnBrk="0" hangingPunct="0"/>
            <a:r>
              <a:rPr lang="hu-HU" altLang="hu-HU" sz="2400">
                <a:latin typeface="Times New Roman" pitchFamily="18" charset="0"/>
              </a:rPr>
              <a:t>Első lépésben a vizsgálathoz legyen K</a:t>
            </a:r>
            <a:r>
              <a:rPr lang="hu-HU" altLang="hu-HU" sz="2400" baseline="-25000">
                <a:latin typeface="Times New Roman" pitchFamily="18" charset="0"/>
              </a:rPr>
              <a:t>C</a:t>
            </a:r>
            <a:r>
              <a:rPr lang="hu-HU" altLang="hu-HU" sz="2400">
                <a:latin typeface="Times New Roman" pitchFamily="18" charset="0"/>
              </a:rPr>
              <a:t> = 1, és T</a:t>
            </a:r>
            <a:r>
              <a:rPr lang="hu-HU" altLang="hu-HU" sz="2400" baseline="-25000">
                <a:latin typeface="Times New Roman" pitchFamily="18" charset="0"/>
              </a:rPr>
              <a:t>I</a:t>
            </a:r>
            <a:r>
              <a:rPr lang="hu-HU" altLang="hu-HU" sz="2400">
                <a:latin typeface="Times New Roman" pitchFamily="18" charset="0"/>
              </a:rPr>
              <a:t> = 1 rad/sec.</a:t>
            </a:r>
          </a:p>
        </p:txBody>
      </p:sp>
      <p:sp>
        <p:nvSpPr>
          <p:cNvPr id="161813" name="Text Box 5"/>
          <p:cNvSpPr txBox="1">
            <a:spLocks noChangeArrowheads="1"/>
          </p:cNvSpPr>
          <p:nvPr/>
        </p:nvSpPr>
        <p:spPr bwMode="auto">
          <a:xfrm>
            <a:off x="669925" y="38322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hu-HU" altLang="hu-HU" sz="2400">
              <a:latin typeface="Times New Roman" pitchFamily="18" charset="0"/>
            </a:endParaRPr>
          </a:p>
        </p:txBody>
      </p:sp>
      <p:graphicFrame>
        <p:nvGraphicFramePr>
          <p:cNvPr id="161809" name="Object 17"/>
          <p:cNvGraphicFramePr>
            <a:graphicFrameLocks noChangeAspect="1"/>
          </p:cNvGraphicFramePr>
          <p:nvPr/>
        </p:nvGraphicFramePr>
        <p:xfrm>
          <a:off x="927100" y="1673225"/>
          <a:ext cx="5605463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13" name="Equation" r:id="rId3" imgW="2616200" imgH="482600" progId="Equation.DSMT4">
                  <p:embed/>
                </p:oleObj>
              </mc:Choice>
              <mc:Fallback>
                <p:oleObj name="Equation" r:id="rId3" imgW="2616200" imgH="4826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1673225"/>
                        <a:ext cx="5605463" cy="1027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814" name="Text Box 27"/>
          <p:cNvSpPr txBox="1">
            <a:spLocks noChangeArrowheads="1"/>
          </p:cNvSpPr>
          <p:nvPr/>
        </p:nvSpPr>
        <p:spPr bwMode="auto">
          <a:xfrm>
            <a:off x="2838450" y="51387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hu-HU" altLang="hu-HU" sz="2400">
              <a:latin typeface="Times New Roman" pitchFamily="18" charset="0"/>
            </a:endParaRPr>
          </a:p>
        </p:txBody>
      </p:sp>
      <p:graphicFrame>
        <p:nvGraphicFramePr>
          <p:cNvPr id="161810" name="Object 18"/>
          <p:cNvGraphicFramePr>
            <a:graphicFrameLocks noGrp="1" noChangeAspect="1"/>
          </p:cNvGraphicFramePr>
          <p:nvPr>
            <p:ph idx="1"/>
          </p:nvPr>
        </p:nvGraphicFramePr>
        <p:xfrm>
          <a:off x="939800" y="3821113"/>
          <a:ext cx="1990725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14" name="Equation" r:id="rId5" imgW="837836" imgH="393529" progId="Equation.DSMT4">
                  <p:embed/>
                </p:oleObj>
              </mc:Choice>
              <mc:Fallback>
                <p:oleObj name="Equation" r:id="rId5" imgW="837836" imgH="393529" progId="Equation.DSMT4">
                  <p:embed/>
                  <p:pic>
                    <p:nvPicPr>
                      <p:cNvPr id="0" name="Picture 1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800" y="3821113"/>
                        <a:ext cx="1990725" cy="935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815" name="Rectangle 29"/>
          <p:cNvSpPr>
            <a:spLocks noChangeArrowheads="1"/>
          </p:cNvSpPr>
          <p:nvPr/>
        </p:nvSpPr>
        <p:spPr bwMode="auto">
          <a:xfrm>
            <a:off x="971550" y="4778375"/>
            <a:ext cx="7542213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hu-HU" altLang="hu-HU">
                <a:solidFill>
                  <a:srgbClr val="D28700"/>
                </a:solidFill>
                <a:latin typeface="Times New Roman" pitchFamily="18" charset="0"/>
              </a:rPr>
              <a:t>A PIDT kompenzálás menete a PDT kompenzáláshoz hasonló!</a:t>
            </a:r>
          </a:p>
          <a:p>
            <a:pPr eaLnBrk="0" hangingPunct="0">
              <a:lnSpc>
                <a:spcPct val="130000"/>
              </a:lnSpc>
            </a:pPr>
            <a:r>
              <a:rPr lang="hu-HU" altLang="hu-HU">
                <a:solidFill>
                  <a:srgbClr val="D28700"/>
                </a:solidFill>
                <a:latin typeface="Times New Roman" pitchFamily="18" charset="0"/>
              </a:rPr>
              <a:t>PIDT kompenzáló tag esetén be kell tartani a T</a:t>
            </a:r>
            <a:r>
              <a:rPr lang="hu-HU" altLang="hu-HU" baseline="-25000">
                <a:solidFill>
                  <a:srgbClr val="D28700"/>
                </a:solidFill>
                <a:latin typeface="Times New Roman" pitchFamily="18" charset="0"/>
              </a:rPr>
              <a:t>I</a:t>
            </a:r>
            <a:r>
              <a:rPr lang="hu-HU" altLang="hu-HU">
                <a:solidFill>
                  <a:srgbClr val="D28700"/>
                </a:solidFill>
                <a:latin typeface="Times New Roman" pitchFamily="18" charset="0"/>
              </a:rPr>
              <a:t> &gt; 4T</a:t>
            </a:r>
            <a:r>
              <a:rPr lang="hu-HU" altLang="hu-HU" baseline="-25000">
                <a:solidFill>
                  <a:srgbClr val="D28700"/>
                </a:solidFill>
                <a:latin typeface="Times New Roman" pitchFamily="18" charset="0"/>
              </a:rPr>
              <a:t>D</a:t>
            </a:r>
            <a:r>
              <a:rPr lang="hu-HU" altLang="hu-HU">
                <a:solidFill>
                  <a:srgbClr val="D28700"/>
                </a:solidFill>
                <a:latin typeface="Times New Roman" pitchFamily="18" charset="0"/>
              </a:rPr>
              <a:t>  és a  T</a:t>
            </a:r>
            <a:r>
              <a:rPr lang="hu-HU" altLang="hu-HU" baseline="-25000">
                <a:solidFill>
                  <a:srgbClr val="D28700"/>
                </a:solidFill>
                <a:latin typeface="Times New Roman" pitchFamily="18" charset="0"/>
              </a:rPr>
              <a:t>D</a:t>
            </a:r>
            <a:r>
              <a:rPr lang="hu-HU" altLang="hu-HU">
                <a:solidFill>
                  <a:srgbClr val="D28700"/>
                </a:solidFill>
                <a:latin typeface="Times New Roman" pitchFamily="18" charset="0"/>
              </a:rPr>
              <a:t> &gt; 5T feltételt. T</a:t>
            </a:r>
            <a:r>
              <a:rPr lang="hu-HU" altLang="hu-HU" baseline="-25000">
                <a:solidFill>
                  <a:srgbClr val="D28700"/>
                </a:solidFill>
                <a:latin typeface="Times New Roman" pitchFamily="18" charset="0"/>
              </a:rPr>
              <a:t>I</a:t>
            </a:r>
            <a:r>
              <a:rPr lang="hu-HU" altLang="hu-HU">
                <a:solidFill>
                  <a:srgbClr val="D28700"/>
                </a:solidFill>
                <a:latin typeface="Times New Roman" pitchFamily="18" charset="0"/>
              </a:rPr>
              <a:t> túl nagy értéke lassítja a szabályozási kört.</a:t>
            </a:r>
            <a:endParaRPr lang="en-GB" altLang="hu-HU">
              <a:solidFill>
                <a:srgbClr val="D287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68350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smtClean="0"/>
              <a:t>PI  arányos, integráló tag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701675" y="1223963"/>
            <a:ext cx="7759700" cy="1071562"/>
          </a:xfrm>
        </p:spPr>
        <p:txBody>
          <a:bodyPr lIns="0" tIns="10800" rIns="0" bIns="10800"/>
          <a:lstStyle/>
          <a:p>
            <a:pPr marL="0" indent="0" eaLnBrk="1" hangingPunct="1">
              <a:lnSpc>
                <a:spcPct val="85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hu-HU" sz="1200" smtClean="0"/>
              <a:t>	</a:t>
            </a:r>
            <a:r>
              <a:rPr lang="hu-HU" sz="2400" smtClean="0"/>
              <a:t>Az amplitúdó átvitel az </a:t>
            </a:r>
            <a:r>
              <a:rPr lang="el-GR" sz="2400" smtClean="0"/>
              <a:t>ω</a:t>
            </a:r>
            <a:r>
              <a:rPr lang="hu-HU" sz="2400" baseline="-25000" smtClean="0"/>
              <a:t>I</a:t>
            </a:r>
            <a:r>
              <a:rPr lang="hu-HU" sz="2400" smtClean="0"/>
              <a:t> körfrekvencián közel 1.4, és a magasabb körfrekvenciákon tart az egységnyihez. A K</a:t>
            </a:r>
            <a:r>
              <a:rPr lang="hu-HU" sz="2400" baseline="-25000" smtClean="0"/>
              <a:t>C</a:t>
            </a:r>
            <a:r>
              <a:rPr lang="hu-HU" sz="2400" smtClean="0"/>
              <a:t> erősítés méretezésével állítjuk be a felnyitott hurok amplitúdó átvitelét!  </a:t>
            </a:r>
            <a:endParaRPr lang="en-US" sz="2400" smtClean="0"/>
          </a:p>
        </p:txBody>
      </p:sp>
      <p:sp>
        <p:nvSpPr>
          <p:cNvPr id="22118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 altLang="hu-HU"/>
          </a:p>
        </p:txBody>
      </p:sp>
      <p:sp>
        <p:nvSpPr>
          <p:cNvPr id="22118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 altLang="hu-HU"/>
          </a:p>
        </p:txBody>
      </p:sp>
      <p:sp>
        <p:nvSpPr>
          <p:cNvPr id="22118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 altLang="hu-HU"/>
          </a:p>
        </p:txBody>
      </p:sp>
      <p:sp>
        <p:nvSpPr>
          <p:cNvPr id="22119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 altLang="hu-HU"/>
          </a:p>
        </p:txBody>
      </p:sp>
      <p:pic>
        <p:nvPicPr>
          <p:cNvPr id="221191" name="Picture 13" descr="gibod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57225" y="2393950"/>
            <a:ext cx="5226050" cy="3913188"/>
          </a:xfrm>
        </p:spPr>
      </p:pic>
      <p:sp>
        <p:nvSpPr>
          <p:cNvPr id="221192" name="Szövegdoboz 1"/>
          <p:cNvSpPr txBox="1">
            <a:spLocks noChangeArrowheads="1"/>
          </p:cNvSpPr>
          <p:nvPr/>
        </p:nvSpPr>
        <p:spPr bwMode="auto">
          <a:xfrm>
            <a:off x="6089650" y="2393950"/>
            <a:ext cx="262255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400"/>
              <a:t>ω</a:t>
            </a:r>
            <a:r>
              <a:rPr lang="hu-HU" sz="2400"/>
              <a:t>= 2</a:t>
            </a:r>
            <a:r>
              <a:rPr lang="el-GR" sz="2400"/>
              <a:t>ω</a:t>
            </a:r>
            <a:r>
              <a:rPr lang="hu-HU" sz="2400" baseline="-25000"/>
              <a:t>I</a:t>
            </a:r>
            <a:r>
              <a:rPr lang="hu-HU" sz="2400"/>
              <a:t>, </a:t>
            </a:r>
            <a:r>
              <a:rPr lang="el-GR" sz="2400"/>
              <a:t>φ</a:t>
            </a:r>
            <a:r>
              <a:rPr lang="hu-HU" sz="2400" baseline="-25000"/>
              <a:t>PI</a:t>
            </a:r>
            <a:r>
              <a:rPr lang="hu-HU" sz="2400"/>
              <a:t>= -26.5°,</a:t>
            </a:r>
          </a:p>
          <a:p>
            <a:r>
              <a:rPr lang="el-GR" sz="2400"/>
              <a:t>ω</a:t>
            </a:r>
            <a:r>
              <a:rPr lang="hu-HU" sz="2400"/>
              <a:t>= 5</a:t>
            </a:r>
            <a:r>
              <a:rPr lang="el-GR" sz="2400"/>
              <a:t>ω</a:t>
            </a:r>
            <a:r>
              <a:rPr lang="hu-HU" sz="2400" baseline="-25000"/>
              <a:t>I</a:t>
            </a:r>
            <a:r>
              <a:rPr lang="hu-HU" sz="2400"/>
              <a:t>, </a:t>
            </a:r>
            <a:r>
              <a:rPr lang="el-GR" sz="2400"/>
              <a:t>φ</a:t>
            </a:r>
            <a:r>
              <a:rPr lang="hu-HU" sz="2400" baseline="-25000"/>
              <a:t>PI</a:t>
            </a:r>
            <a:r>
              <a:rPr lang="hu-HU" sz="2400"/>
              <a:t>= -11.3°,</a:t>
            </a:r>
          </a:p>
          <a:p>
            <a:r>
              <a:rPr lang="el-GR" sz="2400"/>
              <a:t>ω</a:t>
            </a:r>
            <a:r>
              <a:rPr lang="hu-HU" sz="2400"/>
              <a:t>=10</a:t>
            </a:r>
            <a:r>
              <a:rPr lang="el-GR" sz="2400"/>
              <a:t>ω</a:t>
            </a:r>
            <a:r>
              <a:rPr lang="hu-HU" sz="2400" baseline="-25000"/>
              <a:t>I</a:t>
            </a:r>
            <a:r>
              <a:rPr lang="hu-HU" sz="2400"/>
              <a:t>, </a:t>
            </a:r>
            <a:r>
              <a:rPr lang="el-GR" sz="2400"/>
              <a:t>φ</a:t>
            </a:r>
            <a:r>
              <a:rPr lang="hu-HU" sz="2400" baseline="-25000"/>
              <a:t>PI</a:t>
            </a:r>
            <a:r>
              <a:rPr lang="hu-HU" sz="2400"/>
              <a:t>= -5.7°.</a:t>
            </a:r>
          </a:p>
          <a:p>
            <a:endParaRPr lang="hu-HU" sz="2400"/>
          </a:p>
          <a:p>
            <a:r>
              <a:rPr lang="hu-HU" sz="2400"/>
              <a:t>A 2</a:t>
            </a:r>
            <a:r>
              <a:rPr lang="el-GR" sz="2400"/>
              <a:t>ω</a:t>
            </a:r>
            <a:r>
              <a:rPr lang="hu-HU" sz="2400" baseline="-25000"/>
              <a:t>I</a:t>
            </a:r>
            <a:r>
              <a:rPr lang="hu-HU" sz="2400"/>
              <a:t> és 5</a:t>
            </a:r>
            <a:r>
              <a:rPr lang="el-GR" sz="2400"/>
              <a:t>ω</a:t>
            </a:r>
            <a:r>
              <a:rPr lang="hu-HU" sz="2400" baseline="-25000"/>
              <a:t>I</a:t>
            </a:r>
            <a:r>
              <a:rPr lang="hu-HU" sz="2400"/>
              <a:t> közötti értéket szokás választani!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0538" y="338138"/>
            <a:ext cx="8124825" cy="1781175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smtClean="0"/>
              <a:t>PI kompenzálás elve</a:t>
            </a:r>
            <a:br>
              <a:rPr lang="hu-HU" sz="3600" smtClean="0"/>
            </a:br>
            <a:r>
              <a:rPr lang="hu-HU" sz="3600" smtClean="0"/>
              <a:t>az eredő szakasz körfrekvencia</a:t>
            </a:r>
            <a:br>
              <a:rPr lang="hu-HU" sz="3600" smtClean="0"/>
            </a:br>
            <a:r>
              <a:rPr lang="hu-HU" sz="3600" smtClean="0"/>
              <a:t>függvényéhez illesztés esetén</a:t>
            </a:r>
          </a:p>
        </p:txBody>
      </p:sp>
      <p:sp>
        <p:nvSpPr>
          <p:cNvPr id="100355" name="Rectangle 3"/>
          <p:cNvSpPr>
            <a:spLocks noChangeArrowheads="1"/>
          </p:cNvSpPr>
          <p:nvPr/>
        </p:nvSpPr>
        <p:spPr bwMode="auto">
          <a:xfrm>
            <a:off x="490538" y="2119313"/>
            <a:ext cx="8221662" cy="4195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hu-H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Válasszunk egy megfelelőnek tartott fázistartalékot!</a:t>
            </a:r>
            <a:br>
              <a:rPr lang="hu-H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Ököl szabály. Több egymáshoz közeli időállandó esetén 90</a:t>
            </a:r>
            <a:r>
              <a:rPr lang="en-US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°&gt;</a:t>
            </a:r>
            <a: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dirty="0" err="1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pm</a:t>
            </a:r>
            <a:r>
              <a:rPr lang="en-US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75</a:t>
            </a:r>
            <a:r>
              <a:rPr lang="en-US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Domináns időállandóval rendelkező szakasz esetén </a:t>
            </a:r>
            <a: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75</a:t>
            </a:r>
            <a:r>
              <a:rPr lang="en-US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°&gt;</a:t>
            </a:r>
            <a: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dirty="0" err="1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pm</a:t>
            </a:r>
            <a: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°&gt;</a:t>
            </a:r>
            <a: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60</a:t>
            </a:r>
            <a:r>
              <a:rPr lang="en-US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hu-HU" dirty="0" err="1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pm</a:t>
            </a:r>
            <a: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phase margin</a:t>
            </a:r>
            <a: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, fázistartalék</a:t>
            </a:r>
            <a:r>
              <a:rPr lang="hu-HU" dirty="0">
                <a:solidFill>
                  <a:srgbClr val="FFAD1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dirty="0">
                <a:solidFill>
                  <a:srgbClr val="FFAD1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hu-H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Az eredő szakasz fázismenetén meg kell keresni a választott fázistartalékhoz tartozó leendő </a:t>
            </a:r>
            <a:r>
              <a:rPr lang="el-GR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hu-HU" sz="2400" b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hu-H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vágási körfrekvenciát.</a:t>
            </a:r>
            <a:br>
              <a:rPr lang="hu-H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Ez a </a:t>
            </a:r>
            <a:r>
              <a:rPr lang="hu-HU" dirty="0" err="1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ps</a:t>
            </a:r>
            <a:r>
              <a:rPr lang="en-US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= </a:t>
            </a:r>
            <a:r>
              <a:rPr lang="hu-HU" dirty="0" err="1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pm</a:t>
            </a:r>
            <a:r>
              <a:rPr lang="en-US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- </a:t>
            </a:r>
            <a:r>
              <a:rPr lang="el-GR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φ</a:t>
            </a:r>
            <a:r>
              <a:rPr lang="hu-HU" baseline="-250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PI</a:t>
            </a:r>
            <a:r>
              <a:rPr lang="en-US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- 180</a:t>
            </a:r>
            <a:r>
              <a:rPr lang="en-US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fázistoláshoz tartozó körfrekvencia.</a:t>
            </a:r>
            <a:b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hu-HU" dirty="0" err="1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ps</a:t>
            </a:r>
            <a: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phase shift</a:t>
            </a:r>
            <a: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, fázistolás</a:t>
            </a:r>
            <a:r>
              <a:rPr lang="en-US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hu-H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 K</a:t>
            </a:r>
            <a:r>
              <a:rPr lang="hu-HU" sz="2400" b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hu-H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értéket úgy kell megválasztani, hogy a leendő </a:t>
            </a:r>
            <a:r>
              <a:rPr lang="el-GR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hu-HU" sz="2400" b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hu-H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vágási körfrekvenciánál legyen egységnyi az amplitúdó átvitel.</a:t>
            </a:r>
            <a:br>
              <a:rPr lang="hu-H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hu-HU" sz="24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 </a:t>
            </a:r>
            <a:r>
              <a:rPr lang="hu-HU" dirty="0" smtClean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leendő </a:t>
            </a:r>
            <a:r>
              <a:rPr lang="el-GR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hu-HU" baseline="-250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vágási körfrekvencián </a:t>
            </a:r>
            <a:r>
              <a:rPr lang="hu-HU" dirty="0" smtClean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 K</a:t>
            </a:r>
            <a:r>
              <a:rPr lang="hu-HU" baseline="-25000" dirty="0" smtClean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hu-HU" dirty="0" smtClean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= 1 értékkel definiált g0 hurokátviteli függvény amplitúdó átvitelének reciprok értéke </a:t>
            </a:r>
            <a:r>
              <a:rPr lang="hu-HU" dirty="0" smtClean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lesz </a:t>
            </a:r>
            <a: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 tényleges K</a:t>
            </a:r>
            <a:r>
              <a:rPr lang="hu-HU" baseline="-25000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hu-HU" dirty="0">
                <a:solidFill>
                  <a:srgbClr val="D28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z="3600" smtClean="0">
                <a:latin typeface="Times New Roman" pitchFamily="18" charset="0"/>
              </a:rPr>
              <a:t>PI kompenzálás menete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hu-HU" sz="2400" dirty="0" smtClean="0">
                <a:latin typeface="Times New Roman" pitchFamily="18" charset="0"/>
              </a:rPr>
              <a:t>Ábrázolni kell a               Bode diagramját.</a:t>
            </a:r>
            <a:br>
              <a:rPr lang="hu-HU" sz="2400" dirty="0" smtClean="0">
                <a:latin typeface="Times New Roman" pitchFamily="18" charset="0"/>
              </a:rPr>
            </a:br>
            <a:r>
              <a:rPr lang="hu-HU" sz="2400" dirty="0" smtClean="0">
                <a:latin typeface="Times New Roman" pitchFamily="18" charset="0"/>
              </a:rPr>
              <a:t>Választani kell </a:t>
            </a:r>
            <a:r>
              <a:rPr lang="el-GR" sz="2400" dirty="0">
                <a:solidFill>
                  <a:schemeClr val="accent5"/>
                </a:solidFill>
                <a:latin typeface="Times New Roman" pitchFamily="18" charset="0"/>
              </a:rPr>
              <a:t>φ</a:t>
            </a:r>
            <a:r>
              <a:rPr lang="hu-HU" sz="2400" baseline="-25000" dirty="0">
                <a:solidFill>
                  <a:schemeClr val="accent5"/>
                </a:solidFill>
                <a:latin typeface="Times New Roman" pitchFamily="18" charset="0"/>
              </a:rPr>
              <a:t>PI</a:t>
            </a:r>
            <a:r>
              <a:rPr lang="en-US" sz="2400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hu-HU" sz="2400" dirty="0" smtClean="0">
                <a:latin typeface="Times New Roman" pitchFamily="18" charset="0"/>
              </a:rPr>
              <a:t> értéket és így </a:t>
            </a:r>
            <a:r>
              <a:rPr lang="el-GR" sz="2400" dirty="0" smtClean="0">
                <a:solidFill>
                  <a:schemeClr val="accent5"/>
                </a:solidFill>
                <a:latin typeface="Times New Roman" pitchFamily="18" charset="0"/>
              </a:rPr>
              <a:t>ω</a:t>
            </a:r>
            <a:r>
              <a:rPr lang="hu-HU" sz="2400" dirty="0" smtClean="0">
                <a:solidFill>
                  <a:schemeClr val="accent5"/>
                </a:solidFill>
                <a:latin typeface="Times New Roman" pitchFamily="18" charset="0"/>
              </a:rPr>
              <a:t>=k</a:t>
            </a:r>
            <a:r>
              <a:rPr lang="el-GR" sz="2400" dirty="0" smtClean="0">
                <a:solidFill>
                  <a:schemeClr val="accent5"/>
                </a:solidFill>
                <a:latin typeface="Times New Roman" pitchFamily="18" charset="0"/>
              </a:rPr>
              <a:t>ω</a:t>
            </a:r>
            <a:r>
              <a:rPr lang="hu-HU" sz="2400" baseline="-25000" dirty="0" smtClean="0">
                <a:solidFill>
                  <a:schemeClr val="accent5"/>
                </a:solidFill>
                <a:latin typeface="Times New Roman" pitchFamily="18" charset="0"/>
              </a:rPr>
              <a:t>I</a:t>
            </a:r>
            <a:r>
              <a:rPr lang="hu-HU" sz="2400" dirty="0" smtClean="0">
                <a:latin typeface="Times New Roman" pitchFamily="18" charset="0"/>
              </a:rPr>
              <a:t> arányt!</a:t>
            </a:r>
            <a:br>
              <a:rPr lang="hu-HU" sz="2400" dirty="0" smtClean="0">
                <a:latin typeface="Times New Roman" pitchFamily="18" charset="0"/>
              </a:rPr>
            </a:br>
            <a:r>
              <a:rPr lang="hu-HU" sz="2400" dirty="0" smtClean="0">
                <a:latin typeface="Times New Roman" pitchFamily="18" charset="0"/>
              </a:rPr>
              <a:t>Az eredő szakasz fázismenetén meg kell keresni a </a:t>
            </a:r>
            <a:br>
              <a:rPr lang="hu-HU" sz="2400" dirty="0" smtClean="0">
                <a:latin typeface="Times New Roman" pitchFamily="18" charset="0"/>
              </a:rPr>
            </a:br>
            <a:r>
              <a:rPr lang="hu-HU" sz="2400" dirty="0" err="1" smtClean="0">
                <a:solidFill>
                  <a:schemeClr val="accent5"/>
                </a:solidFill>
                <a:latin typeface="Times New Roman" pitchFamily="18" charset="0"/>
              </a:rPr>
              <a:t>ps</a:t>
            </a:r>
            <a:r>
              <a:rPr lang="en-US" sz="2400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hu-HU" sz="2400" dirty="0" smtClean="0">
                <a:solidFill>
                  <a:schemeClr val="accent5"/>
                </a:solidFill>
                <a:latin typeface="Times New Roman" pitchFamily="18" charset="0"/>
              </a:rPr>
              <a:t> = </a:t>
            </a:r>
            <a:r>
              <a:rPr lang="hu-HU" sz="2400" dirty="0" err="1" smtClean="0">
                <a:solidFill>
                  <a:schemeClr val="accent5"/>
                </a:solidFill>
                <a:latin typeface="Times New Roman" pitchFamily="18" charset="0"/>
              </a:rPr>
              <a:t>pm</a:t>
            </a:r>
            <a:r>
              <a:rPr lang="en-US" sz="2400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hu-HU" sz="2400" dirty="0" smtClean="0">
                <a:solidFill>
                  <a:schemeClr val="accent5"/>
                </a:solidFill>
                <a:latin typeface="Times New Roman" pitchFamily="18" charset="0"/>
              </a:rPr>
              <a:t> - </a:t>
            </a:r>
            <a:r>
              <a:rPr lang="el-GR" sz="2400" dirty="0" smtClean="0">
                <a:solidFill>
                  <a:schemeClr val="accent5"/>
                </a:solidFill>
                <a:latin typeface="Times New Roman" pitchFamily="18" charset="0"/>
              </a:rPr>
              <a:t>φ</a:t>
            </a:r>
            <a:r>
              <a:rPr lang="hu-HU" sz="2400" baseline="-25000" dirty="0" smtClean="0">
                <a:solidFill>
                  <a:schemeClr val="accent5"/>
                </a:solidFill>
                <a:latin typeface="Times New Roman" pitchFamily="18" charset="0"/>
              </a:rPr>
              <a:t>PI</a:t>
            </a:r>
            <a:r>
              <a:rPr lang="en-US" sz="2400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hu-HU" sz="2400" dirty="0" smtClean="0">
                <a:solidFill>
                  <a:schemeClr val="accent5"/>
                </a:solidFill>
                <a:latin typeface="Times New Roman" pitchFamily="18" charset="0"/>
              </a:rPr>
              <a:t> - 180</a:t>
            </a:r>
            <a:r>
              <a:rPr lang="en-US" sz="2400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hu-HU" sz="2400" dirty="0" smtClean="0">
                <a:latin typeface="Times New Roman" pitchFamily="18" charset="0"/>
              </a:rPr>
              <a:t> fázistoláshoz tartozó körfrekvenciát.</a:t>
            </a:r>
          </a:p>
          <a:p>
            <a:pPr eaLnBrk="1" hangingPunct="1">
              <a:defRPr/>
            </a:pPr>
            <a:r>
              <a:rPr lang="hu-HU" sz="2400" dirty="0" smtClean="0">
                <a:latin typeface="Times New Roman" pitchFamily="18" charset="0"/>
              </a:rPr>
              <a:t>Ennek a körfrekvenciának a </a:t>
            </a:r>
            <a:r>
              <a:rPr lang="hu-HU" sz="2400" dirty="0" err="1" smtClean="0">
                <a:latin typeface="Times New Roman" pitchFamily="18" charset="0"/>
              </a:rPr>
              <a:t>k-ad</a:t>
            </a:r>
            <a:r>
              <a:rPr lang="hu-HU" sz="2400" dirty="0" smtClean="0">
                <a:latin typeface="Times New Roman" pitchFamily="18" charset="0"/>
              </a:rPr>
              <a:t> része az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hu-HU" sz="2400" baseline="-25000" dirty="0" smtClean="0">
                <a:latin typeface="Times New Roman" pitchFamily="18" charset="0"/>
              </a:rPr>
              <a:t>I</a:t>
            </a:r>
            <a:r>
              <a:rPr lang="hu-HU" sz="2400" dirty="0" smtClean="0">
                <a:latin typeface="Times New Roman" pitchFamily="18" charset="0"/>
              </a:rPr>
              <a:t>, és az 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hu-HU" sz="2400" baseline="-25000" dirty="0" smtClean="0">
                <a:latin typeface="Times New Roman" pitchFamily="18" charset="0"/>
              </a:rPr>
              <a:t>I</a:t>
            </a:r>
            <a:r>
              <a:rPr lang="hu-HU" sz="2400" dirty="0" smtClean="0">
                <a:latin typeface="Times New Roman" pitchFamily="18" charset="0"/>
              </a:rPr>
              <a:t> reciprok értéke a T</a:t>
            </a:r>
            <a:r>
              <a:rPr lang="hu-HU" sz="2400" baseline="-25000" dirty="0" smtClean="0">
                <a:latin typeface="Times New Roman" pitchFamily="18" charset="0"/>
              </a:rPr>
              <a:t>I</a:t>
            </a:r>
            <a:r>
              <a:rPr lang="hu-HU" sz="2400" dirty="0" smtClean="0">
                <a:latin typeface="Times New Roman" pitchFamily="18" charset="0"/>
              </a:rPr>
              <a:t>.</a:t>
            </a:r>
          </a:p>
          <a:p>
            <a:pPr eaLnBrk="1" hangingPunct="1">
              <a:defRPr/>
            </a:pPr>
            <a:r>
              <a:rPr lang="hu-HU" sz="2400" dirty="0" smtClean="0">
                <a:latin typeface="Times New Roman" pitchFamily="18" charset="0"/>
              </a:rPr>
              <a:t>Ábrázolni kell a                              Bode diagramját.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hu-HU" sz="14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hu-HU" sz="2400" dirty="0" smtClean="0">
                <a:latin typeface="Times New Roman" pitchFamily="18" charset="0"/>
              </a:rPr>
              <a:t>Ezen a g0 átviteli függvényen kell megkeresni a </a:t>
            </a:r>
            <a:r>
              <a:rPr lang="hu-HU" sz="2400" dirty="0" err="1" smtClean="0">
                <a:latin typeface="Times New Roman" pitchFamily="18" charset="0"/>
              </a:rPr>
              <a:t>pm</a:t>
            </a:r>
            <a:r>
              <a:rPr lang="hu-HU" sz="2400" dirty="0" smtClean="0">
                <a:latin typeface="Times New Roman" pitchFamily="18" charset="0"/>
              </a:rPr>
              <a:t> fázis-tartalékhoz tartozó körfrekvenciánál az amplitúdó erősítést</a:t>
            </a:r>
            <a:br>
              <a:rPr lang="hu-HU" sz="2400" dirty="0" smtClean="0">
                <a:latin typeface="Times New Roman" pitchFamily="18" charset="0"/>
              </a:rPr>
            </a:br>
            <a:r>
              <a:rPr lang="hu-HU" sz="2400" dirty="0" smtClean="0">
                <a:latin typeface="Times New Roman" pitchFamily="18" charset="0"/>
              </a:rPr>
              <a:t>Ennek az erősítésnek a reciprok értéke legyen a K</a:t>
            </a:r>
            <a:r>
              <a:rPr lang="hu-HU" sz="2400" baseline="-25000" dirty="0" smtClean="0">
                <a:latin typeface="Times New Roman" pitchFamily="18" charset="0"/>
              </a:rPr>
              <a:t>C</a:t>
            </a:r>
            <a:r>
              <a:rPr lang="hu-HU" sz="2400" dirty="0" smtClean="0">
                <a:latin typeface="Times New Roman" pitchFamily="18" charset="0"/>
              </a:rPr>
              <a:t> erősítés</a:t>
            </a:r>
          </a:p>
        </p:txBody>
      </p:sp>
      <p:graphicFrame>
        <p:nvGraphicFramePr>
          <p:cNvPr id="162834" name="Object 18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962275" y="1584325"/>
          <a:ext cx="979488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38" name="Equation" r:id="rId3" imgW="520700" imgH="228600" progId="Equation.DSMT4">
                  <p:embed/>
                </p:oleObj>
              </mc:Choice>
              <mc:Fallback>
                <p:oleObj name="Equation" r:id="rId3" imgW="520700" imgH="228600" progId="Equation.DSMT4">
                  <p:embed/>
                  <p:pic>
                    <p:nvPicPr>
                      <p:cNvPr id="0" name="Picture 1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2275" y="1584325"/>
                        <a:ext cx="979488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2835" name="Object 19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952750" y="3813175"/>
          <a:ext cx="2159000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39" name="Equation" r:id="rId5" imgW="1257300" imgH="431800" progId="Equation.DSMT4">
                  <p:embed/>
                </p:oleObj>
              </mc:Choice>
              <mc:Fallback>
                <p:oleObj name="Equation" r:id="rId5" imgW="1257300" imgH="431800" progId="Equation.DSMT4">
                  <p:embed/>
                  <p:pic>
                    <p:nvPicPr>
                      <p:cNvPr id="0" name="Picture 1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750" y="3813175"/>
                        <a:ext cx="2159000" cy="741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403225"/>
            <a:ext cx="7772400" cy="677863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smtClean="0"/>
              <a:t>A mért G</a:t>
            </a:r>
            <a:r>
              <a:rPr lang="hu-HU" sz="3600" baseline="-25000" smtClean="0"/>
              <a:t>E</a:t>
            </a:r>
            <a:r>
              <a:rPr lang="hu-HU" sz="3600" smtClean="0"/>
              <a:t>(j</a:t>
            </a:r>
            <a:r>
              <a:rPr lang="el-GR" sz="3600" smtClean="0"/>
              <a:t>ω</a:t>
            </a:r>
            <a:r>
              <a:rPr lang="hu-HU" sz="3600" smtClean="0"/>
              <a:t>) Bode diagramja</a:t>
            </a:r>
          </a:p>
        </p:txBody>
      </p:sp>
      <p:pic>
        <p:nvPicPr>
          <p:cNvPr id="169986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2275" y="1223963"/>
            <a:ext cx="5851525" cy="457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atak">
  <a:themeElements>
    <a:clrScheme name="Zsúp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Patak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tak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tak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atak">
  <a:themeElements>
    <a:clrScheme name="Zsúp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1_Patak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tak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tak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1777</TotalTime>
  <Words>810</Words>
  <Application>Microsoft Office PowerPoint</Application>
  <PresentationFormat>Diavetítés a képernyőre (4:3 oldalarány)</PresentationFormat>
  <Paragraphs>125</Paragraphs>
  <Slides>30</Slides>
  <Notes>12</Notes>
  <HiddenSlides>0</HiddenSlides>
  <MMClips>0</MMClips>
  <ScaleCrop>false</ScaleCrop>
  <HeadingPairs>
    <vt:vector size="6" baseType="variant">
      <vt:variant>
        <vt:lpstr>Téma</vt:lpstr>
      </vt:variant>
      <vt:variant>
        <vt:i4>2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30</vt:i4>
      </vt:variant>
    </vt:vector>
  </HeadingPairs>
  <TitlesOfParts>
    <vt:vector size="33" baseType="lpstr">
      <vt:lpstr>Patak</vt:lpstr>
      <vt:lpstr>1_Patak</vt:lpstr>
      <vt:lpstr>Equation</vt:lpstr>
      <vt:lpstr>Automatika</vt:lpstr>
      <vt:lpstr>A Bode diagram elemzése</vt:lpstr>
      <vt:lpstr>Önbeálló eredő szakasz PI kompenzálás</vt:lpstr>
      <vt:lpstr>Önbeálló eredő szakasz</vt:lpstr>
      <vt:lpstr>A PI kompenzáló tag átviteli függvénye</vt:lpstr>
      <vt:lpstr>PI  arányos, integráló tag</vt:lpstr>
      <vt:lpstr>PI kompenzálás elve az eredő szakasz körfrekvencia függvényéhez illesztés esetén</vt:lpstr>
      <vt:lpstr>PI kompenzálás menete</vt:lpstr>
      <vt:lpstr>A mért GE(jω) Bode diagramja</vt:lpstr>
      <vt:lpstr>A mért értékekből identifikált LTI modell</vt:lpstr>
      <vt:lpstr>A mért GE(jω) Bode diagramja</vt:lpstr>
      <vt:lpstr>A g0 meghatározása</vt:lpstr>
      <vt:lpstr>A mért GE(jω) Bode diagramja</vt:lpstr>
      <vt:lpstr>A KC meghatározása és ellenőrzés</vt:lpstr>
      <vt:lpstr>A szabályozási kör átmeneti függvénye</vt:lpstr>
      <vt:lpstr>A szabályozási kör átmeneti függvénye</vt:lpstr>
      <vt:lpstr>A szabályozási kör átmeneti függvénye</vt:lpstr>
      <vt:lpstr>Integráló eredő szakasz PDT1 kompenzálás</vt:lpstr>
      <vt:lpstr>Integráló eredő szakasz</vt:lpstr>
      <vt:lpstr>A PDT kompenzáló tag átviteli függvénye</vt:lpstr>
      <vt:lpstr>PDT1  arányos, differenciáló tag</vt:lpstr>
      <vt:lpstr>PDT1 kompenzálás elve az eredő szakasz körfrekvencia függvényéhez illesztés esetén</vt:lpstr>
      <vt:lpstr>PDT1 kompenzálás menete</vt:lpstr>
      <vt:lpstr>A GE(jω) Bode diagramja</vt:lpstr>
      <vt:lpstr>A PDT tag Bode diagramja</vt:lpstr>
      <vt:lpstr>A T és a TD meghatározása</vt:lpstr>
      <vt:lpstr>A PDT kompenzáló tag paraméterei</vt:lpstr>
      <vt:lpstr>A KC meghatározása</vt:lpstr>
      <vt:lpstr>A minőségi jellemzők.</vt:lpstr>
      <vt:lpstr>PIDT1 kompenzálás elve önbeálló eredő szakasz esetén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Automatika</dc:title>
  <dc:creator>József Neszveda</dc:creator>
  <cp:lastModifiedBy>Neszveda</cp:lastModifiedBy>
  <cp:revision>146</cp:revision>
  <dcterms:created xsi:type="dcterms:W3CDTF">2010-09-09T02:45:49Z</dcterms:created>
  <dcterms:modified xsi:type="dcterms:W3CDTF">2016-04-10T04:51:07Z</dcterms:modified>
</cp:coreProperties>
</file>