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672" r:id="rId2"/>
  </p:sldMasterIdLst>
  <p:notesMasterIdLst>
    <p:notesMasterId r:id="rId29"/>
  </p:notesMasterIdLst>
  <p:sldIdLst>
    <p:sldId id="284" r:id="rId3"/>
    <p:sldId id="335" r:id="rId4"/>
    <p:sldId id="356" r:id="rId5"/>
    <p:sldId id="357" r:id="rId6"/>
    <p:sldId id="358" r:id="rId7"/>
    <p:sldId id="359" r:id="rId8"/>
    <p:sldId id="360" r:id="rId9"/>
    <p:sldId id="364" r:id="rId10"/>
    <p:sldId id="361" r:id="rId11"/>
    <p:sldId id="362" r:id="rId12"/>
    <p:sldId id="336" r:id="rId13"/>
    <p:sldId id="337" r:id="rId14"/>
    <p:sldId id="338" r:id="rId15"/>
    <p:sldId id="339" r:id="rId16"/>
    <p:sldId id="340" r:id="rId17"/>
    <p:sldId id="363" r:id="rId18"/>
    <p:sldId id="341" r:id="rId19"/>
    <p:sldId id="342" r:id="rId20"/>
    <p:sldId id="343" r:id="rId21"/>
    <p:sldId id="344" r:id="rId22"/>
    <p:sldId id="345" r:id="rId23"/>
    <p:sldId id="346" r:id="rId24"/>
    <p:sldId id="353" r:id="rId25"/>
    <p:sldId id="354" r:id="rId26"/>
    <p:sldId id="355" r:id="rId27"/>
    <p:sldId id="334" r:id="rId28"/>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02"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 Id="rId9"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0.wmf"/><Relationship Id="rId5" Type="http://schemas.openxmlformats.org/officeDocument/2006/relationships/image" Target="../media/image15.wmf"/><Relationship Id="rId4"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0.wmf"/><Relationship Id="rId5" Type="http://schemas.openxmlformats.org/officeDocument/2006/relationships/image" Target="../media/image15.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png"/></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4.wmf"/><Relationship Id="rId7" Type="http://schemas.openxmlformats.org/officeDocument/2006/relationships/image" Target="../media/image27.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6.wmf"/><Relationship Id="rId5" Type="http://schemas.openxmlformats.org/officeDocument/2006/relationships/image" Target="../media/image21.wmf"/><Relationship Id="rId4"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3.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 Id="rId9"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5" Type="http://schemas.openxmlformats.org/officeDocument/2006/relationships/image" Target="../media/image40.wmf"/><Relationship Id="rId4" Type="http://schemas.openxmlformats.org/officeDocument/2006/relationships/image" Target="../media/image39.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41.wmf"/><Relationship Id="rId7" Type="http://schemas.openxmlformats.org/officeDocument/2006/relationships/image" Target="../media/image34.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5.wmf"/><Relationship Id="rId5" Type="http://schemas.openxmlformats.org/officeDocument/2006/relationships/image" Target="../media/image33.wmf"/><Relationship Id="rId4" Type="http://schemas.openxmlformats.org/officeDocument/2006/relationships/image" Target="../media/image4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hu-HU"/>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u-HU"/>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u-HU"/>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A605DF5-E1B7-4EB4-9159-5EF1ED75F03A}" type="slidenum">
              <a:rPr lang="hu-HU"/>
              <a:pPr>
                <a:defRPr/>
              </a:pPr>
              <a:t>‹#›</a:t>
            </a:fld>
            <a:endParaRPr lang="hu-HU"/>
          </a:p>
        </p:txBody>
      </p:sp>
    </p:spTree>
    <p:extLst>
      <p:ext uri="{BB962C8B-B14F-4D97-AF65-F5344CB8AC3E}">
        <p14:creationId xmlns:p14="http://schemas.microsoft.com/office/powerpoint/2010/main" val="42530946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miter lim="800000"/>
            <a:headEnd/>
            <a:tailEnd/>
          </a:ln>
        </p:spPr>
        <p:txBody>
          <a:bodyPr/>
          <a:lstStyle/>
          <a:p>
            <a:fld id="{3EC93A91-8DEC-4AAD-A344-08BF3572C749}" type="slidenum">
              <a:rPr lang="hu-HU" altLang="hu-HU" smtClean="0"/>
              <a:pPr/>
              <a:t>6</a:t>
            </a:fld>
            <a:endParaRPr lang="hu-HU" altLang="hu-HU" smtClean="0"/>
          </a:p>
        </p:txBody>
      </p:sp>
      <p:sp>
        <p:nvSpPr>
          <p:cNvPr id="40962" name="Rectangle 2"/>
          <p:cNvSpPr>
            <a:spLocks noGrp="1" noChangeArrowheads="1"/>
          </p:cNvSpPr>
          <p:nvPr>
            <p:ph type="body" idx="1"/>
          </p:nvPr>
        </p:nvSpPr>
        <p:spPr>
          <a:xfrm>
            <a:off x="914400" y="4343400"/>
            <a:ext cx="5029200" cy="4114800"/>
          </a:xfrm>
          <a:noFill/>
        </p:spPr>
        <p:txBody>
          <a:bodyPr/>
          <a:lstStyle/>
          <a:p>
            <a:pPr eaLnBrk="1" hangingPunct="1"/>
            <a:r>
              <a:rPr lang="en-GB" altLang="hu-HU" smtClean="0"/>
              <a:t>Apply a small step-change to the controller output and record the open-loop response.</a:t>
            </a:r>
          </a:p>
          <a:p>
            <a:pPr eaLnBrk="1" hangingPunct="1"/>
            <a:r>
              <a:rPr lang="en-GB" altLang="hu-HU" smtClean="0"/>
              <a:t>The first step is to find the maximum slope of the reaction curve and draw a tangent. </a:t>
            </a:r>
          </a:p>
          <a:p>
            <a:pPr eaLnBrk="1" hangingPunct="1"/>
            <a:r>
              <a:rPr lang="en-GB" altLang="hu-HU" smtClean="0"/>
              <a:t>The next step is to determine the “effective delay time” and the “effective time constant” of the plant, where the line of maximum slope crosses the initial and final value of the response. </a:t>
            </a:r>
          </a:p>
          <a:p>
            <a:pPr eaLnBrk="1" hangingPunct="1"/>
            <a:r>
              <a:rPr lang="en-GB" altLang="hu-HU" smtClean="0"/>
              <a:t> </a:t>
            </a:r>
          </a:p>
        </p:txBody>
      </p:sp>
      <p:sp>
        <p:nvSpPr>
          <p:cNvPr id="40963" name="Rectangle 3"/>
          <p:cNvSpPr>
            <a:spLocks noGrp="1" noRot="1" noChangeAspect="1"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miter lim="800000"/>
            <a:headEnd/>
            <a:tailEnd/>
          </a:ln>
        </p:spPr>
        <p:txBody>
          <a:bodyPr/>
          <a:lstStyle/>
          <a:p>
            <a:fld id="{6436FA8C-75C0-4562-953B-DAAC8DFB0D4B}" type="slidenum">
              <a:rPr lang="hu-HU" altLang="hu-HU" smtClean="0"/>
              <a:pPr/>
              <a:t>7</a:t>
            </a:fld>
            <a:endParaRPr lang="hu-HU" altLang="hu-HU" smtClean="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xfrm>
            <a:off x="914400" y="4343400"/>
            <a:ext cx="5029200" cy="4114800"/>
          </a:xfrm>
          <a:noFill/>
        </p:spPr>
        <p:txBody>
          <a:bodyPr/>
          <a:lstStyle/>
          <a:p>
            <a:pPr eaLnBrk="1" hangingPunct="1"/>
            <a:endParaRPr lang="en-GB" altLang="hu-H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B545884-D346-46C1-9DCD-BCC388D3998A}" type="slidenum">
              <a:rPr lang="hu-HU" altLang="hu-HU" sz="1200">
                <a:latin typeface="Arial" charset="0"/>
              </a:rPr>
              <a:pPr algn="r"/>
              <a:t>8</a:t>
            </a:fld>
            <a:endParaRPr lang="hu-HU" altLang="hu-HU" sz="1200">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xfrm>
            <a:off x="914400" y="4343400"/>
            <a:ext cx="5029200" cy="4114800"/>
          </a:xfrm>
          <a:noFill/>
        </p:spPr>
        <p:txBody>
          <a:bodyPr/>
          <a:lstStyle/>
          <a:p>
            <a:pPr eaLnBrk="1" hangingPunct="1"/>
            <a:endParaRPr lang="en-GB" altLang="hu-H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a:ln>
            <a:miter lim="800000"/>
            <a:headEnd/>
            <a:tailEnd/>
          </a:ln>
        </p:spPr>
        <p:txBody>
          <a:bodyPr/>
          <a:lstStyle/>
          <a:p>
            <a:fld id="{06E10938-BF4E-4D19-B683-734E42C7C6F1}" type="slidenum">
              <a:rPr lang="hu-HU" altLang="hu-HU" smtClean="0"/>
              <a:pPr/>
              <a:t>23</a:t>
            </a:fld>
            <a:endParaRPr lang="hu-HU" altLang="hu-HU" smtClean="0"/>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xfrm>
            <a:off x="914400" y="4343400"/>
            <a:ext cx="5029200" cy="4114800"/>
          </a:xfrm>
          <a:noFill/>
        </p:spPr>
        <p:txBody>
          <a:bodyPr/>
          <a:lstStyle/>
          <a:p>
            <a:pPr eaLnBrk="1" hangingPunct="1"/>
            <a:endParaRPr lang="hu-HU" altLang="hu-H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a:ln>
            <a:miter lim="800000"/>
            <a:headEnd/>
            <a:tailEnd/>
          </a:ln>
        </p:spPr>
        <p:txBody>
          <a:bodyPr/>
          <a:lstStyle/>
          <a:p>
            <a:fld id="{082CB524-3756-497E-B993-26F586511D19}" type="slidenum">
              <a:rPr lang="hu-HU" altLang="hu-HU" smtClean="0"/>
              <a:pPr/>
              <a:t>24</a:t>
            </a:fld>
            <a:endParaRPr lang="hu-HU" altLang="hu-HU" smtClean="0"/>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xfrm>
            <a:off x="914400" y="4343400"/>
            <a:ext cx="5029200" cy="4114800"/>
          </a:xfrm>
          <a:noFill/>
        </p:spPr>
        <p:txBody>
          <a:bodyPr/>
          <a:lstStyle/>
          <a:p>
            <a:pPr eaLnBrk="1" hangingPunct="1"/>
            <a:endParaRPr lang="hu-HU" altLang="hu-H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p:spPr>
            <p:txBody>
              <a:bodyPr/>
              <a:lstStyle/>
              <a:p>
                <a:pPr>
                  <a:defRPr/>
                </a:pPr>
                <a:endParaRPr lang="hu-HU"/>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p:spPr>
            <p:txBody>
              <a:bodyPr/>
              <a:lstStyle/>
              <a:p>
                <a:pPr>
                  <a:defRPr/>
                </a:pPr>
                <a:endParaRPr lang="hu-HU"/>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p:spPr>
            <p:txBody>
              <a:bodyPr/>
              <a:lstStyle/>
              <a:p>
                <a:pPr>
                  <a:defRPr/>
                </a:pPr>
                <a:endParaRPr lang="hu-HU"/>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p:spPr>
            <p:txBody>
              <a:bodyPr/>
              <a:lstStyle/>
              <a:p>
                <a:pPr>
                  <a:defRPr/>
                </a:pPr>
                <a:endParaRPr lang="hu-HU"/>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p:spPr>
            <p:txBody>
              <a:bodyPr/>
              <a:lstStyle/>
              <a:p>
                <a:pPr>
                  <a:defRPr/>
                </a:pPr>
                <a:endParaRPr lang="hu-HU"/>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hu-HU"/>
            </a:p>
          </p:txBody>
        </p:sp>
        <p:sp>
          <p:nvSpPr>
            <p:cNvPr id="7" name="Freeform 10"/>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p:spPr>
          <p:txBody>
            <a:bodyPr/>
            <a:lstStyle/>
            <a:p>
              <a:pPr>
                <a:defRPr/>
              </a:pPr>
              <a:endParaRPr lang="hu-HU"/>
            </a:p>
          </p:txBody>
        </p:sp>
      </p:grpSp>
      <p:sp>
        <p:nvSpPr>
          <p:cNvPr id="11275"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hu-HU" noProof="0" smtClean="0"/>
              <a:t>Mintacím szerkesztése</a:t>
            </a:r>
          </a:p>
        </p:txBody>
      </p:sp>
      <p:sp>
        <p:nvSpPr>
          <p:cNvPr id="1127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hu-HU" noProof="0" smtClean="0"/>
              <a:t>Alcím mintájának szerkesztése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hu-HU"/>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hu-HU"/>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DAB466DC-3A42-4960-BC51-7CFF58BD5F1E}"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
          <p:cNvSpPr>
            <a:spLocks noGrp="1" noChangeArrowheads="1"/>
          </p:cNvSpPr>
          <p:nvPr>
            <p:ph type="dt" sz="half"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927319A7-979A-4AD6-AE10-68495C2EC42F}" type="slidenum">
              <a:rPr lang="hu-HU"/>
              <a:pPr>
                <a:defRPr/>
              </a:pPr>
              <a:t>‹#›</a:t>
            </a:fld>
            <a:endParaRPr lang="hu-HU"/>
          </a:p>
        </p:txBody>
      </p:sp>
      <p:sp>
        <p:nvSpPr>
          <p:cNvPr id="6"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
          <p:cNvSpPr>
            <a:spLocks noGrp="1" noChangeArrowheads="1"/>
          </p:cNvSpPr>
          <p:nvPr>
            <p:ph type="dt" sz="half"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4F5AF1DF-C3E1-43AA-85C9-843460EAA879}" type="slidenum">
              <a:rPr lang="hu-HU"/>
              <a:pPr>
                <a:defRPr/>
              </a:pPr>
              <a:t>‹#›</a:t>
            </a:fld>
            <a:endParaRPr lang="hu-HU"/>
          </a:p>
        </p:txBody>
      </p:sp>
      <p:sp>
        <p:nvSpPr>
          <p:cNvPr id="6"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hu-HU"/>
          </a:p>
        </p:txBody>
      </p:sp>
      <p:sp>
        <p:nvSpPr>
          <p:cNvPr id="4" name="Rectangle 2"/>
          <p:cNvSpPr>
            <a:spLocks noGrp="1" noChangeArrowheads="1"/>
          </p:cNvSpPr>
          <p:nvPr>
            <p:ph type="dt" sz="half"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8030A625-AA20-477C-BA30-BD8BF14D11A7}" type="slidenum">
              <a:rPr lang="hu-HU"/>
              <a:pPr>
                <a:defRPr/>
              </a:pPr>
              <a:t>‹#›</a:t>
            </a:fld>
            <a:endParaRPr lang="hu-HU"/>
          </a:p>
        </p:txBody>
      </p:sp>
      <p:sp>
        <p:nvSpPr>
          <p:cNvPr id="6"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u-HU"/>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6" name="Rectangle 2"/>
          <p:cNvSpPr>
            <a:spLocks noGrp="1" noChangeArrowheads="1"/>
          </p:cNvSpPr>
          <p:nvPr>
            <p:ph type="dt" sz="half" idx="10"/>
          </p:nvPr>
        </p:nvSpPr>
        <p:spPr>
          <a:ln/>
        </p:spPr>
        <p:txBody>
          <a:bodyPr/>
          <a:lstStyle>
            <a:lvl1pPr>
              <a:defRPr/>
            </a:lvl1pPr>
          </a:lstStyle>
          <a:p>
            <a:pPr>
              <a:defRPr/>
            </a:pPr>
            <a:endParaRPr lang="hu-HU"/>
          </a:p>
        </p:txBody>
      </p:sp>
      <p:sp>
        <p:nvSpPr>
          <p:cNvPr id="7" name="Rectangle 3"/>
          <p:cNvSpPr>
            <a:spLocks noGrp="1" noChangeArrowheads="1"/>
          </p:cNvSpPr>
          <p:nvPr>
            <p:ph type="sldNum" sz="quarter" idx="11"/>
          </p:nvPr>
        </p:nvSpPr>
        <p:spPr>
          <a:ln/>
        </p:spPr>
        <p:txBody>
          <a:bodyPr/>
          <a:lstStyle>
            <a:lvl1pPr>
              <a:defRPr/>
            </a:lvl1pPr>
          </a:lstStyle>
          <a:p>
            <a:pPr>
              <a:defRPr/>
            </a:pPr>
            <a:fld id="{885AF417-A2A7-4237-A28F-A66C850519FA}" type="slidenum">
              <a:rPr lang="hu-HU"/>
              <a:pPr>
                <a:defRPr/>
              </a:pPr>
              <a:t>‹#›</a:t>
            </a:fld>
            <a:endParaRPr lang="hu-HU"/>
          </a:p>
        </p:txBody>
      </p:sp>
      <p:sp>
        <p:nvSpPr>
          <p:cNvPr id="8"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u-HU"/>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5" name="Text Placeholder 4"/>
          <p:cNvSpPr>
            <a:spLocks noGrp="1"/>
          </p:cNvSpPr>
          <p:nvPr>
            <p:ph type="body" sz="half" idx="3"/>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6" name="Rectangle 2"/>
          <p:cNvSpPr>
            <a:spLocks noGrp="1" noChangeArrowheads="1"/>
          </p:cNvSpPr>
          <p:nvPr>
            <p:ph type="dt" sz="half" idx="10"/>
          </p:nvPr>
        </p:nvSpPr>
        <p:spPr>
          <a:ln/>
        </p:spPr>
        <p:txBody>
          <a:bodyPr/>
          <a:lstStyle>
            <a:lvl1pPr>
              <a:defRPr/>
            </a:lvl1pPr>
          </a:lstStyle>
          <a:p>
            <a:pPr>
              <a:defRPr/>
            </a:pPr>
            <a:endParaRPr lang="hu-HU"/>
          </a:p>
        </p:txBody>
      </p:sp>
      <p:sp>
        <p:nvSpPr>
          <p:cNvPr id="7" name="Rectangle 3"/>
          <p:cNvSpPr>
            <a:spLocks noGrp="1" noChangeArrowheads="1"/>
          </p:cNvSpPr>
          <p:nvPr>
            <p:ph type="sldNum" sz="quarter" idx="11"/>
          </p:nvPr>
        </p:nvSpPr>
        <p:spPr>
          <a:ln/>
        </p:spPr>
        <p:txBody>
          <a:bodyPr/>
          <a:lstStyle>
            <a:lvl1pPr>
              <a:defRPr/>
            </a:lvl1pPr>
          </a:lstStyle>
          <a:p>
            <a:pPr>
              <a:defRPr/>
            </a:pPr>
            <a:fld id="{BEC7D860-9CA5-4C91-89F5-68FA5F431426}" type="slidenum">
              <a:rPr lang="hu-HU"/>
              <a:pPr>
                <a:defRPr/>
              </a:pPr>
              <a:t>‹#›</a:t>
            </a:fld>
            <a:endParaRPr lang="hu-HU"/>
          </a:p>
        </p:txBody>
      </p:sp>
      <p:sp>
        <p:nvSpPr>
          <p:cNvPr id="8"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Cím, szöveg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p>
            <a:r>
              <a:rPr lang="hu-HU" smtClean="0"/>
              <a:t>Mintacím szerkesztése</a:t>
            </a:r>
            <a:endParaRPr lang="hu-HU"/>
          </a:p>
        </p:txBody>
      </p:sp>
      <p:sp>
        <p:nvSpPr>
          <p:cNvPr id="3" name="Szöveg helye 2"/>
          <p:cNvSpPr>
            <a:spLocks noGrp="1"/>
          </p:cNvSpPr>
          <p:nvPr>
            <p:ph type="body" sz="half" idx="1"/>
          </p:nvPr>
        </p:nvSpPr>
        <p:spPr>
          <a:xfrm>
            <a:off x="457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lvl1pPr>
              <a:defRPr/>
            </a:lvl1pPr>
          </a:lstStyle>
          <a:p>
            <a:pPr>
              <a:defRPr/>
            </a:pPr>
            <a:endParaRPr lang="hu-HU" altLang="hu-HU"/>
          </a:p>
        </p:txBody>
      </p:sp>
      <p:sp>
        <p:nvSpPr>
          <p:cNvPr id="6" name="Dia számának helye 5"/>
          <p:cNvSpPr>
            <a:spLocks noGrp="1"/>
          </p:cNvSpPr>
          <p:nvPr>
            <p:ph type="sldNum" sz="quarter" idx="11"/>
          </p:nvPr>
        </p:nvSpPr>
        <p:spPr/>
        <p:txBody>
          <a:bodyPr/>
          <a:lstStyle>
            <a:lvl1pPr>
              <a:defRPr/>
            </a:lvl1pPr>
          </a:lstStyle>
          <a:p>
            <a:pPr>
              <a:defRPr/>
            </a:pPr>
            <a:fld id="{A4B785B2-9D5C-4686-8FF0-9C5BEB31E3A0}" type="slidenum">
              <a:rPr lang="hu-HU" altLang="hu-HU"/>
              <a:pPr>
                <a:defRPr/>
              </a:pPr>
              <a:t>‹#›</a:t>
            </a:fld>
            <a:endParaRPr lang="hu-HU" altLang="hu-HU"/>
          </a:p>
        </p:txBody>
      </p:sp>
      <p:sp>
        <p:nvSpPr>
          <p:cNvPr id="7" name="Élőláb helye 6"/>
          <p:cNvSpPr>
            <a:spLocks noGrp="1"/>
          </p:cNvSpPr>
          <p:nvPr>
            <p:ph type="ftr" sz="quarter" idx="12"/>
          </p:nvPr>
        </p:nvSpPr>
        <p:spPr/>
        <p:txBody>
          <a:bodyPr/>
          <a:lstStyle>
            <a:lvl1pPr>
              <a:defRPr/>
            </a:lvl1pPr>
          </a:lstStyle>
          <a:p>
            <a:pPr>
              <a:defRPr/>
            </a:pPr>
            <a:endParaRPr lang="hu-HU" altLang="hu-H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cSld name="Cím, 1 nagy és 2 kisebb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quarter" idx="2"/>
          </p:nvPr>
        </p:nvSpPr>
        <p:spPr>
          <a:xfrm>
            <a:off x="4648200" y="1600200"/>
            <a:ext cx="4038600" cy="21859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Tartalom helye 4"/>
          <p:cNvSpPr>
            <a:spLocks noGrp="1"/>
          </p:cNvSpPr>
          <p:nvPr>
            <p:ph sz="quarter" idx="3"/>
          </p:nvPr>
        </p:nvSpPr>
        <p:spPr>
          <a:xfrm>
            <a:off x="4648200" y="3938588"/>
            <a:ext cx="4038600" cy="218757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Dátum helye 5"/>
          <p:cNvSpPr>
            <a:spLocks noGrp="1"/>
          </p:cNvSpPr>
          <p:nvPr>
            <p:ph type="dt" sz="half" idx="10"/>
          </p:nvPr>
        </p:nvSpPr>
        <p:spPr/>
        <p:txBody>
          <a:bodyPr/>
          <a:lstStyle>
            <a:lvl1pPr>
              <a:defRPr/>
            </a:lvl1pPr>
          </a:lstStyle>
          <a:p>
            <a:pPr>
              <a:defRPr/>
            </a:pPr>
            <a:endParaRPr lang="hu-HU" altLang="hu-HU"/>
          </a:p>
        </p:txBody>
      </p:sp>
      <p:sp>
        <p:nvSpPr>
          <p:cNvPr id="7" name="Dia számának helye 6"/>
          <p:cNvSpPr>
            <a:spLocks noGrp="1"/>
          </p:cNvSpPr>
          <p:nvPr>
            <p:ph type="sldNum" sz="quarter" idx="11"/>
          </p:nvPr>
        </p:nvSpPr>
        <p:spPr/>
        <p:txBody>
          <a:bodyPr/>
          <a:lstStyle>
            <a:lvl1pPr>
              <a:defRPr/>
            </a:lvl1pPr>
          </a:lstStyle>
          <a:p>
            <a:pPr>
              <a:defRPr/>
            </a:pPr>
            <a:fld id="{3AF2DC39-B51A-41D8-BC8D-42FB57559E3C}" type="slidenum">
              <a:rPr lang="hu-HU" altLang="hu-HU"/>
              <a:pPr>
                <a:defRPr/>
              </a:pPr>
              <a:t>‹#›</a:t>
            </a:fld>
            <a:endParaRPr lang="hu-HU" altLang="hu-HU"/>
          </a:p>
        </p:txBody>
      </p:sp>
      <p:sp>
        <p:nvSpPr>
          <p:cNvPr id="8" name="Élőláb helye 7"/>
          <p:cNvSpPr>
            <a:spLocks noGrp="1"/>
          </p:cNvSpPr>
          <p:nvPr>
            <p:ph type="ftr" sz="quarter" idx="12"/>
          </p:nvPr>
        </p:nvSpPr>
        <p:spPr/>
        <p:txBody>
          <a:bodyPr/>
          <a:lstStyle>
            <a:lvl1pPr>
              <a:defRPr/>
            </a:lvl1pPr>
          </a:lstStyle>
          <a:p>
            <a:pPr>
              <a:defRPr/>
            </a:pPr>
            <a:endParaRPr lang="hu-HU" altLang="hu-H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fourObj">
  <p:cSld name="Cím és 4 tartalomrész">
    <p:spTree>
      <p:nvGrpSpPr>
        <p:cNvPr id="1" name=""/>
        <p:cNvGrpSpPr/>
        <p:nvPr/>
      </p:nvGrpSpPr>
      <p:grpSpPr>
        <a:xfrm>
          <a:off x="0" y="0"/>
          <a:ext cx="0" cy="0"/>
          <a:chOff x="0" y="0"/>
          <a:chExt cx="0" cy="0"/>
        </a:xfrm>
      </p:grpSpPr>
      <p:sp>
        <p:nvSpPr>
          <p:cNvPr id="2" name="Cím 1"/>
          <p:cNvSpPr>
            <a:spLocks noGrp="1"/>
          </p:cNvSpPr>
          <p:nvPr>
            <p:ph type="title" sz="quarter"/>
          </p:nvPr>
        </p:nvSpPr>
        <p:spPr>
          <a:xfrm>
            <a:off x="457200" y="274638"/>
            <a:ext cx="8229600" cy="1143000"/>
          </a:xfrm>
        </p:spPr>
        <p:txBody>
          <a:bodyPr/>
          <a:lstStyle/>
          <a:p>
            <a:r>
              <a:rPr lang="hu-HU" smtClean="0"/>
              <a:t>Mintacím szerkesztése</a:t>
            </a:r>
            <a:endParaRPr lang="hu-HU"/>
          </a:p>
        </p:txBody>
      </p:sp>
      <p:sp>
        <p:nvSpPr>
          <p:cNvPr id="3" name="Tartalom helye 2"/>
          <p:cNvSpPr>
            <a:spLocks noGrp="1"/>
          </p:cNvSpPr>
          <p:nvPr>
            <p:ph sz="quarter" idx="1"/>
          </p:nvPr>
        </p:nvSpPr>
        <p:spPr>
          <a:xfrm>
            <a:off x="457200" y="1600200"/>
            <a:ext cx="4038600" cy="21859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quarter" idx="2"/>
          </p:nvPr>
        </p:nvSpPr>
        <p:spPr>
          <a:xfrm>
            <a:off x="4648200" y="1600200"/>
            <a:ext cx="4038600" cy="21859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Tartalom helye 4"/>
          <p:cNvSpPr>
            <a:spLocks noGrp="1"/>
          </p:cNvSpPr>
          <p:nvPr>
            <p:ph sz="quarter" idx="3"/>
          </p:nvPr>
        </p:nvSpPr>
        <p:spPr>
          <a:xfrm>
            <a:off x="457200" y="3938588"/>
            <a:ext cx="4038600" cy="218757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Tartalom helye 5"/>
          <p:cNvSpPr>
            <a:spLocks noGrp="1"/>
          </p:cNvSpPr>
          <p:nvPr>
            <p:ph sz="quarter" idx="4"/>
          </p:nvPr>
        </p:nvSpPr>
        <p:spPr>
          <a:xfrm>
            <a:off x="4648200" y="3938588"/>
            <a:ext cx="4038600" cy="218757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lvl1pPr>
              <a:defRPr/>
            </a:lvl1pPr>
          </a:lstStyle>
          <a:p>
            <a:pPr>
              <a:defRPr/>
            </a:pPr>
            <a:endParaRPr lang="hu-HU" altLang="hu-HU"/>
          </a:p>
        </p:txBody>
      </p:sp>
      <p:sp>
        <p:nvSpPr>
          <p:cNvPr id="8" name="Dia számának helye 7"/>
          <p:cNvSpPr>
            <a:spLocks noGrp="1"/>
          </p:cNvSpPr>
          <p:nvPr>
            <p:ph type="sldNum" sz="quarter" idx="11"/>
          </p:nvPr>
        </p:nvSpPr>
        <p:spPr/>
        <p:txBody>
          <a:bodyPr/>
          <a:lstStyle>
            <a:lvl1pPr>
              <a:defRPr/>
            </a:lvl1pPr>
          </a:lstStyle>
          <a:p>
            <a:pPr>
              <a:defRPr/>
            </a:pPr>
            <a:fld id="{6172ED13-683B-40EB-811C-C17BE33770C0}" type="slidenum">
              <a:rPr lang="hu-HU" altLang="hu-HU"/>
              <a:pPr>
                <a:defRPr/>
              </a:pPr>
              <a:t>‹#›</a:t>
            </a:fld>
            <a:endParaRPr lang="hu-HU" altLang="hu-HU"/>
          </a:p>
        </p:txBody>
      </p:sp>
      <p:sp>
        <p:nvSpPr>
          <p:cNvPr id="9" name="Élőláb helye 8"/>
          <p:cNvSpPr>
            <a:spLocks noGrp="1"/>
          </p:cNvSpPr>
          <p:nvPr>
            <p:ph type="ftr" sz="quarter" idx="12"/>
          </p:nvPr>
        </p:nvSpPr>
        <p:spPr/>
        <p:txBody>
          <a:bodyPr/>
          <a:lstStyle>
            <a:lvl1pPr>
              <a:defRPr/>
            </a:lvl1pPr>
          </a:lstStyle>
          <a:p>
            <a:pPr>
              <a:defRPr/>
            </a:pPr>
            <a:endParaRPr lang="hu-HU" altLang="hu-H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AndObj">
  <p:cSld name="Cím, 2 kisebb és 1 nagy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p>
            <a:r>
              <a:rPr lang="hu-HU" smtClean="0"/>
              <a:t>Mintacím szerkesztése</a:t>
            </a:r>
            <a:endParaRPr lang="hu-HU"/>
          </a:p>
        </p:txBody>
      </p:sp>
      <p:sp>
        <p:nvSpPr>
          <p:cNvPr id="3" name="Tartalom helye 2"/>
          <p:cNvSpPr>
            <a:spLocks noGrp="1"/>
          </p:cNvSpPr>
          <p:nvPr>
            <p:ph sz="quarter" idx="1"/>
          </p:nvPr>
        </p:nvSpPr>
        <p:spPr>
          <a:xfrm>
            <a:off x="457200" y="1600200"/>
            <a:ext cx="4038600" cy="21859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quarter" idx="2"/>
          </p:nvPr>
        </p:nvSpPr>
        <p:spPr>
          <a:xfrm>
            <a:off x="457200" y="3938588"/>
            <a:ext cx="4038600" cy="218757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Tartalom helye 4"/>
          <p:cNvSpPr>
            <a:spLocks noGrp="1"/>
          </p:cNvSpPr>
          <p:nvPr>
            <p:ph sz="half" idx="3"/>
          </p:nvPr>
        </p:nvSpPr>
        <p:spPr>
          <a:xfrm>
            <a:off x="4648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Dátum helye 5"/>
          <p:cNvSpPr>
            <a:spLocks noGrp="1"/>
          </p:cNvSpPr>
          <p:nvPr>
            <p:ph type="dt" sz="half" idx="10"/>
          </p:nvPr>
        </p:nvSpPr>
        <p:spPr/>
        <p:txBody>
          <a:bodyPr/>
          <a:lstStyle>
            <a:lvl1pPr>
              <a:defRPr/>
            </a:lvl1pPr>
          </a:lstStyle>
          <a:p>
            <a:pPr>
              <a:defRPr/>
            </a:pPr>
            <a:endParaRPr lang="hu-HU" altLang="hu-HU"/>
          </a:p>
        </p:txBody>
      </p:sp>
      <p:sp>
        <p:nvSpPr>
          <p:cNvPr id="7" name="Dia számának helye 6"/>
          <p:cNvSpPr>
            <a:spLocks noGrp="1"/>
          </p:cNvSpPr>
          <p:nvPr>
            <p:ph type="sldNum" sz="quarter" idx="11"/>
          </p:nvPr>
        </p:nvSpPr>
        <p:spPr/>
        <p:txBody>
          <a:bodyPr/>
          <a:lstStyle>
            <a:lvl1pPr>
              <a:defRPr/>
            </a:lvl1pPr>
          </a:lstStyle>
          <a:p>
            <a:pPr>
              <a:defRPr/>
            </a:pPr>
            <a:fld id="{126E1CEC-2E2D-4DFE-9997-22E86E593A4C}" type="slidenum">
              <a:rPr lang="hu-HU" altLang="hu-HU"/>
              <a:pPr>
                <a:defRPr/>
              </a:pPr>
              <a:t>‹#›</a:t>
            </a:fld>
            <a:endParaRPr lang="hu-HU" altLang="hu-HU"/>
          </a:p>
        </p:txBody>
      </p:sp>
      <p:sp>
        <p:nvSpPr>
          <p:cNvPr id="8" name="Élőláb helye 7"/>
          <p:cNvSpPr>
            <a:spLocks noGrp="1"/>
          </p:cNvSpPr>
          <p:nvPr>
            <p:ph type="ftr" sz="quarter" idx="12"/>
          </p:nvPr>
        </p:nvSpPr>
        <p:spPr/>
        <p:txBody>
          <a:bodyPr/>
          <a:lstStyle>
            <a:lvl1pPr>
              <a:defRPr/>
            </a:lvl1pPr>
          </a:lstStyle>
          <a:p>
            <a:pPr>
              <a:defRPr/>
            </a:pPr>
            <a:endParaRPr lang="hu-HU" altLang="hu-H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p:spPr>
            <p:txBody>
              <a:bodyPr/>
              <a:lstStyle/>
              <a:p>
                <a:pPr>
                  <a:defRPr/>
                </a:pPr>
                <a:endParaRPr lang="hu-HU">
                  <a:solidFill>
                    <a:prstClr val="white"/>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p:spPr>
            <p:txBody>
              <a:bodyPr/>
              <a:lstStyle/>
              <a:p>
                <a:pPr>
                  <a:defRPr/>
                </a:pPr>
                <a:endParaRPr lang="hu-HU">
                  <a:solidFill>
                    <a:prstClr val="white"/>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p:spPr>
            <p:txBody>
              <a:bodyPr/>
              <a:lstStyle/>
              <a:p>
                <a:pPr>
                  <a:defRPr/>
                </a:pPr>
                <a:endParaRPr lang="hu-HU">
                  <a:solidFill>
                    <a:prstClr val="white"/>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p:spPr>
            <p:txBody>
              <a:bodyPr/>
              <a:lstStyle/>
              <a:p>
                <a:pPr>
                  <a:defRPr/>
                </a:pPr>
                <a:endParaRPr lang="hu-HU">
                  <a:solidFill>
                    <a:prstClr val="white"/>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p:spPr>
            <p:txBody>
              <a:bodyPr/>
              <a:lstStyle/>
              <a:p>
                <a:pPr>
                  <a:defRPr/>
                </a:pPr>
                <a:endParaRPr lang="hu-HU">
                  <a:solidFill>
                    <a:prstClr val="white"/>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hu-HU">
                <a:solidFill>
                  <a:prstClr val="white"/>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p:spPr>
          <p:txBody>
            <a:bodyPr/>
            <a:lstStyle/>
            <a:p>
              <a:pPr>
                <a:defRPr/>
              </a:pPr>
              <a:endParaRPr lang="hu-HU">
                <a:solidFill>
                  <a:prstClr val="white"/>
                </a:solidFill>
              </a:endParaRPr>
            </a:p>
          </p:txBody>
        </p:sp>
      </p:grpSp>
      <p:sp>
        <p:nvSpPr>
          <p:cNvPr id="11275"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hu-HU" noProof="0" smtClean="0"/>
              <a:t>Mintacím szerkesztése</a:t>
            </a:r>
          </a:p>
        </p:txBody>
      </p:sp>
      <p:sp>
        <p:nvSpPr>
          <p:cNvPr id="1127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hu-HU" noProof="0" smtClean="0"/>
              <a:t>Alcím mintájának szerkesztése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hu-HU"/>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hu-HU"/>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E1B95AF6-93A1-45D1-B430-4140BC93E773}"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
          <p:cNvSpPr>
            <a:spLocks noGrp="1" noChangeArrowheads="1"/>
          </p:cNvSpPr>
          <p:nvPr>
            <p:ph type="dt" sz="half"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E6583B3B-4CFF-43F8-A766-A58D7256976A}" type="slidenum">
              <a:rPr lang="hu-HU"/>
              <a:pPr>
                <a:defRPr/>
              </a:pPr>
              <a:t>‹#›</a:t>
            </a:fld>
            <a:endParaRPr lang="hu-HU"/>
          </a:p>
        </p:txBody>
      </p:sp>
      <p:sp>
        <p:nvSpPr>
          <p:cNvPr id="6"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
          <p:cNvSpPr>
            <a:spLocks noGrp="1" noChangeArrowheads="1"/>
          </p:cNvSpPr>
          <p:nvPr>
            <p:ph type="dt" sz="half"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FF41B796-55FD-4ECA-AEED-B4523DB758D7}" type="slidenum">
              <a:rPr lang="hu-HU"/>
              <a:pPr>
                <a:defRPr/>
              </a:pPr>
              <a:t>‹#›</a:t>
            </a:fld>
            <a:endParaRPr lang="hu-HU"/>
          </a:p>
        </p:txBody>
      </p:sp>
      <p:sp>
        <p:nvSpPr>
          <p:cNvPr id="6"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2"/>
          <p:cNvSpPr>
            <a:spLocks noGrp="1" noChangeArrowheads="1"/>
          </p:cNvSpPr>
          <p:nvPr>
            <p:ph type="dt" sz="half"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3C19D8CC-14AC-4A15-8021-6850299E3312}" type="slidenum">
              <a:rPr lang="hu-HU"/>
              <a:pPr>
                <a:defRPr/>
              </a:pPr>
              <a:t>‹#›</a:t>
            </a:fld>
            <a:endParaRPr lang="hu-HU"/>
          </a:p>
        </p:txBody>
      </p:sp>
      <p:sp>
        <p:nvSpPr>
          <p:cNvPr id="6"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2"/>
          <p:cNvSpPr>
            <a:spLocks noGrp="1" noChangeArrowheads="1"/>
          </p:cNvSpPr>
          <p:nvPr>
            <p:ph type="dt" sz="half" idx="10"/>
          </p:nvPr>
        </p:nvSpPr>
        <p:spPr>
          <a:ln/>
        </p:spPr>
        <p:txBody>
          <a:bodyPr/>
          <a:lstStyle>
            <a:lvl1pPr>
              <a:defRPr/>
            </a:lvl1pPr>
          </a:lstStyle>
          <a:p>
            <a:pPr>
              <a:defRPr/>
            </a:pPr>
            <a:endParaRPr lang="hu-HU"/>
          </a:p>
        </p:txBody>
      </p:sp>
      <p:sp>
        <p:nvSpPr>
          <p:cNvPr id="6" name="Rectangle 3"/>
          <p:cNvSpPr>
            <a:spLocks noGrp="1" noChangeArrowheads="1"/>
          </p:cNvSpPr>
          <p:nvPr>
            <p:ph type="sldNum" sz="quarter" idx="11"/>
          </p:nvPr>
        </p:nvSpPr>
        <p:spPr>
          <a:ln/>
        </p:spPr>
        <p:txBody>
          <a:bodyPr/>
          <a:lstStyle>
            <a:lvl1pPr>
              <a:defRPr/>
            </a:lvl1pPr>
          </a:lstStyle>
          <a:p>
            <a:pPr>
              <a:defRPr/>
            </a:pPr>
            <a:fld id="{AA036EE1-889C-415B-8B56-D8BEDD2C79A0}" type="slidenum">
              <a:rPr lang="hu-HU"/>
              <a:pPr>
                <a:defRPr/>
              </a:pPr>
              <a:t>‹#›</a:t>
            </a:fld>
            <a:endParaRPr lang="hu-HU"/>
          </a:p>
        </p:txBody>
      </p:sp>
      <p:sp>
        <p:nvSpPr>
          <p:cNvPr id="7"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2"/>
          <p:cNvSpPr>
            <a:spLocks noGrp="1" noChangeArrowheads="1"/>
          </p:cNvSpPr>
          <p:nvPr>
            <p:ph type="dt" sz="half" idx="10"/>
          </p:nvPr>
        </p:nvSpPr>
        <p:spPr>
          <a:ln/>
        </p:spPr>
        <p:txBody>
          <a:bodyPr/>
          <a:lstStyle>
            <a:lvl1pPr>
              <a:defRPr/>
            </a:lvl1pPr>
          </a:lstStyle>
          <a:p>
            <a:pPr>
              <a:defRPr/>
            </a:pPr>
            <a:endParaRPr lang="hu-HU"/>
          </a:p>
        </p:txBody>
      </p:sp>
      <p:sp>
        <p:nvSpPr>
          <p:cNvPr id="8" name="Rectangle 3"/>
          <p:cNvSpPr>
            <a:spLocks noGrp="1" noChangeArrowheads="1"/>
          </p:cNvSpPr>
          <p:nvPr>
            <p:ph type="sldNum" sz="quarter" idx="11"/>
          </p:nvPr>
        </p:nvSpPr>
        <p:spPr>
          <a:ln/>
        </p:spPr>
        <p:txBody>
          <a:bodyPr/>
          <a:lstStyle>
            <a:lvl1pPr>
              <a:defRPr/>
            </a:lvl1pPr>
          </a:lstStyle>
          <a:p>
            <a:pPr>
              <a:defRPr/>
            </a:pPr>
            <a:fld id="{8B0DF4EE-7560-45B6-B718-DC46F8216888}" type="slidenum">
              <a:rPr lang="hu-HU"/>
              <a:pPr>
                <a:defRPr/>
              </a:pPr>
              <a:t>‹#›</a:t>
            </a:fld>
            <a:endParaRPr lang="hu-HU"/>
          </a:p>
        </p:txBody>
      </p:sp>
      <p:sp>
        <p:nvSpPr>
          <p:cNvPr id="9"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2"/>
          <p:cNvSpPr>
            <a:spLocks noGrp="1" noChangeArrowheads="1"/>
          </p:cNvSpPr>
          <p:nvPr>
            <p:ph type="dt" sz="half" idx="10"/>
          </p:nvPr>
        </p:nvSpPr>
        <p:spPr>
          <a:ln/>
        </p:spPr>
        <p:txBody>
          <a:bodyPr/>
          <a:lstStyle>
            <a:lvl1pPr>
              <a:defRPr/>
            </a:lvl1pPr>
          </a:lstStyle>
          <a:p>
            <a:pPr>
              <a:defRPr/>
            </a:pPr>
            <a:endParaRPr lang="hu-HU"/>
          </a:p>
        </p:txBody>
      </p:sp>
      <p:sp>
        <p:nvSpPr>
          <p:cNvPr id="4" name="Rectangle 3"/>
          <p:cNvSpPr>
            <a:spLocks noGrp="1" noChangeArrowheads="1"/>
          </p:cNvSpPr>
          <p:nvPr>
            <p:ph type="sldNum" sz="quarter" idx="11"/>
          </p:nvPr>
        </p:nvSpPr>
        <p:spPr>
          <a:ln/>
        </p:spPr>
        <p:txBody>
          <a:bodyPr/>
          <a:lstStyle>
            <a:lvl1pPr>
              <a:defRPr/>
            </a:lvl1pPr>
          </a:lstStyle>
          <a:p>
            <a:pPr>
              <a:defRPr/>
            </a:pPr>
            <a:fld id="{BC00583E-ABCB-4CF9-A95F-FD5FF24AEA19}" type="slidenum">
              <a:rPr lang="hu-HU"/>
              <a:pPr>
                <a:defRPr/>
              </a:pPr>
              <a:t>‹#›</a:t>
            </a:fld>
            <a:endParaRPr lang="hu-HU"/>
          </a:p>
        </p:txBody>
      </p:sp>
      <p:sp>
        <p:nvSpPr>
          <p:cNvPr id="5"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hu-HU"/>
          </a:p>
        </p:txBody>
      </p:sp>
      <p:sp>
        <p:nvSpPr>
          <p:cNvPr id="3" name="Rectangle 3"/>
          <p:cNvSpPr>
            <a:spLocks noGrp="1" noChangeArrowheads="1"/>
          </p:cNvSpPr>
          <p:nvPr>
            <p:ph type="sldNum" sz="quarter" idx="11"/>
          </p:nvPr>
        </p:nvSpPr>
        <p:spPr>
          <a:ln/>
        </p:spPr>
        <p:txBody>
          <a:bodyPr/>
          <a:lstStyle>
            <a:lvl1pPr>
              <a:defRPr/>
            </a:lvl1pPr>
          </a:lstStyle>
          <a:p>
            <a:pPr>
              <a:defRPr/>
            </a:pPr>
            <a:fld id="{1C37CC17-36DA-4F8A-8C56-605E08005D7E}" type="slidenum">
              <a:rPr lang="hu-HU"/>
              <a:pPr>
                <a:defRPr/>
              </a:pPr>
              <a:t>‹#›</a:t>
            </a:fld>
            <a:endParaRPr lang="hu-HU"/>
          </a:p>
        </p:txBody>
      </p:sp>
      <p:sp>
        <p:nvSpPr>
          <p:cNvPr id="4"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2"/>
          <p:cNvSpPr>
            <a:spLocks noGrp="1" noChangeArrowheads="1"/>
          </p:cNvSpPr>
          <p:nvPr>
            <p:ph type="dt" sz="half" idx="10"/>
          </p:nvPr>
        </p:nvSpPr>
        <p:spPr>
          <a:ln/>
        </p:spPr>
        <p:txBody>
          <a:bodyPr/>
          <a:lstStyle>
            <a:lvl1pPr>
              <a:defRPr/>
            </a:lvl1pPr>
          </a:lstStyle>
          <a:p>
            <a:pPr>
              <a:defRPr/>
            </a:pPr>
            <a:endParaRPr lang="hu-HU"/>
          </a:p>
        </p:txBody>
      </p:sp>
      <p:sp>
        <p:nvSpPr>
          <p:cNvPr id="6" name="Rectangle 3"/>
          <p:cNvSpPr>
            <a:spLocks noGrp="1" noChangeArrowheads="1"/>
          </p:cNvSpPr>
          <p:nvPr>
            <p:ph type="sldNum" sz="quarter" idx="11"/>
          </p:nvPr>
        </p:nvSpPr>
        <p:spPr>
          <a:ln/>
        </p:spPr>
        <p:txBody>
          <a:bodyPr/>
          <a:lstStyle>
            <a:lvl1pPr>
              <a:defRPr/>
            </a:lvl1pPr>
          </a:lstStyle>
          <a:p>
            <a:pPr>
              <a:defRPr/>
            </a:pPr>
            <a:fld id="{B9362AC2-BA3C-4199-BBAF-08FBACE5092C}" type="slidenum">
              <a:rPr lang="hu-HU"/>
              <a:pPr>
                <a:defRPr/>
              </a:pPr>
              <a:t>‹#›</a:t>
            </a:fld>
            <a:endParaRPr lang="hu-HU"/>
          </a:p>
        </p:txBody>
      </p:sp>
      <p:sp>
        <p:nvSpPr>
          <p:cNvPr id="7"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2"/>
          <p:cNvSpPr>
            <a:spLocks noGrp="1" noChangeArrowheads="1"/>
          </p:cNvSpPr>
          <p:nvPr>
            <p:ph type="dt" sz="half" idx="10"/>
          </p:nvPr>
        </p:nvSpPr>
        <p:spPr>
          <a:ln/>
        </p:spPr>
        <p:txBody>
          <a:bodyPr/>
          <a:lstStyle>
            <a:lvl1pPr>
              <a:defRPr/>
            </a:lvl1pPr>
          </a:lstStyle>
          <a:p>
            <a:pPr>
              <a:defRPr/>
            </a:pPr>
            <a:endParaRPr lang="hu-HU"/>
          </a:p>
        </p:txBody>
      </p:sp>
      <p:sp>
        <p:nvSpPr>
          <p:cNvPr id="6" name="Rectangle 3"/>
          <p:cNvSpPr>
            <a:spLocks noGrp="1" noChangeArrowheads="1"/>
          </p:cNvSpPr>
          <p:nvPr>
            <p:ph type="sldNum" sz="quarter" idx="11"/>
          </p:nvPr>
        </p:nvSpPr>
        <p:spPr>
          <a:ln/>
        </p:spPr>
        <p:txBody>
          <a:bodyPr/>
          <a:lstStyle>
            <a:lvl1pPr>
              <a:defRPr/>
            </a:lvl1pPr>
          </a:lstStyle>
          <a:p>
            <a:pPr>
              <a:defRPr/>
            </a:pPr>
            <a:fld id="{689EBCF3-AD99-4660-AB86-D8E6FF676CB0}" type="slidenum">
              <a:rPr lang="hu-HU"/>
              <a:pPr>
                <a:defRPr/>
              </a:pPr>
              <a:t>‹#›</a:t>
            </a:fld>
            <a:endParaRPr lang="hu-HU"/>
          </a:p>
        </p:txBody>
      </p:sp>
      <p:sp>
        <p:nvSpPr>
          <p:cNvPr id="7"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
          <p:cNvSpPr>
            <a:spLocks noGrp="1" noChangeArrowheads="1"/>
          </p:cNvSpPr>
          <p:nvPr>
            <p:ph type="dt" sz="half"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11680BF9-37CF-4761-8DF6-0425B05983A6}" type="slidenum">
              <a:rPr lang="hu-HU"/>
              <a:pPr>
                <a:defRPr/>
              </a:pPr>
              <a:t>‹#›</a:t>
            </a:fld>
            <a:endParaRPr lang="hu-HU"/>
          </a:p>
        </p:txBody>
      </p:sp>
      <p:sp>
        <p:nvSpPr>
          <p:cNvPr id="6"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
          <p:cNvSpPr>
            <a:spLocks noGrp="1" noChangeArrowheads="1"/>
          </p:cNvSpPr>
          <p:nvPr>
            <p:ph type="dt" sz="half"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FB4C5486-21FF-4973-9543-7F1A805B92FE}" type="slidenum">
              <a:rPr lang="hu-HU"/>
              <a:pPr>
                <a:defRPr/>
              </a:pPr>
              <a:t>‹#›</a:t>
            </a:fld>
            <a:endParaRPr lang="hu-HU"/>
          </a:p>
        </p:txBody>
      </p:sp>
      <p:sp>
        <p:nvSpPr>
          <p:cNvPr id="6"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2"/>
          <p:cNvSpPr>
            <a:spLocks noGrp="1" noChangeArrowheads="1"/>
          </p:cNvSpPr>
          <p:nvPr>
            <p:ph type="dt" sz="half"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3EB33A47-D18C-4FAB-A1A8-CEC0911E6DED}" type="slidenum">
              <a:rPr lang="hu-HU"/>
              <a:pPr>
                <a:defRPr/>
              </a:pPr>
              <a:t>‹#›</a:t>
            </a:fld>
            <a:endParaRPr lang="hu-HU"/>
          </a:p>
        </p:txBody>
      </p:sp>
      <p:sp>
        <p:nvSpPr>
          <p:cNvPr id="6"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2"/>
          <p:cNvSpPr>
            <a:spLocks noGrp="1" noChangeArrowheads="1"/>
          </p:cNvSpPr>
          <p:nvPr>
            <p:ph type="dt" sz="half" idx="10"/>
          </p:nvPr>
        </p:nvSpPr>
        <p:spPr>
          <a:ln/>
        </p:spPr>
        <p:txBody>
          <a:bodyPr/>
          <a:lstStyle>
            <a:lvl1pPr>
              <a:defRPr/>
            </a:lvl1pPr>
          </a:lstStyle>
          <a:p>
            <a:pPr>
              <a:defRPr/>
            </a:pPr>
            <a:endParaRPr lang="hu-HU"/>
          </a:p>
        </p:txBody>
      </p:sp>
      <p:sp>
        <p:nvSpPr>
          <p:cNvPr id="6" name="Rectangle 3"/>
          <p:cNvSpPr>
            <a:spLocks noGrp="1" noChangeArrowheads="1"/>
          </p:cNvSpPr>
          <p:nvPr>
            <p:ph type="sldNum" sz="quarter" idx="11"/>
          </p:nvPr>
        </p:nvSpPr>
        <p:spPr>
          <a:ln/>
        </p:spPr>
        <p:txBody>
          <a:bodyPr/>
          <a:lstStyle>
            <a:lvl1pPr>
              <a:defRPr/>
            </a:lvl1pPr>
          </a:lstStyle>
          <a:p>
            <a:pPr>
              <a:defRPr/>
            </a:pPr>
            <a:fld id="{AD4E6A1D-69CD-43D9-BE3F-4E4F9DBA0BD7}" type="slidenum">
              <a:rPr lang="hu-HU"/>
              <a:pPr>
                <a:defRPr/>
              </a:pPr>
              <a:t>‹#›</a:t>
            </a:fld>
            <a:endParaRPr lang="hu-HU"/>
          </a:p>
        </p:txBody>
      </p:sp>
      <p:sp>
        <p:nvSpPr>
          <p:cNvPr id="7"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2"/>
          <p:cNvSpPr>
            <a:spLocks noGrp="1" noChangeArrowheads="1"/>
          </p:cNvSpPr>
          <p:nvPr>
            <p:ph type="dt" sz="half" idx="10"/>
          </p:nvPr>
        </p:nvSpPr>
        <p:spPr>
          <a:ln/>
        </p:spPr>
        <p:txBody>
          <a:bodyPr/>
          <a:lstStyle>
            <a:lvl1pPr>
              <a:defRPr/>
            </a:lvl1pPr>
          </a:lstStyle>
          <a:p>
            <a:pPr>
              <a:defRPr/>
            </a:pPr>
            <a:endParaRPr lang="hu-HU"/>
          </a:p>
        </p:txBody>
      </p:sp>
      <p:sp>
        <p:nvSpPr>
          <p:cNvPr id="8" name="Rectangle 3"/>
          <p:cNvSpPr>
            <a:spLocks noGrp="1" noChangeArrowheads="1"/>
          </p:cNvSpPr>
          <p:nvPr>
            <p:ph type="sldNum" sz="quarter" idx="11"/>
          </p:nvPr>
        </p:nvSpPr>
        <p:spPr>
          <a:ln/>
        </p:spPr>
        <p:txBody>
          <a:bodyPr/>
          <a:lstStyle>
            <a:lvl1pPr>
              <a:defRPr/>
            </a:lvl1pPr>
          </a:lstStyle>
          <a:p>
            <a:pPr>
              <a:defRPr/>
            </a:pPr>
            <a:fld id="{D73E29BE-BB78-42D9-85EE-9741B315C215}" type="slidenum">
              <a:rPr lang="hu-HU"/>
              <a:pPr>
                <a:defRPr/>
              </a:pPr>
              <a:t>‹#›</a:t>
            </a:fld>
            <a:endParaRPr lang="hu-HU"/>
          </a:p>
        </p:txBody>
      </p:sp>
      <p:sp>
        <p:nvSpPr>
          <p:cNvPr id="9"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2"/>
          <p:cNvSpPr>
            <a:spLocks noGrp="1" noChangeArrowheads="1"/>
          </p:cNvSpPr>
          <p:nvPr>
            <p:ph type="dt" sz="half" idx="10"/>
          </p:nvPr>
        </p:nvSpPr>
        <p:spPr>
          <a:ln/>
        </p:spPr>
        <p:txBody>
          <a:bodyPr/>
          <a:lstStyle>
            <a:lvl1pPr>
              <a:defRPr/>
            </a:lvl1pPr>
          </a:lstStyle>
          <a:p>
            <a:pPr>
              <a:defRPr/>
            </a:pPr>
            <a:endParaRPr lang="hu-HU"/>
          </a:p>
        </p:txBody>
      </p:sp>
      <p:sp>
        <p:nvSpPr>
          <p:cNvPr id="4" name="Rectangle 3"/>
          <p:cNvSpPr>
            <a:spLocks noGrp="1" noChangeArrowheads="1"/>
          </p:cNvSpPr>
          <p:nvPr>
            <p:ph type="sldNum" sz="quarter" idx="11"/>
          </p:nvPr>
        </p:nvSpPr>
        <p:spPr>
          <a:ln/>
        </p:spPr>
        <p:txBody>
          <a:bodyPr/>
          <a:lstStyle>
            <a:lvl1pPr>
              <a:defRPr/>
            </a:lvl1pPr>
          </a:lstStyle>
          <a:p>
            <a:pPr>
              <a:defRPr/>
            </a:pPr>
            <a:fld id="{9CD9A085-E8DB-40BF-972C-7B3CE4C4B4F1}" type="slidenum">
              <a:rPr lang="hu-HU"/>
              <a:pPr>
                <a:defRPr/>
              </a:pPr>
              <a:t>‹#›</a:t>
            </a:fld>
            <a:endParaRPr lang="hu-HU"/>
          </a:p>
        </p:txBody>
      </p:sp>
      <p:sp>
        <p:nvSpPr>
          <p:cNvPr id="5"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hu-HU"/>
          </a:p>
        </p:txBody>
      </p:sp>
      <p:sp>
        <p:nvSpPr>
          <p:cNvPr id="3" name="Rectangle 3"/>
          <p:cNvSpPr>
            <a:spLocks noGrp="1" noChangeArrowheads="1"/>
          </p:cNvSpPr>
          <p:nvPr>
            <p:ph type="sldNum" sz="quarter" idx="11"/>
          </p:nvPr>
        </p:nvSpPr>
        <p:spPr>
          <a:ln/>
        </p:spPr>
        <p:txBody>
          <a:bodyPr/>
          <a:lstStyle>
            <a:lvl1pPr>
              <a:defRPr/>
            </a:lvl1pPr>
          </a:lstStyle>
          <a:p>
            <a:pPr>
              <a:defRPr/>
            </a:pPr>
            <a:fld id="{0AC3CBBC-DFD0-4513-A11D-D4C25B413CF3}" type="slidenum">
              <a:rPr lang="hu-HU"/>
              <a:pPr>
                <a:defRPr/>
              </a:pPr>
              <a:t>‹#›</a:t>
            </a:fld>
            <a:endParaRPr lang="hu-HU"/>
          </a:p>
        </p:txBody>
      </p:sp>
      <p:sp>
        <p:nvSpPr>
          <p:cNvPr id="4"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2"/>
          <p:cNvSpPr>
            <a:spLocks noGrp="1" noChangeArrowheads="1"/>
          </p:cNvSpPr>
          <p:nvPr>
            <p:ph type="dt" sz="half" idx="10"/>
          </p:nvPr>
        </p:nvSpPr>
        <p:spPr>
          <a:ln/>
        </p:spPr>
        <p:txBody>
          <a:bodyPr/>
          <a:lstStyle>
            <a:lvl1pPr>
              <a:defRPr/>
            </a:lvl1pPr>
          </a:lstStyle>
          <a:p>
            <a:pPr>
              <a:defRPr/>
            </a:pPr>
            <a:endParaRPr lang="hu-HU"/>
          </a:p>
        </p:txBody>
      </p:sp>
      <p:sp>
        <p:nvSpPr>
          <p:cNvPr id="6" name="Rectangle 3"/>
          <p:cNvSpPr>
            <a:spLocks noGrp="1" noChangeArrowheads="1"/>
          </p:cNvSpPr>
          <p:nvPr>
            <p:ph type="sldNum" sz="quarter" idx="11"/>
          </p:nvPr>
        </p:nvSpPr>
        <p:spPr>
          <a:ln/>
        </p:spPr>
        <p:txBody>
          <a:bodyPr/>
          <a:lstStyle>
            <a:lvl1pPr>
              <a:defRPr/>
            </a:lvl1pPr>
          </a:lstStyle>
          <a:p>
            <a:pPr>
              <a:defRPr/>
            </a:pPr>
            <a:fld id="{928ACECD-6C9C-4EE3-95C0-680B73BFEFFD}" type="slidenum">
              <a:rPr lang="hu-HU"/>
              <a:pPr>
                <a:defRPr/>
              </a:pPr>
              <a:t>‹#›</a:t>
            </a:fld>
            <a:endParaRPr lang="hu-HU"/>
          </a:p>
        </p:txBody>
      </p:sp>
      <p:sp>
        <p:nvSpPr>
          <p:cNvPr id="7"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2"/>
          <p:cNvSpPr>
            <a:spLocks noGrp="1" noChangeArrowheads="1"/>
          </p:cNvSpPr>
          <p:nvPr>
            <p:ph type="dt" sz="half" idx="10"/>
          </p:nvPr>
        </p:nvSpPr>
        <p:spPr>
          <a:ln/>
        </p:spPr>
        <p:txBody>
          <a:bodyPr/>
          <a:lstStyle>
            <a:lvl1pPr>
              <a:defRPr/>
            </a:lvl1pPr>
          </a:lstStyle>
          <a:p>
            <a:pPr>
              <a:defRPr/>
            </a:pPr>
            <a:endParaRPr lang="hu-HU"/>
          </a:p>
        </p:txBody>
      </p:sp>
      <p:sp>
        <p:nvSpPr>
          <p:cNvPr id="6" name="Rectangle 3"/>
          <p:cNvSpPr>
            <a:spLocks noGrp="1" noChangeArrowheads="1"/>
          </p:cNvSpPr>
          <p:nvPr>
            <p:ph type="sldNum" sz="quarter" idx="11"/>
          </p:nvPr>
        </p:nvSpPr>
        <p:spPr>
          <a:ln/>
        </p:spPr>
        <p:txBody>
          <a:bodyPr/>
          <a:lstStyle>
            <a:lvl1pPr>
              <a:defRPr/>
            </a:lvl1pPr>
          </a:lstStyle>
          <a:p>
            <a:pPr>
              <a:defRPr/>
            </a:pPr>
            <a:fld id="{3FA33E2A-8E69-4828-83E0-4A6E6F86C17F}" type="slidenum">
              <a:rPr lang="hu-HU"/>
              <a:pPr>
                <a:defRPr/>
              </a:pPr>
              <a:t>‹#›</a:t>
            </a:fld>
            <a:endParaRPr lang="hu-HU"/>
          </a:p>
        </p:txBody>
      </p:sp>
      <p:sp>
        <p:nvSpPr>
          <p:cNvPr id="7" name="Rectangle 14"/>
          <p:cNvSpPr>
            <a:spLocks noGrp="1" noChangeArrowheads="1"/>
          </p:cNvSpPr>
          <p:nvPr>
            <p:ph type="ftr" sz="quarter" idx="12"/>
          </p:nvPr>
        </p:nvSpPr>
        <p:spPr>
          <a:ln/>
        </p:spPr>
        <p:txBody>
          <a:bodyPr/>
          <a:lstStyle>
            <a:lvl1pPr>
              <a:defRPr/>
            </a:lvl1pPr>
          </a:lstStyle>
          <a:p>
            <a:pPr>
              <a:defRPr/>
            </a:pPr>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dt" sz="half" idx="2"/>
          </p:nvPr>
        </p:nvSpPr>
        <p:spPr bwMode="auto">
          <a:xfrm>
            <a:off x="457200" y="625157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u-HU"/>
          </a:p>
        </p:txBody>
      </p:sp>
      <p:sp>
        <p:nvSpPr>
          <p:cNvPr id="10243" name="Rectangle 3"/>
          <p:cNvSpPr>
            <a:spLocks noGrp="1" noChangeArrowheads="1"/>
          </p:cNvSpPr>
          <p:nvPr>
            <p:ph type="sldNum" sz="quarter" idx="4"/>
          </p:nvPr>
        </p:nvSpPr>
        <p:spPr bwMode="auto">
          <a:xfrm>
            <a:off x="6553200" y="6248400"/>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2850C04-B431-4B3E-95A2-9071632FA3BA}" type="slidenum">
              <a:rPr lang="hu-HU"/>
              <a:pPr>
                <a:defRPr/>
              </a:pPr>
              <a:t>‹#›</a:t>
            </a:fld>
            <a:endParaRPr lang="hu-HU"/>
          </a:p>
        </p:txBody>
      </p:sp>
      <p:grpSp>
        <p:nvGrpSpPr>
          <p:cNvPr id="39940" name="Group 4"/>
          <p:cNvGrpSpPr>
            <a:grpSpLocks/>
          </p:cNvGrpSpPr>
          <p:nvPr/>
        </p:nvGrpSpPr>
        <p:grpSpPr bwMode="auto">
          <a:xfrm>
            <a:off x="0" y="0"/>
            <a:ext cx="9140825" cy="6850063"/>
            <a:chOff x="0" y="0"/>
            <a:chExt cx="5758" cy="4315"/>
          </a:xfrm>
        </p:grpSpPr>
        <p:grpSp>
          <p:nvGrpSpPr>
            <p:cNvPr id="39944" name="Group 5"/>
            <p:cNvGrpSpPr>
              <a:grpSpLocks/>
            </p:cNvGrpSpPr>
            <p:nvPr userDrawn="1"/>
          </p:nvGrpSpPr>
          <p:grpSpPr bwMode="auto">
            <a:xfrm>
              <a:off x="1728" y="2230"/>
              <a:ext cx="4027" cy="2085"/>
              <a:chOff x="1728" y="2230"/>
              <a:chExt cx="4027" cy="2085"/>
            </a:xfrm>
          </p:grpSpPr>
          <p:sp>
            <p:nvSpPr>
              <p:cNvPr id="10246"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p:spPr>
            <p:txBody>
              <a:bodyPr/>
              <a:lstStyle/>
              <a:p>
                <a:pPr>
                  <a:defRPr/>
                </a:pPr>
                <a:endParaRPr lang="hu-HU"/>
              </a:p>
            </p:txBody>
          </p:sp>
          <p:sp>
            <p:nvSpPr>
              <p:cNvPr id="10247"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p:spPr>
            <p:txBody>
              <a:bodyPr/>
              <a:lstStyle/>
              <a:p>
                <a:pPr>
                  <a:defRPr/>
                </a:pPr>
                <a:endParaRPr lang="hu-HU"/>
              </a:p>
            </p:txBody>
          </p:sp>
          <p:sp>
            <p:nvSpPr>
              <p:cNvPr id="10248"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p:spPr>
            <p:txBody>
              <a:bodyPr/>
              <a:lstStyle/>
              <a:p>
                <a:pPr>
                  <a:defRPr/>
                </a:pPr>
                <a:endParaRPr lang="hu-HU"/>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p:spPr>
            <p:txBody>
              <a:bodyPr/>
              <a:lstStyle/>
              <a:p>
                <a:pPr>
                  <a:defRPr/>
                </a:pPr>
                <a:endParaRPr lang="hu-HU"/>
              </a:p>
            </p:txBody>
          </p:sp>
          <p:sp>
            <p:nvSpPr>
              <p:cNvPr id="10250"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p:spPr>
            <p:txBody>
              <a:bodyPr/>
              <a:lstStyle/>
              <a:p>
                <a:pPr>
                  <a:defRPr/>
                </a:pPr>
                <a:endParaRPr lang="hu-HU"/>
              </a:p>
            </p:txBody>
          </p:sp>
        </p:grpSp>
        <p:sp>
          <p:nvSpPr>
            <p:cNvPr id="10251"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hu-HU"/>
            </a:p>
          </p:txBody>
        </p:sp>
        <p:sp>
          <p:nvSpPr>
            <p:cNvPr id="1034" name="Freeform 12"/>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p:spPr>
          <p:txBody>
            <a:bodyPr/>
            <a:lstStyle/>
            <a:p>
              <a:pPr>
                <a:defRPr/>
              </a:pPr>
              <a:endParaRPr lang="hu-HU"/>
            </a:p>
          </p:txBody>
        </p:sp>
      </p:grpSp>
      <p:sp>
        <p:nvSpPr>
          <p:cNvPr id="10253" name="Rectangle 13"/>
          <p:cNvSpPr>
            <a:spLocks noGrp="1" noRot="1" noChangeArrowheads="1"/>
          </p:cNvSpPr>
          <p:nvPr>
            <p:ph type="title"/>
          </p:nvPr>
        </p:nvSpPr>
        <p:spPr bwMode="auto">
          <a:xfrm>
            <a:off x="457200" y="274638"/>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54" name="Rectangle 14"/>
          <p:cNvSpPr>
            <a:spLocks noGrp="1" noChangeArrowheads="1"/>
          </p:cNvSpPr>
          <p:nvPr>
            <p:ph type="ftr" sz="quarter" idx="3"/>
          </p:nvPr>
        </p:nvSpPr>
        <p:spPr bwMode="auto">
          <a:xfrm>
            <a:off x="3124200" y="6248400"/>
            <a:ext cx="2895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hu-HU"/>
          </a:p>
        </p:txBody>
      </p:sp>
      <p:sp>
        <p:nvSpPr>
          <p:cNvPr id="10255" name="Rectangle 15"/>
          <p:cNvSpPr>
            <a:spLocks noGrp="1" noChangeArrowheads="1"/>
          </p:cNvSpPr>
          <p:nvPr>
            <p:ph type="body" idx="1"/>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Tree>
  </p:cSld>
  <p:clrMap bg1="dk2" tx1="lt1" bg2="dk1" tx2="lt2" accent1="accent1" accent2="accent2" accent3="accent3" accent4="accent4" accent5="accent5" accent6="accent6" hlink="hlink" folHlink="folHlink"/>
  <p:sldLayoutIdLst>
    <p:sldLayoutId id="2147483702" r:id="rId1"/>
    <p:sldLayoutId id="2147483691" r:id="rId2"/>
    <p:sldLayoutId id="2147483690" r:id="rId3"/>
    <p:sldLayoutId id="2147483689" r:id="rId4"/>
    <p:sldLayoutId id="2147483688" r:id="rId5"/>
    <p:sldLayoutId id="2147483687" r:id="rId6"/>
    <p:sldLayoutId id="2147483686" r:id="rId7"/>
    <p:sldLayoutId id="2147483685" r:id="rId8"/>
    <p:sldLayoutId id="2147483684" r:id="rId9"/>
    <p:sldLayoutId id="2147483683" r:id="rId10"/>
    <p:sldLayoutId id="2147483682" r:id="rId11"/>
    <p:sldLayoutId id="2147483681" r:id="rId12"/>
    <p:sldLayoutId id="2147483680" r:id="rId13"/>
    <p:sldLayoutId id="2147483679" r:id="rId14"/>
    <p:sldLayoutId id="2147483703" r:id="rId15"/>
    <p:sldLayoutId id="2147483704" r:id="rId16"/>
    <p:sldLayoutId id="2147483705" r:id="rId17"/>
    <p:sldLayoutId id="2147483706" r:id="rId18"/>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dt" sz="half" idx="2"/>
          </p:nvPr>
        </p:nvSpPr>
        <p:spPr bwMode="auto">
          <a:xfrm>
            <a:off x="457200" y="625157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solidFill>
                  <a:prstClr val="white"/>
                </a:solidFill>
                <a:latin typeface="Arial" charset="0"/>
              </a:defRPr>
            </a:lvl1pPr>
          </a:lstStyle>
          <a:p>
            <a:pPr>
              <a:defRPr/>
            </a:pPr>
            <a:endParaRPr lang="hu-HU"/>
          </a:p>
        </p:txBody>
      </p:sp>
      <p:sp>
        <p:nvSpPr>
          <p:cNvPr id="10243" name="Rectangle 3"/>
          <p:cNvSpPr>
            <a:spLocks noGrp="1" noChangeArrowheads="1"/>
          </p:cNvSpPr>
          <p:nvPr>
            <p:ph type="sldNum" sz="quarter" idx="4"/>
          </p:nvPr>
        </p:nvSpPr>
        <p:spPr bwMode="auto">
          <a:xfrm>
            <a:off x="6553200" y="6248400"/>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solidFill>
                  <a:prstClr val="white"/>
                </a:solidFill>
                <a:latin typeface="Arial" charset="0"/>
              </a:defRPr>
            </a:lvl1pPr>
          </a:lstStyle>
          <a:p>
            <a:pPr>
              <a:defRPr/>
            </a:pPr>
            <a:fld id="{E4474BE3-C5F8-45AF-99E7-718D0B735F48}" type="slidenum">
              <a:rPr lang="hu-HU"/>
              <a:pPr>
                <a:defRPr/>
              </a:pPr>
              <a:t>‹#›</a:t>
            </a:fld>
            <a:endParaRPr lang="hu-HU"/>
          </a:p>
        </p:txBody>
      </p:sp>
      <p:grpSp>
        <p:nvGrpSpPr>
          <p:cNvPr id="20484" name="Group 4"/>
          <p:cNvGrpSpPr>
            <a:grpSpLocks/>
          </p:cNvGrpSpPr>
          <p:nvPr/>
        </p:nvGrpSpPr>
        <p:grpSpPr bwMode="auto">
          <a:xfrm>
            <a:off x="0" y="0"/>
            <a:ext cx="9140825" cy="6850063"/>
            <a:chOff x="0" y="0"/>
            <a:chExt cx="5758" cy="4315"/>
          </a:xfrm>
        </p:grpSpPr>
        <p:grpSp>
          <p:nvGrpSpPr>
            <p:cNvPr id="20488" name="Group 5"/>
            <p:cNvGrpSpPr>
              <a:grpSpLocks/>
            </p:cNvGrpSpPr>
            <p:nvPr userDrawn="1"/>
          </p:nvGrpSpPr>
          <p:grpSpPr bwMode="auto">
            <a:xfrm>
              <a:off x="1728" y="2230"/>
              <a:ext cx="4027" cy="2085"/>
              <a:chOff x="1728" y="2230"/>
              <a:chExt cx="4027" cy="2085"/>
            </a:xfrm>
          </p:grpSpPr>
          <p:sp>
            <p:nvSpPr>
              <p:cNvPr id="10246"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p:spPr>
            <p:txBody>
              <a:bodyPr/>
              <a:lstStyle/>
              <a:p>
                <a:pPr>
                  <a:defRPr/>
                </a:pPr>
                <a:endParaRPr lang="hu-HU">
                  <a:solidFill>
                    <a:prstClr val="white"/>
                  </a:solidFill>
                </a:endParaRPr>
              </a:p>
            </p:txBody>
          </p:sp>
          <p:sp>
            <p:nvSpPr>
              <p:cNvPr id="10247"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p:spPr>
            <p:txBody>
              <a:bodyPr/>
              <a:lstStyle/>
              <a:p>
                <a:pPr>
                  <a:defRPr/>
                </a:pPr>
                <a:endParaRPr lang="hu-HU">
                  <a:solidFill>
                    <a:prstClr val="white"/>
                  </a:solidFill>
                </a:endParaRPr>
              </a:p>
            </p:txBody>
          </p:sp>
          <p:sp>
            <p:nvSpPr>
              <p:cNvPr id="10248"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p:spPr>
            <p:txBody>
              <a:bodyPr/>
              <a:lstStyle/>
              <a:p>
                <a:pPr>
                  <a:defRPr/>
                </a:pPr>
                <a:endParaRPr lang="hu-HU">
                  <a:solidFill>
                    <a:prstClr val="white"/>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p:spPr>
            <p:txBody>
              <a:bodyPr/>
              <a:lstStyle/>
              <a:p>
                <a:pPr>
                  <a:defRPr/>
                </a:pPr>
                <a:endParaRPr lang="hu-HU">
                  <a:solidFill>
                    <a:prstClr val="white"/>
                  </a:solidFill>
                </a:endParaRPr>
              </a:p>
            </p:txBody>
          </p:sp>
          <p:sp>
            <p:nvSpPr>
              <p:cNvPr id="10250"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p:spPr>
            <p:txBody>
              <a:bodyPr/>
              <a:lstStyle/>
              <a:p>
                <a:pPr>
                  <a:defRPr/>
                </a:pPr>
                <a:endParaRPr lang="hu-HU">
                  <a:solidFill>
                    <a:prstClr val="white"/>
                  </a:solidFill>
                </a:endParaRPr>
              </a:p>
            </p:txBody>
          </p:sp>
        </p:grpSp>
        <p:sp>
          <p:nvSpPr>
            <p:cNvPr id="10251"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hu-HU">
                <a:solidFill>
                  <a:prstClr val="white"/>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p:spPr>
          <p:txBody>
            <a:bodyPr/>
            <a:lstStyle/>
            <a:p>
              <a:pPr>
                <a:defRPr/>
              </a:pPr>
              <a:endParaRPr lang="hu-HU">
                <a:solidFill>
                  <a:prstClr val="white"/>
                </a:solidFill>
              </a:endParaRPr>
            </a:p>
          </p:txBody>
        </p:sp>
      </p:grpSp>
      <p:sp>
        <p:nvSpPr>
          <p:cNvPr id="10253" name="Rectangle 13"/>
          <p:cNvSpPr>
            <a:spLocks noGrp="1" noRot="1" noChangeArrowheads="1"/>
          </p:cNvSpPr>
          <p:nvPr>
            <p:ph type="title"/>
          </p:nvPr>
        </p:nvSpPr>
        <p:spPr bwMode="auto">
          <a:xfrm>
            <a:off x="457200" y="274638"/>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54" name="Rectangle 14"/>
          <p:cNvSpPr>
            <a:spLocks noGrp="1" noChangeArrowheads="1"/>
          </p:cNvSpPr>
          <p:nvPr>
            <p:ph type="ftr" sz="quarter" idx="3"/>
          </p:nvPr>
        </p:nvSpPr>
        <p:spPr bwMode="auto">
          <a:xfrm>
            <a:off x="3124200" y="6248400"/>
            <a:ext cx="2895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200">
                <a:solidFill>
                  <a:prstClr val="white"/>
                </a:solidFill>
                <a:latin typeface="Arial" charset="0"/>
              </a:defRPr>
            </a:lvl1pPr>
          </a:lstStyle>
          <a:p>
            <a:pPr>
              <a:defRPr/>
            </a:pPr>
            <a:endParaRPr lang="hu-HU"/>
          </a:p>
        </p:txBody>
      </p:sp>
      <p:sp>
        <p:nvSpPr>
          <p:cNvPr id="10255" name="Rectangle 15"/>
          <p:cNvSpPr>
            <a:spLocks noGrp="1" noChangeArrowheads="1"/>
          </p:cNvSpPr>
          <p:nvPr>
            <p:ph type="body" idx="1"/>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Tree>
  </p:cSld>
  <p:clrMap bg1="dk2" tx1="lt1" bg2="dk1" tx2="lt2" accent1="accent1" accent2="accent2" accent3="accent3" accent4="accent4" accent5="accent5" accent6="accent6" hlink="hlink" folHlink="folHlink"/>
  <p:sldLayoutIdLst>
    <p:sldLayoutId id="2147483707" r:id="rId1"/>
    <p:sldLayoutId id="2147483701" r:id="rId2"/>
    <p:sldLayoutId id="2147483700" r:id="rId3"/>
    <p:sldLayoutId id="2147483699" r:id="rId4"/>
    <p:sldLayoutId id="2147483698" r:id="rId5"/>
    <p:sldLayoutId id="2147483697" r:id="rId6"/>
    <p:sldLayoutId id="2147483696" r:id="rId7"/>
    <p:sldLayoutId id="2147483695" r:id="rId8"/>
    <p:sldLayoutId id="2147483694" r:id="rId9"/>
    <p:sldLayoutId id="2147483693" r:id="rId10"/>
    <p:sldLayoutId id="2147483692"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31.bin"/><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oleObject" Target="../embeddings/oleObject30.bin"/><Relationship Id="rId2" Type="http://schemas.openxmlformats.org/officeDocument/2006/relationships/slideLayout" Target="../slideLayouts/slideLayout16.xml"/><Relationship Id="rId1" Type="http://schemas.openxmlformats.org/officeDocument/2006/relationships/vmlDrawing" Target="../drawings/vmlDrawing5.vml"/><Relationship Id="rId6" Type="http://schemas.openxmlformats.org/officeDocument/2006/relationships/image" Target="../media/image19.wmf"/><Relationship Id="rId11" Type="http://schemas.openxmlformats.org/officeDocument/2006/relationships/oleObject" Target="../embeddings/oleObject29.bin"/><Relationship Id="rId5" Type="http://schemas.openxmlformats.org/officeDocument/2006/relationships/oleObject" Target="../embeddings/oleObject26.bin"/><Relationship Id="rId15" Type="http://schemas.openxmlformats.org/officeDocument/2006/relationships/oleObject" Target="../embeddings/oleObject33.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28.bin"/><Relationship Id="rId14" Type="http://schemas.openxmlformats.org/officeDocument/2006/relationships/oleObject" Target="../embeddings/oleObject32.bin"/></Relationships>
</file>

<file path=ppt/slides/_rels/slide12.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39.bin"/><Relationship Id="rId18" Type="http://schemas.openxmlformats.org/officeDocument/2006/relationships/oleObject" Target="../embeddings/oleObject42.bin"/><Relationship Id="rId3" Type="http://schemas.openxmlformats.org/officeDocument/2006/relationships/oleObject" Target="../embeddings/oleObject34.bin"/><Relationship Id="rId7" Type="http://schemas.openxmlformats.org/officeDocument/2006/relationships/oleObject" Target="../embeddings/oleObject36.bin"/><Relationship Id="rId12" Type="http://schemas.openxmlformats.org/officeDocument/2006/relationships/image" Target="../media/image21.wmf"/><Relationship Id="rId17" Type="http://schemas.openxmlformats.org/officeDocument/2006/relationships/oleObject" Target="../embeddings/oleObject41.bin"/><Relationship Id="rId2" Type="http://schemas.openxmlformats.org/officeDocument/2006/relationships/slideLayout" Target="../slideLayouts/slideLayout16.xml"/><Relationship Id="rId16" Type="http://schemas.openxmlformats.org/officeDocument/2006/relationships/image" Target="../media/image27.wmf"/><Relationship Id="rId1" Type="http://schemas.openxmlformats.org/officeDocument/2006/relationships/vmlDrawing" Target="../drawings/vmlDrawing6.vml"/><Relationship Id="rId6" Type="http://schemas.openxmlformats.org/officeDocument/2006/relationships/image" Target="../media/image23.wmf"/><Relationship Id="rId11" Type="http://schemas.openxmlformats.org/officeDocument/2006/relationships/oleObject" Target="../embeddings/oleObject38.bin"/><Relationship Id="rId5" Type="http://schemas.openxmlformats.org/officeDocument/2006/relationships/oleObject" Target="../embeddings/oleObject35.bin"/><Relationship Id="rId15" Type="http://schemas.openxmlformats.org/officeDocument/2006/relationships/oleObject" Target="../embeddings/oleObject40.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37.bin"/><Relationship Id="rId14" Type="http://schemas.openxmlformats.org/officeDocument/2006/relationships/image" Target="../media/image26.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48.bin"/><Relationship Id="rId18" Type="http://schemas.openxmlformats.org/officeDocument/2006/relationships/image" Target="../media/image34.wmf"/><Relationship Id="rId3" Type="http://schemas.openxmlformats.org/officeDocument/2006/relationships/oleObject" Target="../embeddings/oleObject43.bin"/><Relationship Id="rId21" Type="http://schemas.openxmlformats.org/officeDocument/2006/relationships/image" Target="../media/image35.wmf"/><Relationship Id="rId7" Type="http://schemas.openxmlformats.org/officeDocument/2006/relationships/oleObject" Target="../embeddings/oleObject45.bin"/><Relationship Id="rId12" Type="http://schemas.openxmlformats.org/officeDocument/2006/relationships/image" Target="../media/image31.wmf"/><Relationship Id="rId17" Type="http://schemas.openxmlformats.org/officeDocument/2006/relationships/oleObject" Target="../embeddings/oleObject50.bin"/><Relationship Id="rId2" Type="http://schemas.openxmlformats.org/officeDocument/2006/relationships/slideLayout" Target="../slideLayouts/slideLayout17.xml"/><Relationship Id="rId16" Type="http://schemas.openxmlformats.org/officeDocument/2006/relationships/image" Target="../media/image33.wmf"/><Relationship Id="rId20" Type="http://schemas.openxmlformats.org/officeDocument/2006/relationships/oleObject" Target="../embeddings/oleObject52.bin"/><Relationship Id="rId1" Type="http://schemas.openxmlformats.org/officeDocument/2006/relationships/vmlDrawing" Target="../drawings/vmlDrawing7.vml"/><Relationship Id="rId6" Type="http://schemas.openxmlformats.org/officeDocument/2006/relationships/image" Target="../media/image28.wmf"/><Relationship Id="rId11" Type="http://schemas.openxmlformats.org/officeDocument/2006/relationships/oleObject" Target="../embeddings/oleObject47.bin"/><Relationship Id="rId24" Type="http://schemas.openxmlformats.org/officeDocument/2006/relationships/oleObject" Target="../embeddings/oleObject55.bin"/><Relationship Id="rId5" Type="http://schemas.openxmlformats.org/officeDocument/2006/relationships/oleObject" Target="../embeddings/oleObject44.bin"/><Relationship Id="rId15" Type="http://schemas.openxmlformats.org/officeDocument/2006/relationships/oleObject" Target="../embeddings/oleObject49.bin"/><Relationship Id="rId23" Type="http://schemas.openxmlformats.org/officeDocument/2006/relationships/oleObject" Target="../embeddings/oleObject54.bin"/><Relationship Id="rId10" Type="http://schemas.openxmlformats.org/officeDocument/2006/relationships/image" Target="../media/image30.wmf"/><Relationship Id="rId19" Type="http://schemas.openxmlformats.org/officeDocument/2006/relationships/oleObject" Target="../embeddings/oleObject51.bin"/><Relationship Id="rId4" Type="http://schemas.openxmlformats.org/officeDocument/2006/relationships/image" Target="../media/image23.wmf"/><Relationship Id="rId9" Type="http://schemas.openxmlformats.org/officeDocument/2006/relationships/oleObject" Target="../embeddings/oleObject46.bin"/><Relationship Id="rId14" Type="http://schemas.openxmlformats.org/officeDocument/2006/relationships/image" Target="../media/image32.wmf"/><Relationship Id="rId22" Type="http://schemas.openxmlformats.org/officeDocument/2006/relationships/oleObject" Target="../embeddings/oleObject53.bin"/></Relationships>
</file>

<file path=ppt/slides/_rels/slide15.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56.bin"/><Relationship Id="rId7" Type="http://schemas.openxmlformats.org/officeDocument/2006/relationships/oleObject" Target="../embeddings/oleObject58.bin"/><Relationship Id="rId12" Type="http://schemas.openxmlformats.org/officeDocument/2006/relationships/image" Target="../media/image40.wmf"/><Relationship Id="rId2" Type="http://schemas.openxmlformats.org/officeDocument/2006/relationships/slideLayout" Target="../slideLayouts/slideLayout17.xml"/><Relationship Id="rId1" Type="http://schemas.openxmlformats.org/officeDocument/2006/relationships/vmlDrawing" Target="../drawings/vmlDrawing8.vml"/><Relationship Id="rId6" Type="http://schemas.openxmlformats.org/officeDocument/2006/relationships/image" Target="../media/image37.wmf"/><Relationship Id="rId11" Type="http://schemas.openxmlformats.org/officeDocument/2006/relationships/oleObject" Target="../embeddings/oleObject60.bin"/><Relationship Id="rId5" Type="http://schemas.openxmlformats.org/officeDocument/2006/relationships/oleObject" Target="../embeddings/oleObject57.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59.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oleObject" Target="../embeddings/oleObject66.bin"/><Relationship Id="rId18" Type="http://schemas.openxmlformats.org/officeDocument/2006/relationships/oleObject" Target="../embeddings/oleObject69.bin"/><Relationship Id="rId3" Type="http://schemas.openxmlformats.org/officeDocument/2006/relationships/oleObject" Target="../embeddings/oleObject61.bin"/><Relationship Id="rId21" Type="http://schemas.openxmlformats.org/officeDocument/2006/relationships/oleObject" Target="../embeddings/oleObject71.bin"/><Relationship Id="rId7" Type="http://schemas.openxmlformats.org/officeDocument/2006/relationships/oleObject" Target="../embeddings/oleObject63.bin"/><Relationship Id="rId12" Type="http://schemas.openxmlformats.org/officeDocument/2006/relationships/image" Target="../media/image33.wmf"/><Relationship Id="rId17" Type="http://schemas.openxmlformats.org/officeDocument/2006/relationships/oleObject" Target="../embeddings/oleObject68.bin"/><Relationship Id="rId2" Type="http://schemas.openxmlformats.org/officeDocument/2006/relationships/slideLayout" Target="../slideLayouts/slideLayout16.xml"/><Relationship Id="rId16" Type="http://schemas.openxmlformats.org/officeDocument/2006/relationships/image" Target="../media/image34.wmf"/><Relationship Id="rId20" Type="http://schemas.openxmlformats.org/officeDocument/2006/relationships/image" Target="../media/image43.wmf"/><Relationship Id="rId1" Type="http://schemas.openxmlformats.org/officeDocument/2006/relationships/vmlDrawing" Target="../drawings/vmlDrawing9.vml"/><Relationship Id="rId6" Type="http://schemas.openxmlformats.org/officeDocument/2006/relationships/image" Target="../media/image30.wmf"/><Relationship Id="rId11" Type="http://schemas.openxmlformats.org/officeDocument/2006/relationships/oleObject" Target="../embeddings/oleObject65.bin"/><Relationship Id="rId5" Type="http://schemas.openxmlformats.org/officeDocument/2006/relationships/oleObject" Target="../embeddings/oleObject62.bin"/><Relationship Id="rId15" Type="http://schemas.openxmlformats.org/officeDocument/2006/relationships/oleObject" Target="../embeddings/oleObject67.bin"/><Relationship Id="rId10" Type="http://schemas.openxmlformats.org/officeDocument/2006/relationships/image" Target="../media/image42.wmf"/><Relationship Id="rId19" Type="http://schemas.openxmlformats.org/officeDocument/2006/relationships/oleObject" Target="../embeddings/oleObject70.bin"/><Relationship Id="rId4" Type="http://schemas.openxmlformats.org/officeDocument/2006/relationships/image" Target="../media/image29.wmf"/><Relationship Id="rId9" Type="http://schemas.openxmlformats.org/officeDocument/2006/relationships/oleObject" Target="../embeddings/oleObject64.bin"/><Relationship Id="rId14" Type="http://schemas.openxmlformats.org/officeDocument/2006/relationships/image" Target="../media/image35.wmf"/><Relationship Id="rId22" Type="http://schemas.openxmlformats.org/officeDocument/2006/relationships/oleObject" Target="../embeddings/oleObject72.bin"/></Relationships>
</file>

<file path=ppt/slides/_rels/slide18.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oleObject" Target="../embeddings/oleObject73.bin"/><Relationship Id="rId7" Type="http://schemas.openxmlformats.org/officeDocument/2006/relationships/image" Target="../media/image46.png"/><Relationship Id="rId2" Type="http://schemas.openxmlformats.org/officeDocument/2006/relationships/slideLayout" Target="../slideLayouts/slideLayout4.xml"/><Relationship Id="rId1" Type="http://schemas.openxmlformats.org/officeDocument/2006/relationships/vmlDrawing" Target="../drawings/vmlDrawing10.vml"/><Relationship Id="rId6" Type="http://schemas.openxmlformats.org/officeDocument/2006/relationships/image" Target="../media/image45.wmf"/><Relationship Id="rId5" Type="http://schemas.openxmlformats.org/officeDocument/2006/relationships/oleObject" Target="../embeddings/oleObject74.bin"/><Relationship Id="rId4" Type="http://schemas.openxmlformats.org/officeDocument/2006/relationships/image" Target="../media/image44.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Layout" Target="../slideLayouts/slideLayout4.xml"/><Relationship Id="rId1" Type="http://schemas.openxmlformats.org/officeDocument/2006/relationships/vmlDrawing" Target="../drawings/vmlDrawing11.vml"/><Relationship Id="rId6" Type="http://schemas.openxmlformats.org/officeDocument/2006/relationships/image" Target="../media/image49.wmf"/><Relationship Id="rId5" Type="http://schemas.openxmlformats.org/officeDocument/2006/relationships/oleObject" Target="../embeddings/oleObject76.bin"/><Relationship Id="rId4" Type="http://schemas.openxmlformats.org/officeDocument/2006/relationships/image" Target="../media/image4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slideLayout" Target="../slideLayouts/slideLayout18.xml"/><Relationship Id="rId1" Type="http://schemas.openxmlformats.org/officeDocument/2006/relationships/vmlDrawing" Target="../drawings/vmlDrawing12.vml"/><Relationship Id="rId6" Type="http://schemas.openxmlformats.org/officeDocument/2006/relationships/image" Target="../media/image52.wmf"/><Relationship Id="rId5" Type="http://schemas.openxmlformats.org/officeDocument/2006/relationships/oleObject" Target="../embeddings/oleObject77.bin"/><Relationship Id="rId4" Type="http://schemas.openxmlformats.org/officeDocument/2006/relationships/image" Target="../media/image54.png"/></Relationships>
</file>

<file path=ppt/slides/_rels/slide22.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18" Type="http://schemas.openxmlformats.org/officeDocument/2006/relationships/oleObject" Target="../embeddings/oleObject8.bin"/><Relationship Id="rId3" Type="http://schemas.openxmlformats.org/officeDocument/2006/relationships/notesSlide" Target="../notesSlides/notesSlide1.xml"/><Relationship Id="rId21" Type="http://schemas.openxmlformats.org/officeDocument/2006/relationships/image" Target="../media/image10.wmf"/><Relationship Id="rId7" Type="http://schemas.openxmlformats.org/officeDocument/2006/relationships/image" Target="../media/image3.wmf"/><Relationship Id="rId12" Type="http://schemas.openxmlformats.org/officeDocument/2006/relationships/oleObject" Target="../embeddings/oleObject5.bin"/><Relationship Id="rId17" Type="http://schemas.openxmlformats.org/officeDocument/2006/relationships/image" Target="../media/image8.wmf"/><Relationship Id="rId2" Type="http://schemas.openxmlformats.org/officeDocument/2006/relationships/slideLayout" Target="../slideLayouts/slideLayout7.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5" Type="http://schemas.openxmlformats.org/officeDocument/2006/relationships/image" Target="../media/image7.wmf"/><Relationship Id="rId10" Type="http://schemas.openxmlformats.org/officeDocument/2006/relationships/oleObject" Target="../embeddings/oleObject4.bin"/><Relationship Id="rId19" Type="http://schemas.openxmlformats.org/officeDocument/2006/relationships/image" Target="../media/image9.wmf"/><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5.wmf"/><Relationship Id="rId3" Type="http://schemas.openxmlformats.org/officeDocument/2006/relationships/notesSlide" Target="../notesSlides/notesSlide2.xml"/><Relationship Id="rId7" Type="http://schemas.openxmlformats.org/officeDocument/2006/relationships/image" Target="../media/image12.wmf"/><Relationship Id="rId12" Type="http://schemas.openxmlformats.org/officeDocument/2006/relationships/oleObject" Target="../embeddings/oleObject14.bin"/><Relationship Id="rId17" Type="http://schemas.openxmlformats.org/officeDocument/2006/relationships/image" Target="../media/image3.wmf"/><Relationship Id="rId2" Type="http://schemas.openxmlformats.org/officeDocument/2006/relationships/slideLayout" Target="../slideLayouts/slideLayout7.xml"/><Relationship Id="rId16" Type="http://schemas.openxmlformats.org/officeDocument/2006/relationships/oleObject" Target="../embeddings/oleObject16.bin"/><Relationship Id="rId1" Type="http://schemas.openxmlformats.org/officeDocument/2006/relationships/vmlDrawing" Target="../drawings/vmlDrawing2.vml"/><Relationship Id="rId6" Type="http://schemas.openxmlformats.org/officeDocument/2006/relationships/oleObject" Target="../embeddings/oleObject11.bin"/><Relationship Id="rId11" Type="http://schemas.openxmlformats.org/officeDocument/2006/relationships/image" Target="../media/image14.wmf"/><Relationship Id="rId5" Type="http://schemas.openxmlformats.org/officeDocument/2006/relationships/image" Target="../media/image11.wmf"/><Relationship Id="rId15" Type="http://schemas.openxmlformats.org/officeDocument/2006/relationships/image" Target="../media/image10.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3.wmf"/><Relationship Id="rId14" Type="http://schemas.openxmlformats.org/officeDocument/2006/relationships/oleObject" Target="../embeddings/oleObject15.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15.wmf"/><Relationship Id="rId3" Type="http://schemas.openxmlformats.org/officeDocument/2006/relationships/notesSlide" Target="../notesSlides/notesSlide3.xml"/><Relationship Id="rId7" Type="http://schemas.openxmlformats.org/officeDocument/2006/relationships/image" Target="../media/image12.wmf"/><Relationship Id="rId12" Type="http://schemas.openxmlformats.org/officeDocument/2006/relationships/oleObject" Target="../embeddings/oleObject21.bin"/><Relationship Id="rId17" Type="http://schemas.openxmlformats.org/officeDocument/2006/relationships/image" Target="../media/image3.wmf"/><Relationship Id="rId2" Type="http://schemas.openxmlformats.org/officeDocument/2006/relationships/slideLayout" Target="../slideLayouts/slideLayout7.xml"/><Relationship Id="rId16" Type="http://schemas.openxmlformats.org/officeDocument/2006/relationships/oleObject" Target="../embeddings/oleObject23.bin"/><Relationship Id="rId1" Type="http://schemas.openxmlformats.org/officeDocument/2006/relationships/vmlDrawing" Target="../drawings/vmlDrawing3.vml"/><Relationship Id="rId6" Type="http://schemas.openxmlformats.org/officeDocument/2006/relationships/oleObject" Target="../embeddings/oleObject18.bin"/><Relationship Id="rId11" Type="http://schemas.openxmlformats.org/officeDocument/2006/relationships/image" Target="../media/image14.wmf"/><Relationship Id="rId5" Type="http://schemas.openxmlformats.org/officeDocument/2006/relationships/image" Target="../media/image11.wmf"/><Relationship Id="rId15" Type="http://schemas.openxmlformats.org/officeDocument/2006/relationships/image" Target="../media/image10.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16.wmf"/><Relationship Id="rId14" Type="http://schemas.openxmlformats.org/officeDocument/2006/relationships/oleObject" Target="../embeddings/oleObject2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ctrTitle"/>
          </p:nvPr>
        </p:nvSpPr>
        <p:spPr>
          <a:xfrm>
            <a:off x="746125" y="593725"/>
            <a:ext cx="7772400" cy="809625"/>
          </a:xfrm>
        </p:spPr>
        <p:txBody>
          <a:bodyPr/>
          <a:lstStyle/>
          <a:p>
            <a:r>
              <a:rPr lang="hu-HU" altLang="hu-HU" smtClean="0">
                <a:effectLst/>
                <a:latin typeface="Times New Roman" pitchFamily="18" charset="0"/>
              </a:rPr>
              <a:t>Automatika</a:t>
            </a:r>
          </a:p>
        </p:txBody>
      </p:sp>
      <p:sp>
        <p:nvSpPr>
          <p:cNvPr id="33794" name="Rectangle 3"/>
          <p:cNvSpPr>
            <a:spLocks noGrp="1" noChangeArrowheads="1"/>
          </p:cNvSpPr>
          <p:nvPr>
            <p:ph type="subTitle" idx="1"/>
          </p:nvPr>
        </p:nvSpPr>
        <p:spPr>
          <a:xfrm>
            <a:off x="1446213" y="1584325"/>
            <a:ext cx="6400800" cy="765175"/>
          </a:xfrm>
        </p:spPr>
        <p:txBody>
          <a:bodyPr/>
          <a:lstStyle/>
          <a:p>
            <a:r>
              <a:rPr lang="hu-HU" altLang="hu-HU" smtClean="0">
                <a:effectLst/>
                <a:latin typeface="Times New Roman" pitchFamily="18" charset="0"/>
              </a:rPr>
              <a:t>Klasszikus szabályozás elmélet</a:t>
            </a:r>
          </a:p>
        </p:txBody>
      </p:sp>
      <p:sp>
        <p:nvSpPr>
          <p:cNvPr id="33795" name="Rectangle 4"/>
          <p:cNvSpPr>
            <a:spLocks noChangeArrowheads="1"/>
          </p:cNvSpPr>
          <p:nvPr/>
        </p:nvSpPr>
        <p:spPr bwMode="auto">
          <a:xfrm>
            <a:off x="1331913" y="2374900"/>
            <a:ext cx="6661150" cy="1730375"/>
          </a:xfrm>
          <a:prstGeom prst="rect">
            <a:avLst/>
          </a:prstGeom>
          <a:noFill/>
          <a:ln w="9525">
            <a:noFill/>
            <a:miter lim="800000"/>
            <a:headEnd/>
            <a:tailEnd/>
          </a:ln>
        </p:spPr>
        <p:txBody>
          <a:bodyPr/>
          <a:lstStyle/>
          <a:p>
            <a:pPr algn="ctr" eaLnBrk="0" hangingPunct="0">
              <a:spcBef>
                <a:spcPct val="20000"/>
              </a:spcBef>
              <a:buClr>
                <a:schemeClr val="hlink"/>
              </a:buClr>
              <a:buSzPct val="70000"/>
              <a:buFont typeface="Wingdings" pitchFamily="2" charset="2"/>
              <a:buNone/>
            </a:pPr>
            <a:r>
              <a:rPr lang="hu-HU" altLang="hu-HU" sz="3200">
                <a:latin typeface="Times New Roman" pitchFamily="18" charset="0"/>
              </a:rPr>
              <a:t>V.</a:t>
            </a:r>
          </a:p>
          <a:p>
            <a:pPr algn="ctr" eaLnBrk="0" hangingPunct="0">
              <a:spcBef>
                <a:spcPct val="20000"/>
              </a:spcBef>
              <a:buClr>
                <a:schemeClr val="hlink"/>
              </a:buClr>
              <a:buSzPct val="70000"/>
              <a:buFont typeface="Wingdings" pitchFamily="2" charset="2"/>
              <a:buNone/>
            </a:pPr>
            <a:r>
              <a:rPr lang="hu-HU" altLang="hu-HU" sz="3200">
                <a:latin typeface="Times New Roman" pitchFamily="18" charset="0"/>
              </a:rPr>
              <a:t>A szabályozási kör kompenzálásának menete</a:t>
            </a:r>
          </a:p>
        </p:txBody>
      </p:sp>
      <p:pic>
        <p:nvPicPr>
          <p:cNvPr id="33796" name="Kép 1"/>
          <p:cNvPicPr>
            <a:picLocks noChangeAspect="1" noChangeArrowheads="1"/>
          </p:cNvPicPr>
          <p:nvPr/>
        </p:nvPicPr>
        <p:blipFill>
          <a:blip r:embed="rId2"/>
          <a:srcRect/>
          <a:stretch>
            <a:fillRect/>
          </a:stretch>
        </p:blipFill>
        <p:spPr bwMode="auto">
          <a:xfrm>
            <a:off x="800100" y="4005263"/>
            <a:ext cx="631825" cy="1219200"/>
          </a:xfrm>
          <a:prstGeom prst="rect">
            <a:avLst/>
          </a:prstGeom>
          <a:noFill/>
          <a:ln w="9525">
            <a:noFill/>
            <a:miter lim="800000"/>
            <a:headEnd/>
            <a:tailEnd/>
          </a:ln>
        </p:spPr>
      </p:pic>
      <p:sp>
        <p:nvSpPr>
          <p:cNvPr id="6" name="Rectangle 3"/>
          <p:cNvSpPr txBox="1">
            <a:spLocks noChangeArrowheads="1"/>
          </p:cNvSpPr>
          <p:nvPr/>
        </p:nvSpPr>
        <p:spPr bwMode="auto">
          <a:xfrm>
            <a:off x="684213" y="5224463"/>
            <a:ext cx="3314700" cy="942975"/>
          </a:xfrm>
          <a:prstGeom prst="rect">
            <a:avLst/>
          </a:prstGeom>
          <a:noFill/>
          <a:ln>
            <a:noFill/>
          </a:ln>
          <a:effectLst/>
          <a:extLst/>
        </p:spPr>
        <p:txBody>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buFont typeface="Wingdings" pitchFamily="2" charset="2"/>
              <a:buNone/>
              <a:defRPr/>
            </a:pPr>
            <a:r>
              <a:rPr lang="hu-HU" altLang="hu-HU" kern="0" smtClean="0">
                <a:effectLst/>
                <a:latin typeface="Times New Roman" pitchFamily="18" charset="0"/>
              </a:rPr>
              <a:t>Óbudai Egyetem </a:t>
            </a:r>
          </a:p>
          <a:p>
            <a:pPr marL="0" indent="0">
              <a:buFont typeface="Wingdings" pitchFamily="2" charset="2"/>
              <a:buNone/>
              <a:defRPr/>
            </a:pPr>
            <a:r>
              <a:rPr lang="hu-HU" altLang="hu-HU" sz="2400" kern="0" smtClean="0">
                <a:effectLst/>
                <a:latin typeface="Times New Roman" pitchFamily="18" charset="0"/>
              </a:rPr>
              <a:t>Dr. Neszveda József</a:t>
            </a:r>
            <a:endParaRPr lang="hu-HU" altLang="hu-HU" sz="2400" kern="0" dirty="0" smtClean="0">
              <a:effectLst/>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a:xfrm>
            <a:off x="3357563" y="344488"/>
            <a:ext cx="2497137" cy="579437"/>
          </a:xfrm>
        </p:spPr>
        <p:txBody>
          <a:bodyPr wrap="none">
            <a:spAutoFit/>
          </a:bodyPr>
          <a:lstStyle/>
          <a:p>
            <a:pPr eaLnBrk="1" hangingPunct="1">
              <a:defRPr/>
            </a:pPr>
            <a:r>
              <a:rPr lang="hu-HU" altLang="hu-HU" sz="3200" smtClean="0"/>
              <a:t>A szerkesztés</a:t>
            </a:r>
          </a:p>
        </p:txBody>
      </p:sp>
      <p:sp>
        <p:nvSpPr>
          <p:cNvPr id="3083" name="Text Box 14"/>
          <p:cNvSpPr txBox="1">
            <a:spLocks noChangeArrowheads="1"/>
          </p:cNvSpPr>
          <p:nvPr/>
        </p:nvSpPr>
        <p:spPr bwMode="auto">
          <a:xfrm>
            <a:off x="566738" y="1108075"/>
            <a:ext cx="7845425" cy="730250"/>
          </a:xfrm>
          <a:prstGeom prst="rect">
            <a:avLst/>
          </a:prstGeom>
          <a:noFill/>
          <a:ln w="9525">
            <a:noFill/>
            <a:miter lim="800000"/>
            <a:headEnd/>
            <a:tailEnd/>
          </a:ln>
        </p:spPr>
        <p:txBody>
          <a:bodyPr lIns="0" tIns="0" rIns="0" bIns="0">
            <a:spAutoFit/>
          </a:bodyPr>
          <a:lstStyle/>
          <a:p>
            <a:pPr eaLnBrk="0" hangingPunct="0"/>
            <a:r>
              <a:rPr lang="hu-HU" altLang="hu-HU" sz="2400">
                <a:latin typeface="Times New Roman" pitchFamily="18" charset="0"/>
              </a:rPr>
              <a:t>A Bode diagram felvétele amplitúdó menetén kell megkeresni a n*(-20 dB /D) meredekségű szakaszokat és meghosszabbítani.</a:t>
            </a:r>
            <a:endParaRPr lang="en-GB" altLang="hu-HU" sz="2400">
              <a:latin typeface="Times New Roman" pitchFamily="18" charset="0"/>
            </a:endParaRPr>
          </a:p>
        </p:txBody>
      </p:sp>
      <p:sp>
        <p:nvSpPr>
          <p:cNvPr id="3084" name="Rectangle 17"/>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hu-HU" altLang="hu-HU"/>
          </a:p>
        </p:txBody>
      </p:sp>
      <p:graphicFrame>
        <p:nvGraphicFramePr>
          <p:cNvPr id="3081" name="Object 9"/>
          <p:cNvGraphicFramePr>
            <a:graphicFrameLocks noChangeAspect="1"/>
          </p:cNvGraphicFramePr>
          <p:nvPr/>
        </p:nvGraphicFramePr>
        <p:xfrm>
          <a:off x="1789113" y="2055813"/>
          <a:ext cx="5554662" cy="4389437"/>
        </p:xfrm>
        <a:graphic>
          <a:graphicData uri="http://schemas.openxmlformats.org/presentationml/2006/ole">
            <mc:AlternateContent xmlns:mc="http://schemas.openxmlformats.org/markup-compatibility/2006">
              <mc:Choice xmlns:v="urn:schemas-microsoft-com:vml" Requires="v">
                <p:oleObj spid="_x0000_s3083" name="Bitkép" r:id="rId3" imgW="4761905" imgH="3742857" progId="PBrush">
                  <p:embed/>
                </p:oleObj>
              </mc:Choice>
              <mc:Fallback>
                <p:oleObj name="Bitkép" r:id="rId3" imgW="4761905" imgH="3742857" progId="PBrush">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9113" y="2055813"/>
                        <a:ext cx="5554662" cy="4389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a:xfrm>
            <a:off x="385763" y="323850"/>
            <a:ext cx="8229600" cy="850900"/>
          </a:xfrm>
        </p:spPr>
        <p:txBody>
          <a:bodyPr/>
          <a:lstStyle/>
          <a:p>
            <a:pPr>
              <a:defRPr/>
            </a:pPr>
            <a:r>
              <a:rPr lang="hu-HU" altLang="hu-HU" sz="4000">
                <a:latin typeface="Times New Roman" pitchFamily="18" charset="0"/>
              </a:rPr>
              <a:t>A kompenzáló tag elhelyezése</a:t>
            </a:r>
            <a:endParaRPr lang="hu-HU" altLang="hu-HU" sz="3200">
              <a:latin typeface="Times New Roman" pitchFamily="18" charset="0"/>
            </a:endParaRPr>
          </a:p>
        </p:txBody>
      </p:sp>
      <p:sp>
        <p:nvSpPr>
          <p:cNvPr id="4171" name="Text Box 6"/>
          <p:cNvSpPr txBox="1">
            <a:spLocks noChangeArrowheads="1"/>
          </p:cNvSpPr>
          <p:nvPr/>
        </p:nvSpPr>
        <p:spPr bwMode="auto">
          <a:xfrm>
            <a:off x="1050925" y="1323975"/>
            <a:ext cx="865188" cy="304800"/>
          </a:xfrm>
          <a:prstGeom prst="rect">
            <a:avLst/>
          </a:prstGeom>
          <a:noFill/>
          <a:ln w="9525">
            <a:noFill/>
            <a:miter lim="800000"/>
            <a:headEnd/>
            <a:tailEnd/>
          </a:ln>
        </p:spPr>
        <p:txBody>
          <a:bodyPr lIns="0" tIns="0" rIns="0" bIns="0">
            <a:spAutoFit/>
          </a:bodyPr>
          <a:lstStyle/>
          <a:p>
            <a:pPr>
              <a:spcBef>
                <a:spcPct val="50000"/>
              </a:spcBef>
            </a:pPr>
            <a:r>
              <a:rPr lang="hu-HU" altLang="hu-HU" sz="2000">
                <a:latin typeface="Times New Roman" pitchFamily="18" charset="0"/>
              </a:rPr>
              <a:t>soros</a:t>
            </a:r>
          </a:p>
        </p:txBody>
      </p:sp>
      <p:sp>
        <p:nvSpPr>
          <p:cNvPr id="4172" name="Line 8"/>
          <p:cNvSpPr>
            <a:spLocks noChangeShapeType="1"/>
          </p:cNvSpPr>
          <p:nvPr/>
        </p:nvSpPr>
        <p:spPr bwMode="auto">
          <a:xfrm>
            <a:off x="2698750" y="1987550"/>
            <a:ext cx="504825" cy="0"/>
          </a:xfrm>
          <a:prstGeom prst="line">
            <a:avLst/>
          </a:prstGeom>
          <a:noFill/>
          <a:ln w="9525">
            <a:solidFill>
              <a:schemeClr val="tx1"/>
            </a:solidFill>
            <a:round/>
            <a:headEnd/>
            <a:tailEnd type="triangle" w="med" len="med"/>
          </a:ln>
        </p:spPr>
        <p:txBody>
          <a:bodyPr wrap="none" anchor="ctr"/>
          <a:lstStyle/>
          <a:p>
            <a:endParaRPr lang="hu-HU"/>
          </a:p>
        </p:txBody>
      </p:sp>
      <p:sp>
        <p:nvSpPr>
          <p:cNvPr id="4173" name="Line 11"/>
          <p:cNvSpPr>
            <a:spLocks noChangeShapeType="1"/>
          </p:cNvSpPr>
          <p:nvPr/>
        </p:nvSpPr>
        <p:spPr bwMode="auto">
          <a:xfrm>
            <a:off x="5722938" y="1987550"/>
            <a:ext cx="576262" cy="0"/>
          </a:xfrm>
          <a:prstGeom prst="line">
            <a:avLst/>
          </a:prstGeom>
          <a:noFill/>
          <a:ln w="9525">
            <a:solidFill>
              <a:schemeClr val="tx1"/>
            </a:solidFill>
            <a:round/>
            <a:headEnd/>
            <a:tailEnd type="triangle" w="med" len="med"/>
          </a:ln>
        </p:spPr>
        <p:txBody>
          <a:bodyPr wrap="none" anchor="ctr"/>
          <a:lstStyle/>
          <a:p>
            <a:endParaRPr lang="hu-HU"/>
          </a:p>
        </p:txBody>
      </p:sp>
      <p:sp>
        <p:nvSpPr>
          <p:cNvPr id="4174" name="Text Box 13"/>
          <p:cNvSpPr txBox="1">
            <a:spLocks noChangeArrowheads="1"/>
          </p:cNvSpPr>
          <p:nvPr/>
        </p:nvSpPr>
        <p:spPr bwMode="auto">
          <a:xfrm>
            <a:off x="701675" y="2847975"/>
            <a:ext cx="7808913" cy="738188"/>
          </a:xfrm>
          <a:prstGeom prst="rect">
            <a:avLst/>
          </a:prstGeom>
          <a:noFill/>
          <a:ln w="9525">
            <a:noFill/>
            <a:miter lim="800000"/>
            <a:headEnd/>
            <a:tailEnd/>
          </a:ln>
        </p:spPr>
        <p:txBody>
          <a:bodyPr lIns="0" tIns="0" rIns="0" bIns="0">
            <a:spAutoFit/>
          </a:bodyPr>
          <a:lstStyle/>
          <a:p>
            <a:pPr>
              <a:spcBef>
                <a:spcPct val="50000"/>
              </a:spcBef>
            </a:pPr>
            <a:r>
              <a:rPr lang="hu-HU" altLang="hu-HU" sz="2400"/>
              <a:t>A soros kompenzálás a leggyakoribb az ipari technológiák, gépek egyes dinamikai jellemzőinek egyhurkos kompenzálásakor.</a:t>
            </a:r>
          </a:p>
        </p:txBody>
      </p:sp>
      <p:sp>
        <p:nvSpPr>
          <p:cNvPr id="4175" name="Line 15"/>
          <p:cNvSpPr>
            <a:spLocks noChangeShapeType="1"/>
          </p:cNvSpPr>
          <p:nvPr/>
        </p:nvSpPr>
        <p:spPr bwMode="auto">
          <a:xfrm>
            <a:off x="2627313" y="2708275"/>
            <a:ext cx="3384550" cy="0"/>
          </a:xfrm>
          <a:prstGeom prst="line">
            <a:avLst/>
          </a:prstGeom>
          <a:noFill/>
          <a:ln w="9525">
            <a:solidFill>
              <a:schemeClr val="tx1"/>
            </a:solidFill>
            <a:round/>
            <a:headEnd/>
            <a:tailEnd/>
          </a:ln>
        </p:spPr>
        <p:txBody>
          <a:bodyPr wrap="none" anchor="ctr"/>
          <a:lstStyle/>
          <a:p>
            <a:endParaRPr lang="hu-HU"/>
          </a:p>
        </p:txBody>
      </p:sp>
      <p:sp>
        <p:nvSpPr>
          <p:cNvPr id="4176" name="Line 16"/>
          <p:cNvSpPr>
            <a:spLocks noChangeShapeType="1"/>
          </p:cNvSpPr>
          <p:nvPr/>
        </p:nvSpPr>
        <p:spPr bwMode="auto">
          <a:xfrm>
            <a:off x="4067175" y="1987550"/>
            <a:ext cx="792163" cy="0"/>
          </a:xfrm>
          <a:prstGeom prst="line">
            <a:avLst/>
          </a:prstGeom>
          <a:noFill/>
          <a:ln w="9525">
            <a:solidFill>
              <a:schemeClr val="tx1"/>
            </a:solidFill>
            <a:round/>
            <a:headEnd/>
            <a:tailEnd type="triangle" w="med" len="med"/>
          </a:ln>
        </p:spPr>
        <p:txBody>
          <a:bodyPr wrap="none" anchor="ctr"/>
          <a:lstStyle/>
          <a:p>
            <a:endParaRPr lang="hu-HU"/>
          </a:p>
        </p:txBody>
      </p:sp>
      <p:sp>
        <p:nvSpPr>
          <p:cNvPr id="4177" name="AutoShape 17"/>
          <p:cNvSpPr>
            <a:spLocks noChangeArrowheads="1"/>
          </p:cNvSpPr>
          <p:nvPr/>
        </p:nvSpPr>
        <p:spPr bwMode="auto">
          <a:xfrm>
            <a:off x="2554288" y="1916113"/>
            <a:ext cx="152400" cy="152400"/>
          </a:xfrm>
          <a:prstGeom prst="flowChartSummingJunction">
            <a:avLst/>
          </a:prstGeom>
          <a:solidFill>
            <a:srgbClr val="00CCFF"/>
          </a:solidFill>
          <a:ln w="9525">
            <a:solidFill>
              <a:schemeClr val="tx1"/>
            </a:solidFill>
            <a:round/>
            <a:headEnd/>
            <a:tailEnd/>
          </a:ln>
        </p:spPr>
        <p:txBody>
          <a:bodyPr wrap="none" anchor="ctr"/>
          <a:lstStyle/>
          <a:p>
            <a:endParaRPr lang="hu-HU"/>
          </a:p>
        </p:txBody>
      </p:sp>
      <p:sp>
        <p:nvSpPr>
          <p:cNvPr id="4178" name="Line 18"/>
          <p:cNvSpPr>
            <a:spLocks noChangeShapeType="1"/>
          </p:cNvSpPr>
          <p:nvPr/>
        </p:nvSpPr>
        <p:spPr bwMode="auto">
          <a:xfrm flipV="1">
            <a:off x="2627313" y="2060575"/>
            <a:ext cx="0" cy="647700"/>
          </a:xfrm>
          <a:prstGeom prst="line">
            <a:avLst/>
          </a:prstGeom>
          <a:noFill/>
          <a:ln w="9525">
            <a:solidFill>
              <a:schemeClr val="tx1"/>
            </a:solidFill>
            <a:round/>
            <a:headEnd/>
            <a:tailEnd type="triangle" w="med" len="med"/>
          </a:ln>
        </p:spPr>
        <p:txBody>
          <a:bodyPr wrap="none" anchor="ctr"/>
          <a:lstStyle/>
          <a:p>
            <a:endParaRPr lang="hu-HU"/>
          </a:p>
        </p:txBody>
      </p:sp>
      <p:graphicFrame>
        <p:nvGraphicFramePr>
          <p:cNvPr id="4161" name="Object 65"/>
          <p:cNvGraphicFramePr>
            <a:graphicFrameLocks noChangeAspect="1"/>
          </p:cNvGraphicFramePr>
          <p:nvPr/>
        </p:nvGraphicFramePr>
        <p:xfrm>
          <a:off x="2698750" y="1628775"/>
          <a:ext cx="446088" cy="312738"/>
        </p:xfrm>
        <a:graphic>
          <a:graphicData uri="http://schemas.openxmlformats.org/presentationml/2006/ole">
            <mc:AlternateContent xmlns:mc="http://schemas.openxmlformats.org/markup-compatibility/2006">
              <mc:Choice xmlns:v="urn:schemas-microsoft-com:vml" Requires="v">
                <p:oleObj spid="_x0000_s4179" name="Equation" r:id="rId3" imgW="291973" imgH="203112" progId="Equation.DSMT4">
                  <p:embed/>
                </p:oleObj>
              </mc:Choice>
              <mc:Fallback>
                <p:oleObj name="Equation" r:id="rId3" imgW="291973" imgH="203112" progId="Equation.DSMT4">
                  <p:embed/>
                  <p:pic>
                    <p:nvPicPr>
                      <p:cNvPr id="0" name="Picture 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8750" y="1628775"/>
                        <a:ext cx="446088" cy="312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62" name="Object 66"/>
          <p:cNvGraphicFramePr>
            <a:graphicFrameLocks noChangeAspect="1"/>
          </p:cNvGraphicFramePr>
          <p:nvPr/>
        </p:nvGraphicFramePr>
        <p:xfrm>
          <a:off x="5716588" y="1609725"/>
          <a:ext cx="620712" cy="349250"/>
        </p:xfrm>
        <a:graphic>
          <a:graphicData uri="http://schemas.openxmlformats.org/presentationml/2006/ole">
            <mc:AlternateContent xmlns:mc="http://schemas.openxmlformats.org/markup-compatibility/2006">
              <mc:Choice xmlns:v="urn:schemas-microsoft-com:vml" Requires="v">
                <p:oleObj spid="_x0000_s4180" name="Equation" r:id="rId5" imgW="406224" imgH="228501" progId="Equation.DSMT4">
                  <p:embed/>
                </p:oleObj>
              </mc:Choice>
              <mc:Fallback>
                <p:oleObj name="Equation" r:id="rId5" imgW="406224" imgH="228501" progId="Equation.DSMT4">
                  <p:embed/>
                  <p:pic>
                    <p:nvPicPr>
                      <p:cNvPr id="0" name="Picture 6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6588" y="1609725"/>
                        <a:ext cx="620712"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179" name="Group 21"/>
          <p:cNvGrpSpPr>
            <a:grpSpLocks/>
          </p:cNvGrpSpPr>
          <p:nvPr/>
        </p:nvGrpSpPr>
        <p:grpSpPr bwMode="auto">
          <a:xfrm>
            <a:off x="3203575" y="1700213"/>
            <a:ext cx="838200" cy="533400"/>
            <a:chOff x="930" y="1026"/>
            <a:chExt cx="528" cy="336"/>
          </a:xfrm>
        </p:grpSpPr>
        <p:sp>
          <p:nvSpPr>
            <p:cNvPr id="4208" name="Rectangle 22"/>
            <p:cNvSpPr>
              <a:spLocks noChangeArrowheads="1"/>
            </p:cNvSpPr>
            <p:nvPr/>
          </p:nvSpPr>
          <p:spPr bwMode="auto">
            <a:xfrm>
              <a:off x="930" y="1026"/>
              <a:ext cx="528" cy="336"/>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4209" name="Text Box 23"/>
            <p:cNvSpPr txBox="1">
              <a:spLocks noChangeArrowheads="1"/>
            </p:cNvSpPr>
            <p:nvPr/>
          </p:nvSpPr>
          <p:spPr bwMode="auto">
            <a:xfrm>
              <a:off x="975" y="1050"/>
              <a:ext cx="454" cy="288"/>
            </a:xfrm>
            <a:prstGeom prst="rect">
              <a:avLst/>
            </a:prstGeom>
            <a:noFill/>
            <a:ln w="9525">
              <a:noFill/>
              <a:miter lim="800000"/>
              <a:headEnd/>
              <a:tailEnd/>
            </a:ln>
          </p:spPr>
          <p:txBody>
            <a:bodyPr lIns="0" rIns="0">
              <a:spAutoFit/>
            </a:bodyPr>
            <a:lstStyle/>
            <a:p>
              <a:pPr eaLnBrk="0" hangingPunct="0"/>
              <a:r>
                <a:rPr lang="hu-HU" altLang="hu-HU" sz="2400">
                  <a:latin typeface="Times New Roman" pitchFamily="18" charset="0"/>
                </a:rPr>
                <a:t>G</a:t>
              </a:r>
              <a:r>
                <a:rPr lang="hu-HU" altLang="hu-HU" sz="2400" baseline="-25000">
                  <a:latin typeface="Times New Roman" pitchFamily="18" charset="0"/>
                </a:rPr>
                <a:t>C</a:t>
              </a:r>
              <a:r>
                <a:rPr lang="hu-HU" altLang="hu-HU" sz="2400">
                  <a:latin typeface="Times New Roman" pitchFamily="18" charset="0"/>
                </a:rPr>
                <a:t>(s)</a:t>
              </a:r>
            </a:p>
          </p:txBody>
        </p:sp>
      </p:grpSp>
      <p:graphicFrame>
        <p:nvGraphicFramePr>
          <p:cNvPr id="4163" name="Object 67"/>
          <p:cNvGraphicFramePr>
            <a:graphicFrameLocks noChangeAspect="1"/>
          </p:cNvGraphicFramePr>
          <p:nvPr/>
        </p:nvGraphicFramePr>
        <p:xfrm>
          <a:off x="2051050" y="1628775"/>
          <a:ext cx="446088" cy="309563"/>
        </p:xfrm>
        <a:graphic>
          <a:graphicData uri="http://schemas.openxmlformats.org/presentationml/2006/ole">
            <mc:AlternateContent xmlns:mc="http://schemas.openxmlformats.org/markup-compatibility/2006">
              <mc:Choice xmlns:v="urn:schemas-microsoft-com:vml" Requires="v">
                <p:oleObj spid="_x0000_s4181" name="Equation" r:id="rId7" imgW="291973" imgH="203112" progId="Equation.DSMT4">
                  <p:embed/>
                </p:oleObj>
              </mc:Choice>
              <mc:Fallback>
                <p:oleObj name="Equation" r:id="rId7" imgW="291973" imgH="203112" progId="Equation.DSMT4">
                  <p:embed/>
                  <p:pic>
                    <p:nvPicPr>
                      <p:cNvPr id="0" name="Picture 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1050" y="1628775"/>
                        <a:ext cx="446088" cy="309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64" name="Object 68"/>
          <p:cNvGraphicFramePr>
            <a:graphicFrameLocks noChangeAspect="1"/>
          </p:cNvGraphicFramePr>
          <p:nvPr/>
        </p:nvGraphicFramePr>
        <p:xfrm>
          <a:off x="2482850" y="2060575"/>
          <a:ext cx="125413" cy="98425"/>
        </p:xfrm>
        <a:graphic>
          <a:graphicData uri="http://schemas.openxmlformats.org/presentationml/2006/ole">
            <mc:AlternateContent xmlns:mc="http://schemas.openxmlformats.org/markup-compatibility/2006">
              <mc:Choice xmlns:v="urn:schemas-microsoft-com:vml" Requires="v">
                <p:oleObj spid="_x0000_s4182" name="Equation" r:id="rId9" imgW="126780" imgH="101424" progId="Equation.DSMT4">
                  <p:embed/>
                </p:oleObj>
              </mc:Choice>
              <mc:Fallback>
                <p:oleObj name="Equation" r:id="rId9" imgW="126780" imgH="101424" progId="Equation.DSMT4">
                  <p:embed/>
                  <p:pic>
                    <p:nvPicPr>
                      <p:cNvPr id="0" name="Picture 6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82850" y="2060575"/>
                        <a:ext cx="125413" cy="9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80" name="Line 26"/>
          <p:cNvSpPr>
            <a:spLocks noChangeShapeType="1"/>
          </p:cNvSpPr>
          <p:nvPr/>
        </p:nvSpPr>
        <p:spPr bwMode="auto">
          <a:xfrm>
            <a:off x="2051050" y="1987550"/>
            <a:ext cx="504825" cy="0"/>
          </a:xfrm>
          <a:prstGeom prst="line">
            <a:avLst/>
          </a:prstGeom>
          <a:noFill/>
          <a:ln w="9525">
            <a:solidFill>
              <a:schemeClr val="tx1"/>
            </a:solidFill>
            <a:round/>
            <a:headEnd/>
            <a:tailEnd type="triangle" w="med" len="med"/>
          </a:ln>
        </p:spPr>
        <p:txBody>
          <a:bodyPr wrap="none" anchor="ctr"/>
          <a:lstStyle/>
          <a:p>
            <a:endParaRPr lang="hu-HU"/>
          </a:p>
        </p:txBody>
      </p:sp>
      <p:grpSp>
        <p:nvGrpSpPr>
          <p:cNvPr id="4181" name="Group 27"/>
          <p:cNvGrpSpPr>
            <a:grpSpLocks/>
          </p:cNvGrpSpPr>
          <p:nvPr/>
        </p:nvGrpSpPr>
        <p:grpSpPr bwMode="auto">
          <a:xfrm>
            <a:off x="4859338" y="1700213"/>
            <a:ext cx="838200" cy="533400"/>
            <a:chOff x="930" y="1026"/>
            <a:chExt cx="528" cy="336"/>
          </a:xfrm>
        </p:grpSpPr>
        <p:sp>
          <p:nvSpPr>
            <p:cNvPr id="4206" name="Rectangle 28"/>
            <p:cNvSpPr>
              <a:spLocks noChangeArrowheads="1"/>
            </p:cNvSpPr>
            <p:nvPr/>
          </p:nvSpPr>
          <p:spPr bwMode="auto">
            <a:xfrm>
              <a:off x="930" y="1026"/>
              <a:ext cx="528" cy="336"/>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4207" name="Text Box 29"/>
            <p:cNvSpPr txBox="1">
              <a:spLocks noChangeArrowheads="1"/>
            </p:cNvSpPr>
            <p:nvPr/>
          </p:nvSpPr>
          <p:spPr bwMode="auto">
            <a:xfrm>
              <a:off x="975" y="1050"/>
              <a:ext cx="454" cy="288"/>
            </a:xfrm>
            <a:prstGeom prst="rect">
              <a:avLst/>
            </a:prstGeom>
            <a:noFill/>
            <a:ln w="9525">
              <a:noFill/>
              <a:miter lim="800000"/>
              <a:headEnd/>
              <a:tailEnd/>
            </a:ln>
          </p:spPr>
          <p:txBody>
            <a:bodyPr lIns="0" rIns="0">
              <a:spAutoFit/>
            </a:bodyPr>
            <a:lstStyle/>
            <a:p>
              <a:pPr eaLnBrk="0" hangingPunct="0"/>
              <a:r>
                <a:rPr lang="hu-HU" altLang="hu-HU" sz="2400">
                  <a:latin typeface="Times New Roman" pitchFamily="18" charset="0"/>
                </a:rPr>
                <a:t>G</a:t>
              </a:r>
              <a:r>
                <a:rPr lang="hu-HU" altLang="hu-HU" sz="2400" baseline="-25000">
                  <a:latin typeface="Times New Roman" pitchFamily="18" charset="0"/>
                </a:rPr>
                <a:t>E</a:t>
              </a:r>
              <a:r>
                <a:rPr lang="hu-HU" altLang="hu-HU" sz="2400">
                  <a:latin typeface="Times New Roman" pitchFamily="18" charset="0"/>
                </a:rPr>
                <a:t>(s)</a:t>
              </a:r>
            </a:p>
          </p:txBody>
        </p:sp>
      </p:grpSp>
      <p:sp>
        <p:nvSpPr>
          <p:cNvPr id="4182" name="Line 30"/>
          <p:cNvSpPr>
            <a:spLocks noChangeShapeType="1"/>
          </p:cNvSpPr>
          <p:nvPr/>
        </p:nvSpPr>
        <p:spPr bwMode="auto">
          <a:xfrm flipV="1">
            <a:off x="6011863" y="1987550"/>
            <a:ext cx="0" cy="720725"/>
          </a:xfrm>
          <a:prstGeom prst="line">
            <a:avLst/>
          </a:prstGeom>
          <a:noFill/>
          <a:ln w="9525">
            <a:solidFill>
              <a:schemeClr val="tx1"/>
            </a:solidFill>
            <a:round/>
            <a:headEnd/>
            <a:tailEnd/>
          </a:ln>
        </p:spPr>
        <p:txBody>
          <a:bodyPr/>
          <a:lstStyle/>
          <a:p>
            <a:endParaRPr lang="hu-HU"/>
          </a:p>
        </p:txBody>
      </p:sp>
      <p:sp>
        <p:nvSpPr>
          <p:cNvPr id="4183" name="Text Box 73"/>
          <p:cNvSpPr txBox="1">
            <a:spLocks noChangeArrowheads="1"/>
          </p:cNvSpPr>
          <p:nvPr/>
        </p:nvSpPr>
        <p:spPr bwMode="auto">
          <a:xfrm>
            <a:off x="1052513" y="3833813"/>
            <a:ext cx="2459037" cy="304800"/>
          </a:xfrm>
          <a:prstGeom prst="rect">
            <a:avLst/>
          </a:prstGeom>
          <a:noFill/>
          <a:ln w="9525">
            <a:noFill/>
            <a:miter lim="800000"/>
            <a:headEnd/>
            <a:tailEnd/>
          </a:ln>
        </p:spPr>
        <p:txBody>
          <a:bodyPr lIns="0" tIns="0" rIns="0" bIns="0">
            <a:spAutoFit/>
          </a:bodyPr>
          <a:lstStyle/>
          <a:p>
            <a:pPr>
              <a:spcBef>
                <a:spcPct val="50000"/>
              </a:spcBef>
            </a:pPr>
            <a:r>
              <a:rPr lang="hu-HU" altLang="hu-HU" sz="2000">
                <a:latin typeface="Times New Roman" pitchFamily="18" charset="0"/>
              </a:rPr>
              <a:t>soros és visszacsatolt</a:t>
            </a:r>
          </a:p>
        </p:txBody>
      </p:sp>
      <p:sp>
        <p:nvSpPr>
          <p:cNvPr id="4184" name="Line 74"/>
          <p:cNvSpPr>
            <a:spLocks noChangeShapeType="1"/>
          </p:cNvSpPr>
          <p:nvPr/>
        </p:nvSpPr>
        <p:spPr bwMode="auto">
          <a:xfrm>
            <a:off x="2854325" y="4824413"/>
            <a:ext cx="504825" cy="0"/>
          </a:xfrm>
          <a:prstGeom prst="line">
            <a:avLst/>
          </a:prstGeom>
          <a:noFill/>
          <a:ln w="9525">
            <a:solidFill>
              <a:schemeClr val="tx1"/>
            </a:solidFill>
            <a:round/>
            <a:headEnd/>
            <a:tailEnd type="triangle" w="med" len="med"/>
          </a:ln>
        </p:spPr>
        <p:txBody>
          <a:bodyPr wrap="none" anchor="ctr"/>
          <a:lstStyle/>
          <a:p>
            <a:endParaRPr lang="hu-HU"/>
          </a:p>
        </p:txBody>
      </p:sp>
      <p:sp>
        <p:nvSpPr>
          <p:cNvPr id="4185" name="Line 75"/>
          <p:cNvSpPr>
            <a:spLocks noChangeShapeType="1"/>
          </p:cNvSpPr>
          <p:nvPr/>
        </p:nvSpPr>
        <p:spPr bwMode="auto">
          <a:xfrm>
            <a:off x="6292850" y="4824413"/>
            <a:ext cx="630238" cy="0"/>
          </a:xfrm>
          <a:prstGeom prst="line">
            <a:avLst/>
          </a:prstGeom>
          <a:noFill/>
          <a:ln w="9525">
            <a:solidFill>
              <a:schemeClr val="tx1"/>
            </a:solidFill>
            <a:round/>
            <a:headEnd/>
            <a:tailEnd type="triangle" w="med" len="med"/>
          </a:ln>
        </p:spPr>
        <p:txBody>
          <a:bodyPr wrap="none" anchor="ctr"/>
          <a:lstStyle/>
          <a:p>
            <a:endParaRPr lang="hu-HU"/>
          </a:p>
        </p:txBody>
      </p:sp>
      <p:sp>
        <p:nvSpPr>
          <p:cNvPr id="4186" name="Line 76"/>
          <p:cNvSpPr>
            <a:spLocks noChangeShapeType="1"/>
          </p:cNvSpPr>
          <p:nvPr/>
        </p:nvSpPr>
        <p:spPr bwMode="auto">
          <a:xfrm>
            <a:off x="2782888" y="6038850"/>
            <a:ext cx="3870325" cy="0"/>
          </a:xfrm>
          <a:prstGeom prst="line">
            <a:avLst/>
          </a:prstGeom>
          <a:noFill/>
          <a:ln w="9525">
            <a:solidFill>
              <a:schemeClr val="tx1"/>
            </a:solidFill>
            <a:round/>
            <a:headEnd/>
            <a:tailEnd/>
          </a:ln>
        </p:spPr>
        <p:txBody>
          <a:bodyPr wrap="none" anchor="ctr"/>
          <a:lstStyle/>
          <a:p>
            <a:endParaRPr lang="hu-HU"/>
          </a:p>
        </p:txBody>
      </p:sp>
      <p:sp>
        <p:nvSpPr>
          <p:cNvPr id="4187" name="Line 77"/>
          <p:cNvSpPr>
            <a:spLocks noChangeShapeType="1"/>
          </p:cNvSpPr>
          <p:nvPr/>
        </p:nvSpPr>
        <p:spPr bwMode="auto">
          <a:xfrm>
            <a:off x="4313238" y="4824413"/>
            <a:ext cx="404812" cy="0"/>
          </a:xfrm>
          <a:prstGeom prst="line">
            <a:avLst/>
          </a:prstGeom>
          <a:noFill/>
          <a:ln w="9525">
            <a:solidFill>
              <a:schemeClr val="tx1"/>
            </a:solidFill>
            <a:round/>
            <a:headEnd/>
            <a:tailEnd type="triangle" w="med" len="med"/>
          </a:ln>
        </p:spPr>
        <p:txBody>
          <a:bodyPr wrap="none" anchor="ctr"/>
          <a:lstStyle/>
          <a:p>
            <a:endParaRPr lang="hu-HU"/>
          </a:p>
        </p:txBody>
      </p:sp>
      <p:sp>
        <p:nvSpPr>
          <p:cNvPr id="4188" name="AutoShape 78"/>
          <p:cNvSpPr>
            <a:spLocks noChangeArrowheads="1"/>
          </p:cNvSpPr>
          <p:nvPr/>
        </p:nvSpPr>
        <p:spPr bwMode="auto">
          <a:xfrm>
            <a:off x="2709863" y="4752975"/>
            <a:ext cx="152400" cy="152400"/>
          </a:xfrm>
          <a:prstGeom prst="flowChartSummingJunction">
            <a:avLst/>
          </a:prstGeom>
          <a:solidFill>
            <a:srgbClr val="00CCFF"/>
          </a:solidFill>
          <a:ln w="9525">
            <a:solidFill>
              <a:schemeClr val="tx1"/>
            </a:solidFill>
            <a:round/>
            <a:headEnd/>
            <a:tailEnd/>
          </a:ln>
        </p:spPr>
        <p:txBody>
          <a:bodyPr wrap="none" anchor="ctr"/>
          <a:lstStyle/>
          <a:p>
            <a:endParaRPr lang="hu-HU"/>
          </a:p>
        </p:txBody>
      </p:sp>
      <p:sp>
        <p:nvSpPr>
          <p:cNvPr id="4189" name="Line 79"/>
          <p:cNvSpPr>
            <a:spLocks noChangeShapeType="1"/>
          </p:cNvSpPr>
          <p:nvPr/>
        </p:nvSpPr>
        <p:spPr bwMode="auto">
          <a:xfrm flipV="1">
            <a:off x="2782888" y="4897438"/>
            <a:ext cx="0" cy="1141412"/>
          </a:xfrm>
          <a:prstGeom prst="line">
            <a:avLst/>
          </a:prstGeom>
          <a:noFill/>
          <a:ln w="9525">
            <a:solidFill>
              <a:schemeClr val="tx1"/>
            </a:solidFill>
            <a:round/>
            <a:headEnd/>
            <a:tailEnd type="triangle" w="med" len="med"/>
          </a:ln>
        </p:spPr>
        <p:txBody>
          <a:bodyPr wrap="none" anchor="ctr"/>
          <a:lstStyle/>
          <a:p>
            <a:endParaRPr lang="hu-HU"/>
          </a:p>
        </p:txBody>
      </p:sp>
      <p:graphicFrame>
        <p:nvGraphicFramePr>
          <p:cNvPr id="4165" name="Object 69"/>
          <p:cNvGraphicFramePr>
            <a:graphicFrameLocks noChangeAspect="1"/>
          </p:cNvGraphicFramePr>
          <p:nvPr/>
        </p:nvGraphicFramePr>
        <p:xfrm>
          <a:off x="2854325" y="4465638"/>
          <a:ext cx="446088" cy="312737"/>
        </p:xfrm>
        <a:graphic>
          <a:graphicData uri="http://schemas.openxmlformats.org/presentationml/2006/ole">
            <mc:AlternateContent xmlns:mc="http://schemas.openxmlformats.org/markup-compatibility/2006">
              <mc:Choice xmlns:v="urn:schemas-microsoft-com:vml" Requires="v">
                <p:oleObj spid="_x0000_s4183" name="Equation" r:id="rId11" imgW="291973" imgH="203112" progId="Equation.DSMT4">
                  <p:embed/>
                </p:oleObj>
              </mc:Choice>
              <mc:Fallback>
                <p:oleObj name="Equation" r:id="rId11" imgW="291973" imgH="203112" progId="Equation.DSMT4">
                  <p:embed/>
                  <p:pic>
                    <p:nvPicPr>
                      <p:cNvPr id="0" name="Picture 6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4325" y="4465638"/>
                        <a:ext cx="446088" cy="312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66" name="Object 70"/>
          <p:cNvGraphicFramePr>
            <a:graphicFrameLocks noChangeAspect="1"/>
          </p:cNvGraphicFramePr>
          <p:nvPr/>
        </p:nvGraphicFramePr>
        <p:xfrm>
          <a:off x="6337300" y="4418013"/>
          <a:ext cx="620713" cy="349250"/>
        </p:xfrm>
        <a:graphic>
          <a:graphicData uri="http://schemas.openxmlformats.org/presentationml/2006/ole">
            <mc:AlternateContent xmlns:mc="http://schemas.openxmlformats.org/markup-compatibility/2006">
              <mc:Choice xmlns:v="urn:schemas-microsoft-com:vml" Requires="v">
                <p:oleObj spid="_x0000_s4184" name="Equation" r:id="rId12" imgW="406224" imgH="228501" progId="Equation.DSMT4">
                  <p:embed/>
                </p:oleObj>
              </mc:Choice>
              <mc:Fallback>
                <p:oleObj name="Equation" r:id="rId12" imgW="406224" imgH="228501" progId="Equation.DSMT4">
                  <p:embed/>
                  <p:pic>
                    <p:nvPicPr>
                      <p:cNvPr id="0" name="Picture 7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37300" y="4418013"/>
                        <a:ext cx="620713"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190" name="Group 82"/>
          <p:cNvGrpSpPr>
            <a:grpSpLocks/>
          </p:cNvGrpSpPr>
          <p:nvPr/>
        </p:nvGrpSpPr>
        <p:grpSpPr bwMode="auto">
          <a:xfrm>
            <a:off x="3359150" y="4537075"/>
            <a:ext cx="954088" cy="533400"/>
            <a:chOff x="930" y="1026"/>
            <a:chExt cx="528" cy="336"/>
          </a:xfrm>
        </p:grpSpPr>
        <p:sp>
          <p:nvSpPr>
            <p:cNvPr id="4204" name="Rectangle 83"/>
            <p:cNvSpPr>
              <a:spLocks noChangeArrowheads="1"/>
            </p:cNvSpPr>
            <p:nvPr/>
          </p:nvSpPr>
          <p:spPr bwMode="auto">
            <a:xfrm>
              <a:off x="930" y="1026"/>
              <a:ext cx="528" cy="336"/>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4205" name="Text Box 84"/>
            <p:cNvSpPr txBox="1">
              <a:spLocks noChangeArrowheads="1"/>
            </p:cNvSpPr>
            <p:nvPr/>
          </p:nvSpPr>
          <p:spPr bwMode="auto">
            <a:xfrm>
              <a:off x="975" y="1050"/>
              <a:ext cx="454" cy="288"/>
            </a:xfrm>
            <a:prstGeom prst="rect">
              <a:avLst/>
            </a:prstGeom>
            <a:noFill/>
            <a:ln w="9525">
              <a:noFill/>
              <a:miter lim="800000"/>
              <a:headEnd/>
              <a:tailEnd/>
            </a:ln>
          </p:spPr>
          <p:txBody>
            <a:bodyPr lIns="0" rIns="0">
              <a:spAutoFit/>
            </a:bodyPr>
            <a:lstStyle/>
            <a:p>
              <a:pPr eaLnBrk="0" hangingPunct="0"/>
              <a:r>
                <a:rPr lang="hu-HU" altLang="hu-HU" sz="2400">
                  <a:latin typeface="Times New Roman" pitchFamily="18" charset="0"/>
                </a:rPr>
                <a:t>G</a:t>
              </a:r>
              <a:r>
                <a:rPr lang="hu-HU" altLang="hu-HU" sz="2400" baseline="-25000">
                  <a:latin typeface="Times New Roman" pitchFamily="18" charset="0"/>
                </a:rPr>
                <a:t>C1</a:t>
              </a:r>
              <a:r>
                <a:rPr lang="hu-HU" altLang="hu-HU" sz="2400">
                  <a:latin typeface="Times New Roman" pitchFamily="18" charset="0"/>
                </a:rPr>
                <a:t>(s)</a:t>
              </a:r>
            </a:p>
          </p:txBody>
        </p:sp>
      </p:grpSp>
      <p:graphicFrame>
        <p:nvGraphicFramePr>
          <p:cNvPr id="4167" name="Object 71"/>
          <p:cNvGraphicFramePr>
            <a:graphicFrameLocks noChangeAspect="1"/>
          </p:cNvGraphicFramePr>
          <p:nvPr/>
        </p:nvGraphicFramePr>
        <p:xfrm>
          <a:off x="2206625" y="4465638"/>
          <a:ext cx="446088" cy="309562"/>
        </p:xfrm>
        <a:graphic>
          <a:graphicData uri="http://schemas.openxmlformats.org/presentationml/2006/ole">
            <mc:AlternateContent xmlns:mc="http://schemas.openxmlformats.org/markup-compatibility/2006">
              <mc:Choice xmlns:v="urn:schemas-microsoft-com:vml" Requires="v">
                <p:oleObj spid="_x0000_s4185" name="Equation" r:id="rId13" imgW="291973" imgH="203112" progId="Equation.DSMT4">
                  <p:embed/>
                </p:oleObj>
              </mc:Choice>
              <mc:Fallback>
                <p:oleObj name="Equation" r:id="rId13" imgW="291973" imgH="203112" progId="Equation.DSMT4">
                  <p:embed/>
                  <p:pic>
                    <p:nvPicPr>
                      <p:cNvPr id="0" name="Picture 7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6625" y="4465638"/>
                        <a:ext cx="446088" cy="309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68" name="Object 72"/>
          <p:cNvGraphicFramePr>
            <a:graphicFrameLocks noChangeAspect="1"/>
          </p:cNvGraphicFramePr>
          <p:nvPr/>
        </p:nvGraphicFramePr>
        <p:xfrm>
          <a:off x="2638425" y="4897438"/>
          <a:ext cx="125413" cy="98425"/>
        </p:xfrm>
        <a:graphic>
          <a:graphicData uri="http://schemas.openxmlformats.org/presentationml/2006/ole">
            <mc:AlternateContent xmlns:mc="http://schemas.openxmlformats.org/markup-compatibility/2006">
              <mc:Choice xmlns:v="urn:schemas-microsoft-com:vml" Requires="v">
                <p:oleObj spid="_x0000_s4186" name="Equation" r:id="rId14" imgW="126780" imgH="101424" progId="Equation.DSMT4">
                  <p:embed/>
                </p:oleObj>
              </mc:Choice>
              <mc:Fallback>
                <p:oleObj name="Equation" r:id="rId14" imgW="126780" imgH="101424" progId="Equation.DSMT4">
                  <p:embed/>
                  <p:pic>
                    <p:nvPicPr>
                      <p:cNvPr id="0" name="Picture 7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38425" y="4897438"/>
                        <a:ext cx="125413" cy="9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1" name="Line 87"/>
          <p:cNvSpPr>
            <a:spLocks noChangeShapeType="1"/>
          </p:cNvSpPr>
          <p:nvPr/>
        </p:nvSpPr>
        <p:spPr bwMode="auto">
          <a:xfrm>
            <a:off x="2206625" y="4824413"/>
            <a:ext cx="504825" cy="0"/>
          </a:xfrm>
          <a:prstGeom prst="line">
            <a:avLst/>
          </a:prstGeom>
          <a:noFill/>
          <a:ln w="9525">
            <a:solidFill>
              <a:schemeClr val="tx1"/>
            </a:solidFill>
            <a:round/>
            <a:headEnd/>
            <a:tailEnd type="triangle" w="med" len="med"/>
          </a:ln>
        </p:spPr>
        <p:txBody>
          <a:bodyPr wrap="none" anchor="ctr"/>
          <a:lstStyle/>
          <a:p>
            <a:endParaRPr lang="hu-HU"/>
          </a:p>
        </p:txBody>
      </p:sp>
      <p:grpSp>
        <p:nvGrpSpPr>
          <p:cNvPr id="4192" name="Group 88"/>
          <p:cNvGrpSpPr>
            <a:grpSpLocks/>
          </p:cNvGrpSpPr>
          <p:nvPr/>
        </p:nvGrpSpPr>
        <p:grpSpPr bwMode="auto">
          <a:xfrm>
            <a:off x="5302250" y="4508500"/>
            <a:ext cx="990600" cy="533400"/>
            <a:chOff x="930" y="1026"/>
            <a:chExt cx="528" cy="336"/>
          </a:xfrm>
        </p:grpSpPr>
        <p:sp>
          <p:nvSpPr>
            <p:cNvPr id="4202" name="Rectangle 89"/>
            <p:cNvSpPr>
              <a:spLocks noChangeArrowheads="1"/>
            </p:cNvSpPr>
            <p:nvPr/>
          </p:nvSpPr>
          <p:spPr bwMode="auto">
            <a:xfrm>
              <a:off x="930" y="1026"/>
              <a:ext cx="528" cy="336"/>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4203" name="Text Box 90"/>
            <p:cNvSpPr txBox="1">
              <a:spLocks noChangeArrowheads="1"/>
            </p:cNvSpPr>
            <p:nvPr/>
          </p:nvSpPr>
          <p:spPr bwMode="auto">
            <a:xfrm>
              <a:off x="975" y="1050"/>
              <a:ext cx="454" cy="288"/>
            </a:xfrm>
            <a:prstGeom prst="rect">
              <a:avLst/>
            </a:prstGeom>
            <a:noFill/>
            <a:ln w="9525">
              <a:noFill/>
              <a:miter lim="800000"/>
              <a:headEnd/>
              <a:tailEnd/>
            </a:ln>
          </p:spPr>
          <p:txBody>
            <a:bodyPr lIns="0" rIns="0">
              <a:spAutoFit/>
            </a:bodyPr>
            <a:lstStyle/>
            <a:p>
              <a:pPr algn="ctr" eaLnBrk="0" hangingPunct="0"/>
              <a:r>
                <a:rPr lang="hu-HU" altLang="hu-HU" sz="2400">
                  <a:latin typeface="Times New Roman" pitchFamily="18" charset="0"/>
                </a:rPr>
                <a:t>G</a:t>
              </a:r>
              <a:r>
                <a:rPr lang="hu-HU" altLang="hu-HU" sz="2400" baseline="-25000">
                  <a:latin typeface="Times New Roman" pitchFamily="18" charset="0"/>
                </a:rPr>
                <a:t>E</a:t>
              </a:r>
              <a:r>
                <a:rPr lang="hu-HU" altLang="hu-HU" sz="2400">
                  <a:latin typeface="Times New Roman" pitchFamily="18" charset="0"/>
                </a:rPr>
                <a:t>(s)</a:t>
              </a:r>
            </a:p>
          </p:txBody>
        </p:sp>
      </p:grpSp>
      <p:sp>
        <p:nvSpPr>
          <p:cNvPr id="4193" name="Line 91"/>
          <p:cNvSpPr>
            <a:spLocks noChangeShapeType="1"/>
          </p:cNvSpPr>
          <p:nvPr/>
        </p:nvSpPr>
        <p:spPr bwMode="auto">
          <a:xfrm flipV="1">
            <a:off x="6653213" y="4824413"/>
            <a:ext cx="0" cy="1214437"/>
          </a:xfrm>
          <a:prstGeom prst="line">
            <a:avLst/>
          </a:prstGeom>
          <a:noFill/>
          <a:ln w="9525">
            <a:solidFill>
              <a:schemeClr val="tx1"/>
            </a:solidFill>
            <a:round/>
            <a:headEnd/>
            <a:tailEnd/>
          </a:ln>
        </p:spPr>
        <p:txBody>
          <a:bodyPr/>
          <a:lstStyle/>
          <a:p>
            <a:endParaRPr lang="hu-HU"/>
          </a:p>
        </p:txBody>
      </p:sp>
      <p:sp>
        <p:nvSpPr>
          <p:cNvPr id="4194" name="AutoShape 92"/>
          <p:cNvSpPr>
            <a:spLocks noChangeArrowheads="1"/>
          </p:cNvSpPr>
          <p:nvPr/>
        </p:nvSpPr>
        <p:spPr bwMode="auto">
          <a:xfrm>
            <a:off x="4700588" y="4733925"/>
            <a:ext cx="152400" cy="152400"/>
          </a:xfrm>
          <a:prstGeom prst="flowChartSummingJunction">
            <a:avLst/>
          </a:prstGeom>
          <a:solidFill>
            <a:srgbClr val="00CCFF"/>
          </a:solidFill>
          <a:ln w="9525">
            <a:solidFill>
              <a:schemeClr val="tx1"/>
            </a:solidFill>
            <a:round/>
            <a:headEnd/>
            <a:tailEnd/>
          </a:ln>
        </p:spPr>
        <p:txBody>
          <a:bodyPr wrap="none" anchor="ctr"/>
          <a:lstStyle/>
          <a:p>
            <a:endParaRPr lang="hu-HU"/>
          </a:p>
        </p:txBody>
      </p:sp>
      <p:sp>
        <p:nvSpPr>
          <p:cNvPr id="4195" name="Line 93"/>
          <p:cNvSpPr>
            <a:spLocks noChangeShapeType="1"/>
          </p:cNvSpPr>
          <p:nvPr/>
        </p:nvSpPr>
        <p:spPr bwMode="auto">
          <a:xfrm flipV="1">
            <a:off x="4762500" y="4913313"/>
            <a:ext cx="0" cy="674687"/>
          </a:xfrm>
          <a:prstGeom prst="line">
            <a:avLst/>
          </a:prstGeom>
          <a:noFill/>
          <a:ln w="9525">
            <a:solidFill>
              <a:schemeClr val="tx1"/>
            </a:solidFill>
            <a:round/>
            <a:headEnd/>
            <a:tailEnd type="triangle" w="med" len="med"/>
          </a:ln>
        </p:spPr>
        <p:txBody>
          <a:bodyPr wrap="none" anchor="ctr"/>
          <a:lstStyle/>
          <a:p>
            <a:endParaRPr lang="hu-HU"/>
          </a:p>
        </p:txBody>
      </p:sp>
      <p:grpSp>
        <p:nvGrpSpPr>
          <p:cNvPr id="4196" name="Group 94"/>
          <p:cNvGrpSpPr>
            <a:grpSpLocks/>
          </p:cNvGrpSpPr>
          <p:nvPr/>
        </p:nvGrpSpPr>
        <p:grpSpPr bwMode="auto">
          <a:xfrm>
            <a:off x="3322638" y="5273675"/>
            <a:ext cx="990600" cy="533400"/>
            <a:chOff x="930" y="1026"/>
            <a:chExt cx="528" cy="336"/>
          </a:xfrm>
        </p:grpSpPr>
        <p:sp>
          <p:nvSpPr>
            <p:cNvPr id="4200" name="Rectangle 95"/>
            <p:cNvSpPr>
              <a:spLocks noChangeArrowheads="1"/>
            </p:cNvSpPr>
            <p:nvPr/>
          </p:nvSpPr>
          <p:spPr bwMode="auto">
            <a:xfrm>
              <a:off x="930" y="1026"/>
              <a:ext cx="528" cy="336"/>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4201" name="Text Box 96"/>
            <p:cNvSpPr txBox="1">
              <a:spLocks noChangeArrowheads="1"/>
            </p:cNvSpPr>
            <p:nvPr/>
          </p:nvSpPr>
          <p:spPr bwMode="auto">
            <a:xfrm>
              <a:off x="975" y="1050"/>
              <a:ext cx="454" cy="288"/>
            </a:xfrm>
            <a:prstGeom prst="rect">
              <a:avLst/>
            </a:prstGeom>
            <a:noFill/>
            <a:ln w="9525">
              <a:noFill/>
              <a:miter lim="800000"/>
              <a:headEnd/>
              <a:tailEnd/>
            </a:ln>
          </p:spPr>
          <p:txBody>
            <a:bodyPr lIns="0" rIns="0">
              <a:spAutoFit/>
            </a:bodyPr>
            <a:lstStyle/>
            <a:p>
              <a:pPr eaLnBrk="0" hangingPunct="0"/>
              <a:r>
                <a:rPr lang="hu-HU" altLang="hu-HU" sz="2400">
                  <a:latin typeface="Times New Roman" pitchFamily="18" charset="0"/>
                </a:rPr>
                <a:t>G</a:t>
              </a:r>
              <a:r>
                <a:rPr lang="hu-HU" altLang="hu-HU" sz="2400" baseline="-25000">
                  <a:latin typeface="Times New Roman" pitchFamily="18" charset="0"/>
                </a:rPr>
                <a:t>C2</a:t>
              </a:r>
              <a:r>
                <a:rPr lang="hu-HU" altLang="hu-HU" sz="2400">
                  <a:latin typeface="Times New Roman" pitchFamily="18" charset="0"/>
                </a:rPr>
                <a:t>(s)</a:t>
              </a:r>
            </a:p>
          </p:txBody>
        </p:sp>
      </p:grpSp>
      <p:graphicFrame>
        <p:nvGraphicFramePr>
          <p:cNvPr id="4169" name="Object 73"/>
          <p:cNvGraphicFramePr>
            <a:graphicFrameLocks noChangeAspect="1"/>
          </p:cNvGraphicFramePr>
          <p:nvPr/>
        </p:nvGraphicFramePr>
        <p:xfrm>
          <a:off x="4627563" y="4868863"/>
          <a:ext cx="125412" cy="98425"/>
        </p:xfrm>
        <a:graphic>
          <a:graphicData uri="http://schemas.openxmlformats.org/presentationml/2006/ole">
            <mc:AlternateContent xmlns:mc="http://schemas.openxmlformats.org/markup-compatibility/2006">
              <mc:Choice xmlns:v="urn:schemas-microsoft-com:vml" Requires="v">
                <p:oleObj spid="_x0000_s4187" name="Equation" r:id="rId15" imgW="126780" imgH="101424" progId="Equation.DSMT4">
                  <p:embed/>
                </p:oleObj>
              </mc:Choice>
              <mc:Fallback>
                <p:oleObj name="Equation" r:id="rId15" imgW="126780" imgH="101424" progId="Equation.DSMT4">
                  <p:embed/>
                  <p:pic>
                    <p:nvPicPr>
                      <p:cNvPr id="0" name="Picture 7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27563" y="4868863"/>
                        <a:ext cx="125412" cy="9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7" name="Line 98"/>
          <p:cNvSpPr>
            <a:spLocks noChangeShapeType="1"/>
          </p:cNvSpPr>
          <p:nvPr/>
        </p:nvSpPr>
        <p:spPr bwMode="auto">
          <a:xfrm>
            <a:off x="4852988" y="4824413"/>
            <a:ext cx="449262" cy="0"/>
          </a:xfrm>
          <a:prstGeom prst="line">
            <a:avLst/>
          </a:prstGeom>
          <a:noFill/>
          <a:ln w="9525">
            <a:solidFill>
              <a:schemeClr val="tx1"/>
            </a:solidFill>
            <a:round/>
            <a:headEnd/>
            <a:tailEnd type="triangle" w="med" len="med"/>
          </a:ln>
        </p:spPr>
        <p:txBody>
          <a:bodyPr wrap="none" anchor="ctr"/>
          <a:lstStyle/>
          <a:p>
            <a:endParaRPr lang="hu-HU"/>
          </a:p>
        </p:txBody>
      </p:sp>
      <p:sp>
        <p:nvSpPr>
          <p:cNvPr id="4198" name="Line 99"/>
          <p:cNvSpPr>
            <a:spLocks noChangeShapeType="1"/>
          </p:cNvSpPr>
          <p:nvPr/>
        </p:nvSpPr>
        <p:spPr bwMode="auto">
          <a:xfrm flipH="1">
            <a:off x="4267200" y="5588000"/>
            <a:ext cx="495300" cy="0"/>
          </a:xfrm>
          <a:prstGeom prst="line">
            <a:avLst/>
          </a:prstGeom>
          <a:noFill/>
          <a:ln w="9525">
            <a:solidFill>
              <a:schemeClr val="tx1"/>
            </a:solidFill>
            <a:round/>
            <a:headEnd/>
            <a:tailEnd/>
          </a:ln>
        </p:spPr>
        <p:txBody>
          <a:bodyPr/>
          <a:lstStyle/>
          <a:p>
            <a:endParaRPr lang="hu-HU"/>
          </a:p>
        </p:txBody>
      </p:sp>
      <p:sp>
        <p:nvSpPr>
          <p:cNvPr id="4199" name="Line 100"/>
          <p:cNvSpPr>
            <a:spLocks noChangeShapeType="1"/>
          </p:cNvSpPr>
          <p:nvPr/>
        </p:nvSpPr>
        <p:spPr bwMode="auto">
          <a:xfrm>
            <a:off x="2782888" y="5543550"/>
            <a:ext cx="495300" cy="0"/>
          </a:xfrm>
          <a:prstGeom prst="line">
            <a:avLst/>
          </a:prstGeom>
          <a:noFill/>
          <a:ln w="9525">
            <a:solidFill>
              <a:schemeClr val="tx1"/>
            </a:solidFill>
            <a:round/>
            <a:headEnd/>
            <a:tailEnd type="triangle" w="med" len="med"/>
          </a:ln>
        </p:spPr>
        <p:txBody>
          <a:bodyPr/>
          <a:lstStyle/>
          <a:p>
            <a:endParaRPr lang="hu-H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Rot="1" noChangeArrowheads="1"/>
          </p:cNvSpPr>
          <p:nvPr>
            <p:ph type="title"/>
          </p:nvPr>
        </p:nvSpPr>
        <p:spPr>
          <a:xfrm>
            <a:off x="457200" y="274638"/>
            <a:ext cx="8229600" cy="850900"/>
          </a:xfrm>
        </p:spPr>
        <p:txBody>
          <a:bodyPr/>
          <a:lstStyle/>
          <a:p>
            <a:pPr>
              <a:defRPr/>
            </a:pPr>
            <a:r>
              <a:rPr lang="hu-HU" altLang="hu-HU" sz="4000">
                <a:latin typeface="Times New Roman" pitchFamily="18" charset="0"/>
              </a:rPr>
              <a:t>A kompenzáló tag elhelyezése</a:t>
            </a:r>
            <a:endParaRPr lang="hu-HU" altLang="hu-HU" sz="3200">
              <a:latin typeface="Times New Roman" pitchFamily="18" charset="0"/>
            </a:endParaRPr>
          </a:p>
        </p:txBody>
      </p:sp>
      <p:graphicFrame>
        <p:nvGraphicFramePr>
          <p:cNvPr id="5185" name="Object 65"/>
          <p:cNvGraphicFramePr>
            <a:graphicFrameLocks noGrp="1" noChangeAspect="1"/>
          </p:cNvGraphicFramePr>
          <p:nvPr>
            <p:ph sz="half" idx="1"/>
          </p:nvPr>
        </p:nvGraphicFramePr>
        <p:xfrm>
          <a:off x="2366963" y="3384550"/>
          <a:ext cx="431800" cy="300038"/>
        </p:xfrm>
        <a:graphic>
          <a:graphicData uri="http://schemas.openxmlformats.org/presentationml/2006/ole">
            <mc:AlternateContent xmlns:mc="http://schemas.openxmlformats.org/markup-compatibility/2006">
              <mc:Choice xmlns:v="urn:schemas-microsoft-com:vml" Requires="v">
                <p:oleObj spid="_x0000_s5203" name="Equation" r:id="rId3" imgW="291973" imgH="203112" progId="Equation.DSMT4">
                  <p:embed/>
                </p:oleObj>
              </mc:Choice>
              <mc:Fallback>
                <p:oleObj name="Equation" r:id="rId3" imgW="291973" imgH="203112" progId="Equation.DSMT4">
                  <p:embed/>
                  <p:pic>
                    <p:nvPicPr>
                      <p:cNvPr id="0" name="Picture 6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6963" y="3384550"/>
                        <a:ext cx="431800" cy="300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86" name="Object 66"/>
          <p:cNvGraphicFramePr>
            <a:graphicFrameLocks noGrp="1" noChangeAspect="1"/>
          </p:cNvGraphicFramePr>
          <p:nvPr>
            <p:ph sz="quarter" idx="2"/>
          </p:nvPr>
        </p:nvGraphicFramePr>
        <p:xfrm>
          <a:off x="6146800" y="2079625"/>
          <a:ext cx="139700" cy="139700"/>
        </p:xfrm>
        <a:graphic>
          <a:graphicData uri="http://schemas.openxmlformats.org/presentationml/2006/ole">
            <mc:AlternateContent xmlns:mc="http://schemas.openxmlformats.org/markup-compatibility/2006">
              <mc:Choice xmlns:v="urn:schemas-microsoft-com:vml" Requires="v">
                <p:oleObj spid="_x0000_s5204" name="Equation" r:id="rId5" imgW="139700" imgH="139700" progId="Equation.DSMT4">
                  <p:embed/>
                </p:oleObj>
              </mc:Choice>
              <mc:Fallback>
                <p:oleObj name="Equation" r:id="rId5" imgW="139700" imgH="139700" progId="Equation.DSMT4">
                  <p:embed/>
                  <p:pic>
                    <p:nvPicPr>
                      <p:cNvPr id="0" name="Picture 66"/>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46800" y="2079625"/>
                        <a:ext cx="139700" cy="13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95" name="AutoShape 43"/>
          <p:cNvSpPr>
            <a:spLocks noChangeArrowheads="1"/>
          </p:cNvSpPr>
          <p:nvPr/>
        </p:nvSpPr>
        <p:spPr bwMode="auto">
          <a:xfrm>
            <a:off x="6291263" y="2224088"/>
            <a:ext cx="152400" cy="152400"/>
          </a:xfrm>
          <a:prstGeom prst="flowChartSummingJunction">
            <a:avLst/>
          </a:prstGeom>
          <a:solidFill>
            <a:srgbClr val="00CCFF"/>
          </a:solidFill>
          <a:ln w="9525">
            <a:solidFill>
              <a:schemeClr val="tx1"/>
            </a:solidFill>
            <a:round/>
            <a:headEnd/>
            <a:tailEnd/>
          </a:ln>
        </p:spPr>
        <p:txBody>
          <a:bodyPr wrap="none" anchor="ctr"/>
          <a:lstStyle/>
          <a:p>
            <a:endParaRPr lang="hu-HU"/>
          </a:p>
        </p:txBody>
      </p:sp>
      <p:sp>
        <p:nvSpPr>
          <p:cNvPr id="5196" name="Line 45"/>
          <p:cNvSpPr>
            <a:spLocks noChangeShapeType="1"/>
          </p:cNvSpPr>
          <p:nvPr/>
        </p:nvSpPr>
        <p:spPr bwMode="auto">
          <a:xfrm>
            <a:off x="6362700" y="1863725"/>
            <a:ext cx="0" cy="360363"/>
          </a:xfrm>
          <a:prstGeom prst="line">
            <a:avLst/>
          </a:prstGeom>
          <a:noFill/>
          <a:ln w="9525">
            <a:solidFill>
              <a:schemeClr val="tx1"/>
            </a:solidFill>
            <a:round/>
            <a:headEnd/>
            <a:tailEnd type="triangle" w="med" len="med"/>
          </a:ln>
        </p:spPr>
        <p:txBody>
          <a:bodyPr wrap="none" anchor="ctr"/>
          <a:lstStyle/>
          <a:p>
            <a:endParaRPr lang="hu-HU"/>
          </a:p>
        </p:txBody>
      </p:sp>
      <p:sp>
        <p:nvSpPr>
          <p:cNvPr id="5197" name="Text Box 59"/>
          <p:cNvSpPr txBox="1">
            <a:spLocks noChangeArrowheads="1"/>
          </p:cNvSpPr>
          <p:nvPr/>
        </p:nvSpPr>
        <p:spPr bwMode="auto">
          <a:xfrm>
            <a:off x="927100" y="2124075"/>
            <a:ext cx="1422400" cy="304800"/>
          </a:xfrm>
          <a:prstGeom prst="rect">
            <a:avLst/>
          </a:prstGeom>
          <a:noFill/>
          <a:ln w="9525">
            <a:noFill/>
            <a:miter lim="800000"/>
            <a:headEnd/>
            <a:tailEnd/>
          </a:ln>
        </p:spPr>
        <p:txBody>
          <a:bodyPr lIns="0" tIns="0" rIns="0" bIns="0">
            <a:spAutoFit/>
          </a:bodyPr>
          <a:lstStyle/>
          <a:p>
            <a:pPr>
              <a:spcBef>
                <a:spcPct val="50000"/>
              </a:spcBef>
            </a:pPr>
            <a:r>
              <a:rPr lang="hu-HU" altLang="hu-HU" sz="2000">
                <a:latin typeface="Times New Roman" pitchFamily="18" charset="0"/>
              </a:rPr>
              <a:t>párhuzamos</a:t>
            </a:r>
          </a:p>
        </p:txBody>
      </p:sp>
      <p:sp>
        <p:nvSpPr>
          <p:cNvPr id="5198" name="Text Box 75"/>
          <p:cNvSpPr txBox="1">
            <a:spLocks noChangeArrowheads="1"/>
          </p:cNvSpPr>
          <p:nvPr/>
        </p:nvSpPr>
        <p:spPr bwMode="auto">
          <a:xfrm>
            <a:off x="927100" y="3968750"/>
            <a:ext cx="1420813" cy="304800"/>
          </a:xfrm>
          <a:prstGeom prst="rect">
            <a:avLst/>
          </a:prstGeom>
          <a:noFill/>
          <a:ln w="9525">
            <a:noFill/>
            <a:miter lim="800000"/>
            <a:headEnd/>
            <a:tailEnd/>
          </a:ln>
        </p:spPr>
        <p:txBody>
          <a:bodyPr lIns="0" tIns="0" rIns="0" bIns="0">
            <a:spAutoFit/>
          </a:bodyPr>
          <a:lstStyle/>
          <a:p>
            <a:pPr>
              <a:spcBef>
                <a:spcPct val="50000"/>
              </a:spcBef>
            </a:pPr>
            <a:r>
              <a:rPr lang="hu-HU" altLang="hu-HU" sz="2000">
                <a:latin typeface="Times New Roman" pitchFamily="18" charset="0"/>
              </a:rPr>
              <a:t>visszacsatolt</a:t>
            </a:r>
          </a:p>
        </p:txBody>
      </p:sp>
      <p:sp>
        <p:nvSpPr>
          <p:cNvPr id="5199" name="Line 87"/>
          <p:cNvSpPr>
            <a:spLocks noChangeShapeType="1"/>
          </p:cNvSpPr>
          <p:nvPr/>
        </p:nvSpPr>
        <p:spPr bwMode="auto">
          <a:xfrm rot="5400000">
            <a:off x="6003131" y="2655094"/>
            <a:ext cx="719138" cy="0"/>
          </a:xfrm>
          <a:prstGeom prst="line">
            <a:avLst/>
          </a:prstGeom>
          <a:noFill/>
          <a:ln w="9525">
            <a:solidFill>
              <a:schemeClr val="tx1"/>
            </a:solidFill>
            <a:round/>
            <a:headEnd/>
            <a:tailEnd type="triangle" w="med" len="med"/>
          </a:ln>
        </p:spPr>
        <p:txBody>
          <a:bodyPr wrap="none" anchor="ctr"/>
          <a:lstStyle/>
          <a:p>
            <a:endParaRPr lang="hu-HU"/>
          </a:p>
        </p:txBody>
      </p:sp>
      <p:sp>
        <p:nvSpPr>
          <p:cNvPr id="5200" name="Line 150"/>
          <p:cNvSpPr>
            <a:spLocks noChangeShapeType="1"/>
          </p:cNvSpPr>
          <p:nvPr/>
        </p:nvSpPr>
        <p:spPr bwMode="auto">
          <a:xfrm>
            <a:off x="3194050" y="2295525"/>
            <a:ext cx="288925" cy="0"/>
          </a:xfrm>
          <a:prstGeom prst="line">
            <a:avLst/>
          </a:prstGeom>
          <a:noFill/>
          <a:ln w="9525">
            <a:solidFill>
              <a:schemeClr val="tx1"/>
            </a:solidFill>
            <a:round/>
            <a:headEnd/>
            <a:tailEnd type="triangle" w="med" len="med"/>
          </a:ln>
        </p:spPr>
        <p:txBody>
          <a:bodyPr wrap="none" anchor="ctr"/>
          <a:lstStyle/>
          <a:p>
            <a:endParaRPr lang="hu-HU"/>
          </a:p>
        </p:txBody>
      </p:sp>
      <p:sp>
        <p:nvSpPr>
          <p:cNvPr id="5201" name="Line 151"/>
          <p:cNvSpPr>
            <a:spLocks noChangeShapeType="1"/>
          </p:cNvSpPr>
          <p:nvPr/>
        </p:nvSpPr>
        <p:spPr bwMode="auto">
          <a:xfrm flipV="1">
            <a:off x="2978150" y="1862138"/>
            <a:ext cx="2160588" cy="1587"/>
          </a:xfrm>
          <a:prstGeom prst="line">
            <a:avLst/>
          </a:prstGeom>
          <a:noFill/>
          <a:ln w="9525">
            <a:solidFill>
              <a:schemeClr val="tx1"/>
            </a:solidFill>
            <a:round/>
            <a:headEnd/>
            <a:tailEnd type="triangle" w="med" len="med"/>
          </a:ln>
        </p:spPr>
        <p:txBody>
          <a:bodyPr wrap="none" anchor="ctr"/>
          <a:lstStyle/>
          <a:p>
            <a:endParaRPr lang="hu-HU"/>
          </a:p>
        </p:txBody>
      </p:sp>
      <p:sp>
        <p:nvSpPr>
          <p:cNvPr id="5202" name="AutoShape 152"/>
          <p:cNvSpPr>
            <a:spLocks noChangeArrowheads="1"/>
          </p:cNvSpPr>
          <p:nvPr/>
        </p:nvSpPr>
        <p:spPr bwMode="auto">
          <a:xfrm>
            <a:off x="2833688" y="1790700"/>
            <a:ext cx="152400" cy="152400"/>
          </a:xfrm>
          <a:prstGeom prst="flowChartSummingJunction">
            <a:avLst/>
          </a:prstGeom>
          <a:solidFill>
            <a:srgbClr val="00CCFF"/>
          </a:solidFill>
          <a:ln w="9525">
            <a:solidFill>
              <a:schemeClr val="tx1"/>
            </a:solidFill>
            <a:round/>
            <a:headEnd/>
            <a:tailEnd/>
          </a:ln>
        </p:spPr>
        <p:txBody>
          <a:bodyPr wrap="none" anchor="ctr"/>
          <a:lstStyle/>
          <a:p>
            <a:endParaRPr lang="hu-HU"/>
          </a:p>
        </p:txBody>
      </p:sp>
      <p:sp>
        <p:nvSpPr>
          <p:cNvPr id="5203" name="Line 153"/>
          <p:cNvSpPr>
            <a:spLocks noChangeShapeType="1"/>
          </p:cNvSpPr>
          <p:nvPr/>
        </p:nvSpPr>
        <p:spPr bwMode="auto">
          <a:xfrm flipV="1">
            <a:off x="2906713" y="1935163"/>
            <a:ext cx="0" cy="863600"/>
          </a:xfrm>
          <a:prstGeom prst="line">
            <a:avLst/>
          </a:prstGeom>
          <a:noFill/>
          <a:ln w="9525">
            <a:solidFill>
              <a:schemeClr val="tx1"/>
            </a:solidFill>
            <a:round/>
            <a:headEnd/>
            <a:tailEnd type="triangle" w="med" len="med"/>
          </a:ln>
        </p:spPr>
        <p:txBody>
          <a:bodyPr wrap="none" anchor="ctr"/>
          <a:lstStyle/>
          <a:p>
            <a:endParaRPr lang="hu-HU"/>
          </a:p>
        </p:txBody>
      </p:sp>
      <p:graphicFrame>
        <p:nvGraphicFramePr>
          <p:cNvPr id="5187" name="Object 67"/>
          <p:cNvGraphicFramePr>
            <a:graphicFrameLocks noChangeAspect="1"/>
          </p:cNvGraphicFramePr>
          <p:nvPr/>
        </p:nvGraphicFramePr>
        <p:xfrm>
          <a:off x="3041650" y="1493838"/>
          <a:ext cx="446088" cy="312737"/>
        </p:xfrm>
        <a:graphic>
          <a:graphicData uri="http://schemas.openxmlformats.org/presentationml/2006/ole">
            <mc:AlternateContent xmlns:mc="http://schemas.openxmlformats.org/markup-compatibility/2006">
              <mc:Choice xmlns:v="urn:schemas-microsoft-com:vml" Requires="v">
                <p:oleObj spid="_x0000_s5205" name="Equation" r:id="rId7" imgW="291973" imgH="203112" progId="Equation.DSMT4">
                  <p:embed/>
                </p:oleObj>
              </mc:Choice>
              <mc:Fallback>
                <p:oleObj name="Equation" r:id="rId7" imgW="291973" imgH="203112" progId="Equation.DSMT4">
                  <p:embed/>
                  <p:pic>
                    <p:nvPicPr>
                      <p:cNvPr id="0" name="Picture 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1650" y="1493838"/>
                        <a:ext cx="446088" cy="312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88" name="Object 68"/>
          <p:cNvGraphicFramePr>
            <a:graphicFrameLocks noChangeAspect="1"/>
          </p:cNvGraphicFramePr>
          <p:nvPr/>
        </p:nvGraphicFramePr>
        <p:xfrm>
          <a:off x="6507163" y="2528888"/>
          <a:ext cx="619125" cy="349250"/>
        </p:xfrm>
        <a:graphic>
          <a:graphicData uri="http://schemas.openxmlformats.org/presentationml/2006/ole">
            <mc:AlternateContent xmlns:mc="http://schemas.openxmlformats.org/markup-compatibility/2006">
              <mc:Choice xmlns:v="urn:schemas-microsoft-com:vml" Requires="v">
                <p:oleObj spid="_x0000_s5206" name="Equation" r:id="rId9" imgW="406224" imgH="228501" progId="Equation.DSMT4">
                  <p:embed/>
                </p:oleObj>
              </mc:Choice>
              <mc:Fallback>
                <p:oleObj name="Equation" r:id="rId9" imgW="406224" imgH="228501" progId="Equation.DSMT4">
                  <p:embed/>
                  <p:pic>
                    <p:nvPicPr>
                      <p:cNvPr id="0" name="Picture 6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07163" y="2528888"/>
                        <a:ext cx="61912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204" name="Group 156"/>
          <p:cNvGrpSpPr>
            <a:grpSpLocks/>
          </p:cNvGrpSpPr>
          <p:nvPr/>
        </p:nvGrpSpPr>
        <p:grpSpPr bwMode="auto">
          <a:xfrm>
            <a:off x="3482975" y="2006600"/>
            <a:ext cx="838200" cy="533400"/>
            <a:chOff x="930" y="1026"/>
            <a:chExt cx="528" cy="336"/>
          </a:xfrm>
        </p:grpSpPr>
        <p:sp>
          <p:nvSpPr>
            <p:cNvPr id="5229" name="Rectangle 157"/>
            <p:cNvSpPr>
              <a:spLocks noChangeArrowheads="1"/>
            </p:cNvSpPr>
            <p:nvPr/>
          </p:nvSpPr>
          <p:spPr bwMode="auto">
            <a:xfrm>
              <a:off x="930" y="1026"/>
              <a:ext cx="528" cy="336"/>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5230" name="Text Box 158"/>
            <p:cNvSpPr txBox="1">
              <a:spLocks noChangeArrowheads="1"/>
            </p:cNvSpPr>
            <p:nvPr/>
          </p:nvSpPr>
          <p:spPr bwMode="auto">
            <a:xfrm>
              <a:off x="975" y="1050"/>
              <a:ext cx="454" cy="288"/>
            </a:xfrm>
            <a:prstGeom prst="rect">
              <a:avLst/>
            </a:prstGeom>
            <a:noFill/>
            <a:ln w="9525">
              <a:noFill/>
              <a:miter lim="800000"/>
              <a:headEnd/>
              <a:tailEnd/>
            </a:ln>
          </p:spPr>
          <p:txBody>
            <a:bodyPr lIns="0" rIns="0">
              <a:spAutoFit/>
            </a:bodyPr>
            <a:lstStyle/>
            <a:p>
              <a:pPr eaLnBrk="0" hangingPunct="0"/>
              <a:r>
                <a:rPr lang="hu-HU" altLang="hu-HU" sz="2400">
                  <a:latin typeface="Times New Roman" pitchFamily="18" charset="0"/>
                </a:rPr>
                <a:t>G</a:t>
              </a:r>
              <a:r>
                <a:rPr lang="hu-HU" altLang="hu-HU" sz="2400" baseline="-25000">
                  <a:latin typeface="Times New Roman" pitchFamily="18" charset="0"/>
                </a:rPr>
                <a:t>C</a:t>
              </a:r>
              <a:r>
                <a:rPr lang="hu-HU" altLang="hu-HU" sz="2400">
                  <a:latin typeface="Times New Roman" pitchFamily="18" charset="0"/>
                </a:rPr>
                <a:t>(s)</a:t>
              </a:r>
            </a:p>
          </p:txBody>
        </p:sp>
      </p:grpSp>
      <p:graphicFrame>
        <p:nvGraphicFramePr>
          <p:cNvPr id="5189" name="Object 69"/>
          <p:cNvGraphicFramePr>
            <a:graphicFrameLocks noChangeAspect="1"/>
          </p:cNvGraphicFramePr>
          <p:nvPr/>
        </p:nvGraphicFramePr>
        <p:xfrm>
          <a:off x="2762250" y="1935163"/>
          <a:ext cx="125413" cy="98425"/>
        </p:xfrm>
        <a:graphic>
          <a:graphicData uri="http://schemas.openxmlformats.org/presentationml/2006/ole">
            <mc:AlternateContent xmlns:mc="http://schemas.openxmlformats.org/markup-compatibility/2006">
              <mc:Choice xmlns:v="urn:schemas-microsoft-com:vml" Requires="v">
                <p:oleObj spid="_x0000_s5207" name="Equation" r:id="rId11" imgW="126780" imgH="101424" progId="Equation.DSMT4">
                  <p:embed/>
                </p:oleObj>
              </mc:Choice>
              <mc:Fallback>
                <p:oleObj name="Equation" r:id="rId11" imgW="126780" imgH="101424" progId="Equation.DSMT4">
                  <p:embed/>
                  <p:pic>
                    <p:nvPicPr>
                      <p:cNvPr id="0" name="Picture 6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62250" y="1935163"/>
                        <a:ext cx="125413" cy="9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05" name="Line 161"/>
          <p:cNvSpPr>
            <a:spLocks noChangeShapeType="1"/>
          </p:cNvSpPr>
          <p:nvPr/>
        </p:nvSpPr>
        <p:spPr bwMode="auto">
          <a:xfrm>
            <a:off x="2330450" y="1862138"/>
            <a:ext cx="504825" cy="0"/>
          </a:xfrm>
          <a:prstGeom prst="line">
            <a:avLst/>
          </a:prstGeom>
          <a:noFill/>
          <a:ln w="9525">
            <a:solidFill>
              <a:schemeClr val="tx1"/>
            </a:solidFill>
            <a:round/>
            <a:headEnd/>
            <a:tailEnd type="triangle" w="med" len="med"/>
          </a:ln>
        </p:spPr>
        <p:txBody>
          <a:bodyPr wrap="none" anchor="ctr"/>
          <a:lstStyle/>
          <a:p>
            <a:endParaRPr lang="hu-HU"/>
          </a:p>
        </p:txBody>
      </p:sp>
      <p:grpSp>
        <p:nvGrpSpPr>
          <p:cNvPr id="5206" name="Group 162"/>
          <p:cNvGrpSpPr>
            <a:grpSpLocks/>
          </p:cNvGrpSpPr>
          <p:nvPr/>
        </p:nvGrpSpPr>
        <p:grpSpPr bwMode="auto">
          <a:xfrm>
            <a:off x="5138738" y="1574800"/>
            <a:ext cx="838200" cy="533400"/>
            <a:chOff x="930" y="1026"/>
            <a:chExt cx="528" cy="336"/>
          </a:xfrm>
        </p:grpSpPr>
        <p:sp>
          <p:nvSpPr>
            <p:cNvPr id="5227" name="Rectangle 163"/>
            <p:cNvSpPr>
              <a:spLocks noChangeArrowheads="1"/>
            </p:cNvSpPr>
            <p:nvPr/>
          </p:nvSpPr>
          <p:spPr bwMode="auto">
            <a:xfrm>
              <a:off x="930" y="1026"/>
              <a:ext cx="528" cy="336"/>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5228" name="Text Box 164"/>
            <p:cNvSpPr txBox="1">
              <a:spLocks noChangeArrowheads="1"/>
            </p:cNvSpPr>
            <p:nvPr/>
          </p:nvSpPr>
          <p:spPr bwMode="auto">
            <a:xfrm>
              <a:off x="975" y="1050"/>
              <a:ext cx="454" cy="288"/>
            </a:xfrm>
            <a:prstGeom prst="rect">
              <a:avLst/>
            </a:prstGeom>
            <a:noFill/>
            <a:ln w="9525">
              <a:noFill/>
              <a:miter lim="800000"/>
              <a:headEnd/>
              <a:tailEnd/>
            </a:ln>
          </p:spPr>
          <p:txBody>
            <a:bodyPr lIns="0" rIns="0">
              <a:spAutoFit/>
            </a:bodyPr>
            <a:lstStyle/>
            <a:p>
              <a:pPr eaLnBrk="0" hangingPunct="0"/>
              <a:r>
                <a:rPr lang="hu-HU" altLang="hu-HU" sz="2400">
                  <a:latin typeface="Times New Roman" pitchFamily="18" charset="0"/>
                </a:rPr>
                <a:t>G</a:t>
              </a:r>
              <a:r>
                <a:rPr lang="hu-HU" altLang="hu-HU" sz="2400" baseline="-25000">
                  <a:latin typeface="Times New Roman" pitchFamily="18" charset="0"/>
                </a:rPr>
                <a:t>P</a:t>
              </a:r>
              <a:r>
                <a:rPr lang="hu-HU" altLang="hu-HU" sz="2400">
                  <a:latin typeface="Times New Roman" pitchFamily="18" charset="0"/>
                </a:rPr>
                <a:t>(s)</a:t>
              </a:r>
            </a:p>
          </p:txBody>
        </p:sp>
      </p:grpSp>
      <p:sp>
        <p:nvSpPr>
          <p:cNvPr id="5207" name="Line 166"/>
          <p:cNvSpPr>
            <a:spLocks noChangeShapeType="1"/>
          </p:cNvSpPr>
          <p:nvPr/>
        </p:nvSpPr>
        <p:spPr bwMode="auto">
          <a:xfrm>
            <a:off x="5157788" y="3743325"/>
            <a:ext cx="1331912" cy="0"/>
          </a:xfrm>
          <a:prstGeom prst="line">
            <a:avLst/>
          </a:prstGeom>
          <a:noFill/>
          <a:ln w="9525">
            <a:solidFill>
              <a:schemeClr val="tx1"/>
            </a:solidFill>
            <a:round/>
            <a:headEnd/>
            <a:tailEnd type="triangle" w="med" len="med"/>
          </a:ln>
        </p:spPr>
        <p:txBody>
          <a:bodyPr wrap="none" anchor="ctr"/>
          <a:lstStyle/>
          <a:p>
            <a:endParaRPr lang="hu-HU"/>
          </a:p>
        </p:txBody>
      </p:sp>
      <p:sp>
        <p:nvSpPr>
          <p:cNvPr id="5208" name="Line 167"/>
          <p:cNvSpPr>
            <a:spLocks noChangeShapeType="1"/>
          </p:cNvSpPr>
          <p:nvPr/>
        </p:nvSpPr>
        <p:spPr bwMode="auto">
          <a:xfrm>
            <a:off x="2997200" y="3743325"/>
            <a:ext cx="1304925" cy="0"/>
          </a:xfrm>
          <a:prstGeom prst="line">
            <a:avLst/>
          </a:prstGeom>
          <a:noFill/>
          <a:ln w="9525">
            <a:solidFill>
              <a:schemeClr val="tx1"/>
            </a:solidFill>
            <a:round/>
            <a:headEnd/>
            <a:tailEnd type="triangle" w="med" len="med"/>
          </a:ln>
        </p:spPr>
        <p:txBody>
          <a:bodyPr wrap="none" anchor="ctr"/>
          <a:lstStyle/>
          <a:p>
            <a:endParaRPr lang="hu-HU"/>
          </a:p>
        </p:txBody>
      </p:sp>
      <p:sp>
        <p:nvSpPr>
          <p:cNvPr id="5209" name="AutoShape 168"/>
          <p:cNvSpPr>
            <a:spLocks noChangeArrowheads="1"/>
          </p:cNvSpPr>
          <p:nvPr/>
        </p:nvSpPr>
        <p:spPr bwMode="auto">
          <a:xfrm>
            <a:off x="2887663" y="3670300"/>
            <a:ext cx="152400" cy="152400"/>
          </a:xfrm>
          <a:prstGeom prst="flowChartSummingJunction">
            <a:avLst/>
          </a:prstGeom>
          <a:solidFill>
            <a:srgbClr val="00CCFF"/>
          </a:solidFill>
          <a:ln w="9525">
            <a:solidFill>
              <a:schemeClr val="tx1"/>
            </a:solidFill>
            <a:round/>
            <a:headEnd/>
            <a:tailEnd/>
          </a:ln>
        </p:spPr>
        <p:txBody>
          <a:bodyPr wrap="none" anchor="ctr"/>
          <a:lstStyle/>
          <a:p>
            <a:endParaRPr lang="hu-HU"/>
          </a:p>
        </p:txBody>
      </p:sp>
      <p:sp>
        <p:nvSpPr>
          <p:cNvPr id="5210" name="Line 169"/>
          <p:cNvSpPr>
            <a:spLocks noChangeShapeType="1"/>
          </p:cNvSpPr>
          <p:nvPr/>
        </p:nvSpPr>
        <p:spPr bwMode="auto">
          <a:xfrm flipV="1">
            <a:off x="2951163" y="3833813"/>
            <a:ext cx="0" cy="809625"/>
          </a:xfrm>
          <a:prstGeom prst="line">
            <a:avLst/>
          </a:prstGeom>
          <a:noFill/>
          <a:ln w="9525">
            <a:solidFill>
              <a:schemeClr val="tx1"/>
            </a:solidFill>
            <a:round/>
            <a:headEnd/>
            <a:tailEnd type="triangle" w="med" len="med"/>
          </a:ln>
        </p:spPr>
        <p:txBody>
          <a:bodyPr wrap="none" anchor="ctr"/>
          <a:lstStyle/>
          <a:p>
            <a:endParaRPr lang="hu-HU"/>
          </a:p>
        </p:txBody>
      </p:sp>
      <p:graphicFrame>
        <p:nvGraphicFramePr>
          <p:cNvPr id="5190" name="Object 70"/>
          <p:cNvGraphicFramePr>
            <a:graphicFrameLocks noChangeAspect="1"/>
          </p:cNvGraphicFramePr>
          <p:nvPr/>
        </p:nvGraphicFramePr>
        <p:xfrm>
          <a:off x="3176588" y="3384550"/>
          <a:ext cx="446087" cy="312738"/>
        </p:xfrm>
        <a:graphic>
          <a:graphicData uri="http://schemas.openxmlformats.org/presentationml/2006/ole">
            <mc:AlternateContent xmlns:mc="http://schemas.openxmlformats.org/markup-compatibility/2006">
              <mc:Choice xmlns:v="urn:schemas-microsoft-com:vml" Requires="v">
                <p:oleObj spid="_x0000_s5208" name="Equation" r:id="rId13" imgW="291973" imgH="203112" progId="Equation.DSMT4">
                  <p:embed/>
                </p:oleObj>
              </mc:Choice>
              <mc:Fallback>
                <p:oleObj name="Equation" r:id="rId13" imgW="291973" imgH="203112" progId="Equation.DSMT4">
                  <p:embed/>
                  <p:pic>
                    <p:nvPicPr>
                      <p:cNvPr id="0" name="Picture 7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76588" y="3384550"/>
                        <a:ext cx="446087" cy="312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91" name="Object 71"/>
          <p:cNvGraphicFramePr>
            <a:graphicFrameLocks noChangeAspect="1"/>
          </p:cNvGraphicFramePr>
          <p:nvPr/>
        </p:nvGraphicFramePr>
        <p:xfrm>
          <a:off x="6551613" y="3563938"/>
          <a:ext cx="620712" cy="349250"/>
        </p:xfrm>
        <a:graphic>
          <a:graphicData uri="http://schemas.openxmlformats.org/presentationml/2006/ole">
            <mc:AlternateContent xmlns:mc="http://schemas.openxmlformats.org/markup-compatibility/2006">
              <mc:Choice xmlns:v="urn:schemas-microsoft-com:vml" Requires="v">
                <p:oleObj spid="_x0000_s5209" name="Equation" r:id="rId15" imgW="406224" imgH="228501" progId="Equation.DSMT4">
                  <p:embed/>
                </p:oleObj>
              </mc:Choice>
              <mc:Fallback>
                <p:oleObj name="Equation" r:id="rId15" imgW="406224" imgH="228501" progId="Equation.DSMT4">
                  <p:embed/>
                  <p:pic>
                    <p:nvPicPr>
                      <p:cNvPr id="0" name="Picture 7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51613" y="3563938"/>
                        <a:ext cx="620712"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211" name="Group 172"/>
          <p:cNvGrpSpPr>
            <a:grpSpLocks/>
          </p:cNvGrpSpPr>
          <p:nvPr/>
        </p:nvGrpSpPr>
        <p:grpSpPr bwMode="auto">
          <a:xfrm>
            <a:off x="4302125" y="4329113"/>
            <a:ext cx="838200" cy="533400"/>
            <a:chOff x="930" y="1026"/>
            <a:chExt cx="528" cy="336"/>
          </a:xfrm>
        </p:grpSpPr>
        <p:sp>
          <p:nvSpPr>
            <p:cNvPr id="5225" name="Rectangle 173"/>
            <p:cNvSpPr>
              <a:spLocks noChangeArrowheads="1"/>
            </p:cNvSpPr>
            <p:nvPr/>
          </p:nvSpPr>
          <p:spPr bwMode="auto">
            <a:xfrm>
              <a:off x="930" y="1026"/>
              <a:ext cx="528" cy="336"/>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5226" name="Text Box 174"/>
            <p:cNvSpPr txBox="1">
              <a:spLocks noChangeArrowheads="1"/>
            </p:cNvSpPr>
            <p:nvPr/>
          </p:nvSpPr>
          <p:spPr bwMode="auto">
            <a:xfrm>
              <a:off x="975" y="1050"/>
              <a:ext cx="454" cy="288"/>
            </a:xfrm>
            <a:prstGeom prst="rect">
              <a:avLst/>
            </a:prstGeom>
            <a:noFill/>
            <a:ln w="9525">
              <a:noFill/>
              <a:miter lim="800000"/>
              <a:headEnd/>
              <a:tailEnd/>
            </a:ln>
          </p:spPr>
          <p:txBody>
            <a:bodyPr lIns="0" rIns="0">
              <a:spAutoFit/>
            </a:bodyPr>
            <a:lstStyle/>
            <a:p>
              <a:pPr eaLnBrk="0" hangingPunct="0"/>
              <a:r>
                <a:rPr lang="hu-HU" altLang="hu-HU" sz="2400">
                  <a:latin typeface="Times New Roman" pitchFamily="18" charset="0"/>
                </a:rPr>
                <a:t>G</a:t>
              </a:r>
              <a:r>
                <a:rPr lang="hu-HU" altLang="hu-HU" sz="2400" baseline="-25000">
                  <a:latin typeface="Times New Roman" pitchFamily="18" charset="0"/>
                </a:rPr>
                <a:t>C</a:t>
              </a:r>
              <a:r>
                <a:rPr lang="hu-HU" altLang="hu-HU" sz="2400">
                  <a:latin typeface="Times New Roman" pitchFamily="18" charset="0"/>
                </a:rPr>
                <a:t>(s)</a:t>
              </a:r>
            </a:p>
          </p:txBody>
        </p:sp>
      </p:grpSp>
      <p:graphicFrame>
        <p:nvGraphicFramePr>
          <p:cNvPr id="5192" name="Object 72"/>
          <p:cNvGraphicFramePr>
            <a:graphicFrameLocks noChangeAspect="1"/>
          </p:cNvGraphicFramePr>
          <p:nvPr/>
        </p:nvGraphicFramePr>
        <p:xfrm>
          <a:off x="2816225" y="3814763"/>
          <a:ext cx="125413" cy="98425"/>
        </p:xfrm>
        <a:graphic>
          <a:graphicData uri="http://schemas.openxmlformats.org/presentationml/2006/ole">
            <mc:AlternateContent xmlns:mc="http://schemas.openxmlformats.org/markup-compatibility/2006">
              <mc:Choice xmlns:v="urn:schemas-microsoft-com:vml" Requires="v">
                <p:oleObj spid="_x0000_s5210" name="Equation" r:id="rId17" imgW="126780" imgH="101424" progId="Equation.DSMT4">
                  <p:embed/>
                </p:oleObj>
              </mc:Choice>
              <mc:Fallback>
                <p:oleObj name="Equation" r:id="rId17" imgW="126780" imgH="101424" progId="Equation.DSMT4">
                  <p:embed/>
                  <p:pic>
                    <p:nvPicPr>
                      <p:cNvPr id="0" name="Picture 7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16225" y="3814763"/>
                        <a:ext cx="125413" cy="9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12" name="Line 177"/>
          <p:cNvSpPr>
            <a:spLocks noChangeShapeType="1"/>
          </p:cNvSpPr>
          <p:nvPr/>
        </p:nvSpPr>
        <p:spPr bwMode="auto">
          <a:xfrm>
            <a:off x="2384425" y="3741738"/>
            <a:ext cx="504825" cy="0"/>
          </a:xfrm>
          <a:prstGeom prst="line">
            <a:avLst/>
          </a:prstGeom>
          <a:noFill/>
          <a:ln w="9525">
            <a:solidFill>
              <a:schemeClr val="tx1"/>
            </a:solidFill>
            <a:round/>
            <a:headEnd/>
            <a:tailEnd type="triangle" w="med" len="med"/>
          </a:ln>
        </p:spPr>
        <p:txBody>
          <a:bodyPr wrap="none" anchor="ctr"/>
          <a:lstStyle/>
          <a:p>
            <a:endParaRPr lang="hu-HU"/>
          </a:p>
        </p:txBody>
      </p:sp>
      <p:grpSp>
        <p:nvGrpSpPr>
          <p:cNvPr id="5213" name="Group 178"/>
          <p:cNvGrpSpPr>
            <a:grpSpLocks/>
          </p:cNvGrpSpPr>
          <p:nvPr/>
        </p:nvGrpSpPr>
        <p:grpSpPr bwMode="auto">
          <a:xfrm>
            <a:off x="4302125" y="3473450"/>
            <a:ext cx="838200" cy="533400"/>
            <a:chOff x="930" y="1026"/>
            <a:chExt cx="528" cy="336"/>
          </a:xfrm>
        </p:grpSpPr>
        <p:sp>
          <p:nvSpPr>
            <p:cNvPr id="5223" name="Rectangle 179"/>
            <p:cNvSpPr>
              <a:spLocks noChangeArrowheads="1"/>
            </p:cNvSpPr>
            <p:nvPr/>
          </p:nvSpPr>
          <p:spPr bwMode="auto">
            <a:xfrm>
              <a:off x="930" y="1026"/>
              <a:ext cx="528" cy="336"/>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5224" name="Text Box 180"/>
            <p:cNvSpPr txBox="1">
              <a:spLocks noChangeArrowheads="1"/>
            </p:cNvSpPr>
            <p:nvPr/>
          </p:nvSpPr>
          <p:spPr bwMode="auto">
            <a:xfrm>
              <a:off x="975" y="1050"/>
              <a:ext cx="454" cy="288"/>
            </a:xfrm>
            <a:prstGeom prst="rect">
              <a:avLst/>
            </a:prstGeom>
            <a:noFill/>
            <a:ln w="9525">
              <a:noFill/>
              <a:miter lim="800000"/>
              <a:headEnd/>
              <a:tailEnd/>
            </a:ln>
          </p:spPr>
          <p:txBody>
            <a:bodyPr lIns="0" rIns="0">
              <a:spAutoFit/>
            </a:bodyPr>
            <a:lstStyle/>
            <a:p>
              <a:pPr eaLnBrk="0" hangingPunct="0"/>
              <a:r>
                <a:rPr lang="hu-HU" altLang="hu-HU" sz="2400">
                  <a:latin typeface="Times New Roman" pitchFamily="18" charset="0"/>
                </a:rPr>
                <a:t>G</a:t>
              </a:r>
              <a:r>
                <a:rPr lang="hu-HU" altLang="hu-HU" sz="2400" baseline="-25000">
                  <a:latin typeface="Times New Roman" pitchFamily="18" charset="0"/>
                </a:rPr>
                <a:t>P</a:t>
              </a:r>
              <a:r>
                <a:rPr lang="hu-HU" altLang="hu-HU" sz="2400">
                  <a:latin typeface="Times New Roman" pitchFamily="18" charset="0"/>
                </a:rPr>
                <a:t>(s)</a:t>
              </a:r>
            </a:p>
          </p:txBody>
        </p:sp>
      </p:grpSp>
      <p:sp>
        <p:nvSpPr>
          <p:cNvPr id="5214" name="Line 181"/>
          <p:cNvSpPr>
            <a:spLocks noChangeShapeType="1"/>
          </p:cNvSpPr>
          <p:nvPr/>
        </p:nvSpPr>
        <p:spPr bwMode="auto">
          <a:xfrm flipV="1">
            <a:off x="6237288" y="3743325"/>
            <a:ext cx="0" cy="900113"/>
          </a:xfrm>
          <a:prstGeom prst="line">
            <a:avLst/>
          </a:prstGeom>
          <a:noFill/>
          <a:ln w="9525">
            <a:solidFill>
              <a:schemeClr val="tx1"/>
            </a:solidFill>
            <a:round/>
            <a:headEnd/>
            <a:tailEnd/>
          </a:ln>
        </p:spPr>
        <p:txBody>
          <a:bodyPr/>
          <a:lstStyle/>
          <a:p>
            <a:endParaRPr lang="hu-HU"/>
          </a:p>
        </p:txBody>
      </p:sp>
      <p:sp>
        <p:nvSpPr>
          <p:cNvPr id="5215" name="Line 182"/>
          <p:cNvSpPr>
            <a:spLocks noChangeShapeType="1"/>
          </p:cNvSpPr>
          <p:nvPr/>
        </p:nvSpPr>
        <p:spPr bwMode="auto">
          <a:xfrm flipH="1">
            <a:off x="2951163" y="4643438"/>
            <a:ext cx="1350962" cy="0"/>
          </a:xfrm>
          <a:prstGeom prst="line">
            <a:avLst/>
          </a:prstGeom>
          <a:noFill/>
          <a:ln w="9525">
            <a:solidFill>
              <a:schemeClr val="tx1"/>
            </a:solidFill>
            <a:round/>
            <a:headEnd/>
            <a:tailEnd/>
          </a:ln>
        </p:spPr>
        <p:txBody>
          <a:bodyPr/>
          <a:lstStyle/>
          <a:p>
            <a:endParaRPr lang="hu-HU"/>
          </a:p>
        </p:txBody>
      </p:sp>
      <p:sp>
        <p:nvSpPr>
          <p:cNvPr id="5216" name="Line 183"/>
          <p:cNvSpPr>
            <a:spLocks noChangeShapeType="1"/>
          </p:cNvSpPr>
          <p:nvPr/>
        </p:nvSpPr>
        <p:spPr bwMode="auto">
          <a:xfrm>
            <a:off x="5157788" y="4643438"/>
            <a:ext cx="1079500" cy="0"/>
          </a:xfrm>
          <a:prstGeom prst="line">
            <a:avLst/>
          </a:prstGeom>
          <a:noFill/>
          <a:ln w="9525">
            <a:solidFill>
              <a:schemeClr val="tx1"/>
            </a:solidFill>
            <a:round/>
            <a:headEnd type="triangle" w="med" len="med"/>
            <a:tailEnd/>
          </a:ln>
        </p:spPr>
        <p:txBody>
          <a:bodyPr/>
          <a:lstStyle/>
          <a:p>
            <a:endParaRPr lang="hu-HU"/>
          </a:p>
        </p:txBody>
      </p:sp>
      <p:sp>
        <p:nvSpPr>
          <p:cNvPr id="5217" name="Line 184"/>
          <p:cNvSpPr>
            <a:spLocks noChangeShapeType="1"/>
          </p:cNvSpPr>
          <p:nvPr/>
        </p:nvSpPr>
        <p:spPr bwMode="auto">
          <a:xfrm flipV="1">
            <a:off x="3194050" y="1863725"/>
            <a:ext cx="0" cy="431800"/>
          </a:xfrm>
          <a:prstGeom prst="line">
            <a:avLst/>
          </a:prstGeom>
          <a:noFill/>
          <a:ln w="9525">
            <a:solidFill>
              <a:schemeClr val="tx1"/>
            </a:solidFill>
            <a:round/>
            <a:headEnd/>
            <a:tailEnd/>
          </a:ln>
        </p:spPr>
        <p:txBody>
          <a:bodyPr/>
          <a:lstStyle/>
          <a:p>
            <a:endParaRPr lang="hu-HU"/>
          </a:p>
        </p:txBody>
      </p:sp>
      <p:sp>
        <p:nvSpPr>
          <p:cNvPr id="5218" name="Line 185"/>
          <p:cNvSpPr>
            <a:spLocks noChangeShapeType="1"/>
          </p:cNvSpPr>
          <p:nvPr/>
        </p:nvSpPr>
        <p:spPr bwMode="auto">
          <a:xfrm>
            <a:off x="4706938" y="2871788"/>
            <a:ext cx="0" cy="0"/>
          </a:xfrm>
          <a:prstGeom prst="line">
            <a:avLst/>
          </a:prstGeom>
          <a:noFill/>
          <a:ln w="9525">
            <a:solidFill>
              <a:schemeClr val="tx1"/>
            </a:solidFill>
            <a:round/>
            <a:headEnd/>
            <a:tailEnd/>
          </a:ln>
        </p:spPr>
        <p:txBody>
          <a:bodyPr/>
          <a:lstStyle/>
          <a:p>
            <a:endParaRPr lang="hu-HU"/>
          </a:p>
        </p:txBody>
      </p:sp>
      <p:sp>
        <p:nvSpPr>
          <p:cNvPr id="5219" name="Line 186"/>
          <p:cNvSpPr>
            <a:spLocks noChangeShapeType="1"/>
          </p:cNvSpPr>
          <p:nvPr/>
        </p:nvSpPr>
        <p:spPr bwMode="auto">
          <a:xfrm>
            <a:off x="6002338" y="1863725"/>
            <a:ext cx="360362" cy="0"/>
          </a:xfrm>
          <a:prstGeom prst="line">
            <a:avLst/>
          </a:prstGeom>
          <a:noFill/>
          <a:ln w="9525">
            <a:solidFill>
              <a:schemeClr val="tx1"/>
            </a:solidFill>
            <a:round/>
            <a:headEnd/>
            <a:tailEnd/>
          </a:ln>
        </p:spPr>
        <p:txBody>
          <a:bodyPr/>
          <a:lstStyle/>
          <a:p>
            <a:endParaRPr lang="hu-HU"/>
          </a:p>
        </p:txBody>
      </p:sp>
      <p:sp>
        <p:nvSpPr>
          <p:cNvPr id="5220" name="Line 187"/>
          <p:cNvSpPr>
            <a:spLocks noChangeShapeType="1"/>
          </p:cNvSpPr>
          <p:nvPr/>
        </p:nvSpPr>
        <p:spPr bwMode="auto">
          <a:xfrm>
            <a:off x="2906713" y="2798763"/>
            <a:ext cx="3455987" cy="0"/>
          </a:xfrm>
          <a:prstGeom prst="line">
            <a:avLst/>
          </a:prstGeom>
          <a:noFill/>
          <a:ln w="9525">
            <a:solidFill>
              <a:schemeClr val="tx1"/>
            </a:solidFill>
            <a:round/>
            <a:headEnd/>
            <a:tailEnd/>
          </a:ln>
        </p:spPr>
        <p:txBody>
          <a:bodyPr/>
          <a:lstStyle/>
          <a:p>
            <a:endParaRPr lang="hu-HU"/>
          </a:p>
        </p:txBody>
      </p:sp>
      <p:sp>
        <p:nvSpPr>
          <p:cNvPr id="5221" name="Line 189"/>
          <p:cNvSpPr>
            <a:spLocks noChangeShapeType="1"/>
          </p:cNvSpPr>
          <p:nvPr/>
        </p:nvSpPr>
        <p:spPr bwMode="auto">
          <a:xfrm>
            <a:off x="4346575" y="2295525"/>
            <a:ext cx="1944688" cy="0"/>
          </a:xfrm>
          <a:prstGeom prst="line">
            <a:avLst/>
          </a:prstGeom>
          <a:noFill/>
          <a:ln w="9525">
            <a:solidFill>
              <a:schemeClr val="tx1"/>
            </a:solidFill>
            <a:round/>
            <a:headEnd/>
            <a:tailEnd type="triangle" w="med" len="med"/>
          </a:ln>
        </p:spPr>
        <p:txBody>
          <a:bodyPr/>
          <a:lstStyle/>
          <a:p>
            <a:endParaRPr lang="hu-HU"/>
          </a:p>
        </p:txBody>
      </p:sp>
      <p:graphicFrame>
        <p:nvGraphicFramePr>
          <p:cNvPr id="5193" name="Object 73"/>
          <p:cNvGraphicFramePr>
            <a:graphicFrameLocks noGrp="1" noChangeAspect="1"/>
          </p:cNvGraphicFramePr>
          <p:nvPr>
            <p:ph sz="quarter" idx="3"/>
          </p:nvPr>
        </p:nvGraphicFramePr>
        <p:xfrm>
          <a:off x="2276475" y="1493838"/>
          <a:ext cx="449263" cy="312737"/>
        </p:xfrm>
        <a:graphic>
          <a:graphicData uri="http://schemas.openxmlformats.org/presentationml/2006/ole">
            <mc:AlternateContent xmlns:mc="http://schemas.openxmlformats.org/markup-compatibility/2006">
              <mc:Choice xmlns:v="urn:schemas-microsoft-com:vml" Requires="v">
                <p:oleObj spid="_x0000_s5211" name="Equation" r:id="rId18" imgW="291973" imgH="203112" progId="Equation.DSMT4">
                  <p:embed/>
                </p:oleObj>
              </mc:Choice>
              <mc:Fallback>
                <p:oleObj name="Equation" r:id="rId18" imgW="291973" imgH="203112" progId="Equation.DSMT4">
                  <p:embed/>
                  <p:pic>
                    <p:nvPicPr>
                      <p:cNvPr id="0" name="Picture 7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6475" y="1493838"/>
                        <a:ext cx="449263" cy="312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22" name="Text Box 194"/>
          <p:cNvSpPr txBox="1">
            <a:spLocks noChangeArrowheads="1"/>
          </p:cNvSpPr>
          <p:nvPr/>
        </p:nvSpPr>
        <p:spPr bwMode="auto">
          <a:xfrm>
            <a:off x="611188" y="5184775"/>
            <a:ext cx="7994650" cy="730250"/>
          </a:xfrm>
          <a:prstGeom prst="rect">
            <a:avLst/>
          </a:prstGeom>
          <a:noFill/>
          <a:ln w="9525">
            <a:noFill/>
            <a:miter lim="800000"/>
            <a:headEnd/>
            <a:tailEnd/>
          </a:ln>
        </p:spPr>
        <p:txBody>
          <a:bodyPr lIns="0" tIns="0" rIns="0" bIns="0">
            <a:spAutoFit/>
          </a:bodyPr>
          <a:lstStyle/>
          <a:p>
            <a:pPr algn="ctr">
              <a:spcBef>
                <a:spcPct val="50000"/>
              </a:spcBef>
            </a:pPr>
            <a:r>
              <a:rPr lang="hu-HU" altLang="hu-HU" sz="2400"/>
              <a:t>A párhuzamos és a visszacsatolt kompenzálást önmagában elsősorban az áramkörtechnikában alkalmazzák.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7200" y="274638"/>
            <a:ext cx="8218488" cy="922337"/>
          </a:xfrm>
        </p:spPr>
        <p:txBody>
          <a:bodyPr/>
          <a:lstStyle/>
          <a:p>
            <a:pPr>
              <a:defRPr/>
            </a:pPr>
            <a:r>
              <a:rPr lang="hu-HU" altLang="hu-HU" sz="3600"/>
              <a:t>A párhuzamos PIDT1 kompenzáló tag</a:t>
            </a:r>
          </a:p>
        </p:txBody>
      </p:sp>
      <p:sp>
        <p:nvSpPr>
          <p:cNvPr id="18435" name="Rectangle 3"/>
          <p:cNvSpPr>
            <a:spLocks noGrp="1" noChangeArrowheads="1"/>
          </p:cNvSpPr>
          <p:nvPr>
            <p:ph type="body" sz="half" idx="1"/>
          </p:nvPr>
        </p:nvSpPr>
        <p:spPr>
          <a:xfrm>
            <a:off x="395288" y="1196975"/>
            <a:ext cx="8364537" cy="5040313"/>
          </a:xfrm>
        </p:spPr>
        <p:txBody>
          <a:bodyPr/>
          <a:lstStyle/>
          <a:p>
            <a:pPr algn="just">
              <a:buFont typeface="Wingdings" pitchFamily="2" charset="2"/>
              <a:buNone/>
              <a:defRPr/>
            </a:pPr>
            <a:r>
              <a:rPr lang="hu-HU" altLang="hu-HU" sz="2800">
                <a:latin typeface="Times New Roman" pitchFamily="18" charset="0"/>
              </a:rPr>
              <a:t>A három jelátvivő tag jelleget (arányos, integráló, differenciáló) tartalmazza.</a:t>
            </a:r>
          </a:p>
          <a:p>
            <a:pPr algn="just">
              <a:defRPr/>
            </a:pPr>
            <a:r>
              <a:rPr lang="hu-HU" altLang="hu-HU" sz="2800">
                <a:latin typeface="Times New Roman" pitchFamily="18" charset="0"/>
              </a:rPr>
              <a:t>Az arányos hatás felerősíti a rendelkező (hiba) jelet, azaz a szabályozási eltérést.</a:t>
            </a:r>
          </a:p>
          <a:p>
            <a:pPr algn="just">
              <a:defRPr/>
            </a:pPr>
            <a:r>
              <a:rPr lang="hu-HU" altLang="hu-HU" sz="2800">
                <a:latin typeface="Times New Roman" pitchFamily="18" charset="0"/>
              </a:rPr>
              <a:t>Az integráló hatás addig változtatja a végrehajtó jelet, amíg a rendelkező (hiba) jel nem nulla.</a:t>
            </a:r>
          </a:p>
          <a:p>
            <a:pPr algn="just">
              <a:defRPr/>
            </a:pPr>
            <a:r>
              <a:rPr lang="hu-HU" altLang="hu-HU" sz="2800">
                <a:latin typeface="Times New Roman" pitchFamily="18" charset="0"/>
              </a:rPr>
              <a:t>A differenciáló egytárolós hatás előjel helyesen felerősíti a rendelkező (hiba) jel változását, és így gyorsítja a végrehajtó jelet.</a:t>
            </a:r>
          </a:p>
          <a:p>
            <a:pPr algn="just">
              <a:buFont typeface="Wingdings" pitchFamily="2" charset="2"/>
              <a:buNone/>
              <a:defRPr/>
            </a:pPr>
            <a:r>
              <a:rPr lang="hu-HU" altLang="hu-HU" sz="2400">
                <a:latin typeface="Times New Roman" pitchFamily="18" charset="0"/>
              </a:rPr>
              <a:t>     Folytonos vagy folytonosnak tekinthető rendszerekben ideális D jelátvivő tagot nem előnyös alkalmazni.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sz="quarter"/>
          </p:nvPr>
        </p:nvSpPr>
        <p:spPr>
          <a:xfrm>
            <a:off x="341313" y="274638"/>
            <a:ext cx="8345487" cy="1489075"/>
          </a:xfrm>
        </p:spPr>
        <p:txBody>
          <a:bodyPr/>
          <a:lstStyle/>
          <a:p>
            <a:pPr>
              <a:defRPr/>
            </a:pPr>
            <a:r>
              <a:rPr lang="hu-HU" altLang="hu-HU" sz="3600">
                <a:latin typeface="Times New Roman" pitchFamily="18" charset="0"/>
              </a:rPr>
              <a:t>A párhuzamos PIDT kompenzáló struktúra</a:t>
            </a:r>
            <a:br>
              <a:rPr lang="hu-HU" altLang="hu-HU" sz="3600">
                <a:latin typeface="Times New Roman" pitchFamily="18" charset="0"/>
              </a:rPr>
            </a:br>
            <a:r>
              <a:rPr lang="hu-HU" altLang="hu-HU" sz="2800">
                <a:latin typeface="Times New Roman" pitchFamily="18" charset="0"/>
              </a:rPr>
              <a:t>(Európai elrendezés)</a:t>
            </a:r>
          </a:p>
        </p:txBody>
      </p:sp>
      <p:graphicFrame>
        <p:nvGraphicFramePr>
          <p:cNvPr id="6237" name="Object 93"/>
          <p:cNvGraphicFramePr>
            <a:graphicFrameLocks noGrp="1" noChangeAspect="1"/>
          </p:cNvGraphicFramePr>
          <p:nvPr>
            <p:ph sz="quarter" idx="2"/>
          </p:nvPr>
        </p:nvGraphicFramePr>
        <p:xfrm>
          <a:off x="6948488" y="3789363"/>
          <a:ext cx="139700" cy="139700"/>
        </p:xfrm>
        <a:graphic>
          <a:graphicData uri="http://schemas.openxmlformats.org/presentationml/2006/ole">
            <mc:AlternateContent xmlns:mc="http://schemas.openxmlformats.org/markup-compatibility/2006">
              <mc:Choice xmlns:v="urn:schemas-microsoft-com:vml" Requires="v">
                <p:oleObj spid="_x0000_s6263" name="Equation" r:id="rId3" imgW="139700" imgH="139700" progId="Equation.DSMT4">
                  <p:embed/>
                </p:oleObj>
              </mc:Choice>
              <mc:Fallback>
                <p:oleObj name="Equation" r:id="rId3" imgW="139700" imgH="139700" progId="Equation.DSMT4">
                  <p:embed/>
                  <p:pic>
                    <p:nvPicPr>
                      <p:cNvPr id="0" name="Picture 9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488" y="3789363"/>
                        <a:ext cx="139700" cy="13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38" name="Object 94"/>
          <p:cNvGraphicFramePr>
            <a:graphicFrameLocks noGrp="1" noChangeAspect="1"/>
          </p:cNvGraphicFramePr>
          <p:nvPr>
            <p:ph sz="quarter" idx="3"/>
          </p:nvPr>
        </p:nvGraphicFramePr>
        <p:xfrm>
          <a:off x="6545263" y="2133600"/>
          <a:ext cx="80962" cy="139700"/>
        </p:xfrm>
        <a:graphic>
          <a:graphicData uri="http://schemas.openxmlformats.org/presentationml/2006/ole">
            <mc:AlternateContent xmlns:mc="http://schemas.openxmlformats.org/markup-compatibility/2006">
              <mc:Choice xmlns:v="urn:schemas-microsoft-com:vml" Requires="v">
                <p:oleObj spid="_x0000_s6264" name="Equation" r:id="rId5" imgW="88746" imgH="152136" progId="Equation.DSMT4">
                  <p:embed/>
                </p:oleObj>
              </mc:Choice>
              <mc:Fallback>
                <p:oleObj name="Equation" r:id="rId5" imgW="88746" imgH="152136" progId="Equation.DSMT4">
                  <p:embed/>
                  <p:pic>
                    <p:nvPicPr>
                      <p:cNvPr id="0" name="Picture 94"/>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45263" y="2133600"/>
                        <a:ext cx="80962" cy="13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51" name="Line 5"/>
          <p:cNvSpPr>
            <a:spLocks noChangeShapeType="1"/>
          </p:cNvSpPr>
          <p:nvPr/>
        </p:nvSpPr>
        <p:spPr bwMode="auto">
          <a:xfrm rot="5400000">
            <a:off x="6346031" y="3023394"/>
            <a:ext cx="1062038" cy="0"/>
          </a:xfrm>
          <a:prstGeom prst="line">
            <a:avLst/>
          </a:prstGeom>
          <a:noFill/>
          <a:ln w="9525">
            <a:solidFill>
              <a:schemeClr val="tx1"/>
            </a:solidFill>
            <a:round/>
            <a:headEnd/>
            <a:tailEnd type="triangle" w="med" len="med"/>
          </a:ln>
        </p:spPr>
        <p:txBody>
          <a:bodyPr wrap="none" anchor="ctr"/>
          <a:lstStyle/>
          <a:p>
            <a:endParaRPr lang="hu-HU"/>
          </a:p>
        </p:txBody>
      </p:sp>
      <p:sp>
        <p:nvSpPr>
          <p:cNvPr id="6252" name="Line 6"/>
          <p:cNvSpPr>
            <a:spLocks noChangeShapeType="1"/>
          </p:cNvSpPr>
          <p:nvPr/>
        </p:nvSpPr>
        <p:spPr bwMode="auto">
          <a:xfrm>
            <a:off x="5508625" y="2492375"/>
            <a:ext cx="1368425" cy="0"/>
          </a:xfrm>
          <a:prstGeom prst="line">
            <a:avLst/>
          </a:prstGeom>
          <a:noFill/>
          <a:ln w="9525">
            <a:solidFill>
              <a:schemeClr val="tx1"/>
            </a:solidFill>
            <a:round/>
            <a:headEnd/>
            <a:tailEnd/>
          </a:ln>
        </p:spPr>
        <p:txBody>
          <a:bodyPr wrap="none" anchor="ctr"/>
          <a:lstStyle/>
          <a:p>
            <a:endParaRPr lang="hu-HU"/>
          </a:p>
        </p:txBody>
      </p:sp>
      <p:graphicFrame>
        <p:nvGraphicFramePr>
          <p:cNvPr id="6239" name="Object 95"/>
          <p:cNvGraphicFramePr>
            <a:graphicFrameLocks noChangeAspect="1"/>
          </p:cNvGraphicFramePr>
          <p:nvPr/>
        </p:nvGraphicFramePr>
        <p:xfrm>
          <a:off x="2411413" y="3284538"/>
          <a:ext cx="504825" cy="354012"/>
        </p:xfrm>
        <a:graphic>
          <a:graphicData uri="http://schemas.openxmlformats.org/presentationml/2006/ole">
            <mc:AlternateContent xmlns:mc="http://schemas.openxmlformats.org/markup-compatibility/2006">
              <mc:Choice xmlns:v="urn:schemas-microsoft-com:vml" Requires="v">
                <p:oleObj spid="_x0000_s6265" name="Equation" r:id="rId7" imgW="291973" imgH="203112" progId="Equation.DSMT4">
                  <p:embed/>
                </p:oleObj>
              </mc:Choice>
              <mc:Fallback>
                <p:oleObj name="Equation" r:id="rId7" imgW="291973" imgH="203112" progId="Equation.DSMT4">
                  <p:embed/>
                  <p:pic>
                    <p:nvPicPr>
                      <p:cNvPr id="0" name="Picture 9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1413" y="3284538"/>
                        <a:ext cx="504825"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53" name="Rectangle 9"/>
          <p:cNvSpPr>
            <a:spLocks noChangeArrowheads="1"/>
          </p:cNvSpPr>
          <p:nvPr/>
        </p:nvSpPr>
        <p:spPr bwMode="auto">
          <a:xfrm>
            <a:off x="4716463" y="2133600"/>
            <a:ext cx="863600" cy="792163"/>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6254" name="Text Box 10"/>
          <p:cNvSpPr txBox="1">
            <a:spLocks noChangeArrowheads="1"/>
          </p:cNvSpPr>
          <p:nvPr/>
        </p:nvSpPr>
        <p:spPr bwMode="auto">
          <a:xfrm>
            <a:off x="4776788" y="2346325"/>
            <a:ext cx="742950" cy="365125"/>
          </a:xfrm>
          <a:prstGeom prst="rect">
            <a:avLst/>
          </a:prstGeom>
          <a:noFill/>
          <a:ln w="9525">
            <a:noFill/>
            <a:miter lim="800000"/>
            <a:headEnd/>
            <a:tailEnd/>
          </a:ln>
        </p:spPr>
        <p:txBody>
          <a:bodyPr lIns="0" tIns="0" rIns="0" bIns="0">
            <a:spAutoFit/>
          </a:bodyPr>
          <a:lstStyle/>
          <a:p>
            <a:pPr algn="ctr" eaLnBrk="0" hangingPunct="0"/>
            <a:r>
              <a:rPr lang="hu-HU" altLang="hu-HU" sz="2400">
                <a:latin typeface="Times New Roman" pitchFamily="18" charset="0"/>
              </a:rPr>
              <a:t>1</a:t>
            </a:r>
          </a:p>
        </p:txBody>
      </p:sp>
      <p:graphicFrame>
        <p:nvGraphicFramePr>
          <p:cNvPr id="6240" name="Object 96"/>
          <p:cNvGraphicFramePr>
            <a:graphicFrameLocks noChangeAspect="1"/>
          </p:cNvGraphicFramePr>
          <p:nvPr/>
        </p:nvGraphicFramePr>
        <p:xfrm>
          <a:off x="8243888" y="3284538"/>
          <a:ext cx="585787" cy="390525"/>
        </p:xfrm>
        <a:graphic>
          <a:graphicData uri="http://schemas.openxmlformats.org/presentationml/2006/ole">
            <mc:AlternateContent xmlns:mc="http://schemas.openxmlformats.org/markup-compatibility/2006">
              <mc:Choice xmlns:v="urn:schemas-microsoft-com:vml" Requires="v">
                <p:oleObj spid="_x0000_s6266" name="Equation" r:id="rId9" imgW="304536" imgH="203024" progId="Equation.DSMT4">
                  <p:embed/>
                </p:oleObj>
              </mc:Choice>
              <mc:Fallback>
                <p:oleObj name="Equation" r:id="rId9" imgW="304536" imgH="203024" progId="Equation.DSMT4">
                  <p:embed/>
                  <p:pic>
                    <p:nvPicPr>
                      <p:cNvPr id="0" name="Picture 9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43888" y="3284538"/>
                        <a:ext cx="585787"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55" name="Text Box 12"/>
          <p:cNvSpPr txBox="1">
            <a:spLocks noChangeArrowheads="1"/>
          </p:cNvSpPr>
          <p:nvPr/>
        </p:nvSpPr>
        <p:spPr bwMode="auto">
          <a:xfrm>
            <a:off x="1835150" y="1125538"/>
            <a:ext cx="1657350" cy="274637"/>
          </a:xfrm>
          <a:prstGeom prst="rect">
            <a:avLst/>
          </a:prstGeom>
          <a:noFill/>
          <a:ln w="9525">
            <a:noFill/>
            <a:miter lim="800000"/>
            <a:headEnd/>
            <a:tailEnd/>
          </a:ln>
        </p:spPr>
        <p:txBody>
          <a:bodyPr lIns="0" tIns="0" rIns="0" bIns="0">
            <a:spAutoFit/>
          </a:bodyPr>
          <a:lstStyle/>
          <a:p>
            <a:pPr>
              <a:spcBef>
                <a:spcPct val="50000"/>
              </a:spcBef>
            </a:pPr>
            <a:endParaRPr lang="hu-HU" altLang="hu-HU"/>
          </a:p>
        </p:txBody>
      </p:sp>
      <p:sp>
        <p:nvSpPr>
          <p:cNvPr id="6256" name="Text Box 13"/>
          <p:cNvSpPr txBox="1">
            <a:spLocks noChangeArrowheads="1"/>
          </p:cNvSpPr>
          <p:nvPr/>
        </p:nvSpPr>
        <p:spPr bwMode="auto">
          <a:xfrm>
            <a:off x="539750" y="2276475"/>
            <a:ext cx="2087563" cy="304800"/>
          </a:xfrm>
          <a:prstGeom prst="rect">
            <a:avLst/>
          </a:prstGeom>
          <a:noFill/>
          <a:ln w="9525">
            <a:noFill/>
            <a:miter lim="800000"/>
            <a:headEnd/>
            <a:tailEnd/>
          </a:ln>
        </p:spPr>
        <p:txBody>
          <a:bodyPr lIns="0" tIns="0" rIns="0" bIns="0">
            <a:spAutoFit/>
          </a:bodyPr>
          <a:lstStyle/>
          <a:p>
            <a:pPr>
              <a:spcBef>
                <a:spcPct val="50000"/>
              </a:spcBef>
            </a:pPr>
            <a:r>
              <a:rPr lang="hu-HU" altLang="hu-HU" sz="2000">
                <a:latin typeface="Times New Roman" pitchFamily="18" charset="0"/>
              </a:rPr>
              <a:t>arányos          P</a:t>
            </a:r>
          </a:p>
        </p:txBody>
      </p:sp>
      <p:sp>
        <p:nvSpPr>
          <p:cNvPr id="6257" name="AutoShape 14"/>
          <p:cNvSpPr>
            <a:spLocks noChangeArrowheads="1"/>
          </p:cNvSpPr>
          <p:nvPr/>
        </p:nvSpPr>
        <p:spPr bwMode="auto">
          <a:xfrm>
            <a:off x="6804025" y="3563938"/>
            <a:ext cx="152400" cy="152400"/>
          </a:xfrm>
          <a:prstGeom prst="flowChartSummingJunction">
            <a:avLst/>
          </a:prstGeom>
          <a:solidFill>
            <a:srgbClr val="00CCFF"/>
          </a:solidFill>
          <a:ln w="9525">
            <a:solidFill>
              <a:schemeClr val="tx1"/>
            </a:solidFill>
            <a:round/>
            <a:headEnd/>
            <a:tailEnd/>
          </a:ln>
        </p:spPr>
        <p:txBody>
          <a:bodyPr wrap="none" anchor="ctr"/>
          <a:lstStyle/>
          <a:p>
            <a:endParaRPr lang="hu-HU"/>
          </a:p>
        </p:txBody>
      </p:sp>
      <p:sp>
        <p:nvSpPr>
          <p:cNvPr id="6258" name="Line 15"/>
          <p:cNvSpPr>
            <a:spLocks noChangeShapeType="1"/>
          </p:cNvSpPr>
          <p:nvPr/>
        </p:nvSpPr>
        <p:spPr bwMode="auto">
          <a:xfrm>
            <a:off x="5724525" y="2276475"/>
            <a:ext cx="863600" cy="0"/>
          </a:xfrm>
          <a:prstGeom prst="line">
            <a:avLst/>
          </a:prstGeom>
          <a:noFill/>
          <a:ln w="9525">
            <a:solidFill>
              <a:schemeClr val="tx1"/>
            </a:solidFill>
            <a:round/>
            <a:headEnd/>
            <a:tailEnd type="triangle" w="med" len="med"/>
          </a:ln>
        </p:spPr>
        <p:txBody>
          <a:bodyPr wrap="none" anchor="ctr"/>
          <a:lstStyle/>
          <a:p>
            <a:endParaRPr lang="hu-HU"/>
          </a:p>
        </p:txBody>
      </p:sp>
      <p:sp>
        <p:nvSpPr>
          <p:cNvPr id="6259" name="Line 16"/>
          <p:cNvSpPr>
            <a:spLocks noChangeShapeType="1"/>
          </p:cNvSpPr>
          <p:nvPr/>
        </p:nvSpPr>
        <p:spPr bwMode="auto">
          <a:xfrm flipV="1">
            <a:off x="5795963" y="1844675"/>
            <a:ext cx="0" cy="504825"/>
          </a:xfrm>
          <a:prstGeom prst="line">
            <a:avLst/>
          </a:prstGeom>
          <a:noFill/>
          <a:ln w="9525">
            <a:solidFill>
              <a:schemeClr val="tx1"/>
            </a:solidFill>
            <a:round/>
            <a:headEnd/>
            <a:tailEnd type="triangle" w="med" len="med"/>
          </a:ln>
        </p:spPr>
        <p:txBody>
          <a:bodyPr wrap="none" anchor="ctr"/>
          <a:lstStyle/>
          <a:p>
            <a:endParaRPr lang="hu-HU"/>
          </a:p>
        </p:txBody>
      </p:sp>
      <p:sp>
        <p:nvSpPr>
          <p:cNvPr id="6260" name="Text Box 17"/>
          <p:cNvSpPr txBox="1">
            <a:spLocks noChangeArrowheads="1"/>
          </p:cNvSpPr>
          <p:nvPr/>
        </p:nvSpPr>
        <p:spPr bwMode="auto">
          <a:xfrm>
            <a:off x="539750" y="3429000"/>
            <a:ext cx="1728788" cy="304800"/>
          </a:xfrm>
          <a:prstGeom prst="rect">
            <a:avLst/>
          </a:prstGeom>
          <a:noFill/>
          <a:ln w="9525">
            <a:noFill/>
            <a:miter lim="800000"/>
            <a:headEnd/>
            <a:tailEnd/>
          </a:ln>
        </p:spPr>
        <p:txBody>
          <a:bodyPr lIns="0" tIns="0" rIns="0" bIns="0">
            <a:spAutoFit/>
          </a:bodyPr>
          <a:lstStyle/>
          <a:p>
            <a:pPr>
              <a:spcBef>
                <a:spcPct val="50000"/>
              </a:spcBef>
            </a:pPr>
            <a:r>
              <a:rPr lang="hu-HU" altLang="hu-HU" sz="2000">
                <a:latin typeface="Times New Roman" pitchFamily="18" charset="0"/>
              </a:rPr>
              <a:t>integráló         I</a:t>
            </a:r>
          </a:p>
        </p:txBody>
      </p:sp>
      <p:sp>
        <p:nvSpPr>
          <p:cNvPr id="6261" name="Line 18"/>
          <p:cNvSpPr>
            <a:spLocks noChangeShapeType="1"/>
          </p:cNvSpPr>
          <p:nvPr/>
        </p:nvSpPr>
        <p:spPr bwMode="auto">
          <a:xfrm>
            <a:off x="8172450" y="3644900"/>
            <a:ext cx="574675" cy="0"/>
          </a:xfrm>
          <a:prstGeom prst="line">
            <a:avLst/>
          </a:prstGeom>
          <a:noFill/>
          <a:ln w="9525">
            <a:solidFill>
              <a:schemeClr val="tx1"/>
            </a:solidFill>
            <a:round/>
            <a:headEnd/>
            <a:tailEnd type="triangle" w="med" len="med"/>
          </a:ln>
        </p:spPr>
        <p:txBody>
          <a:bodyPr wrap="none" anchor="ctr"/>
          <a:lstStyle/>
          <a:p>
            <a:endParaRPr lang="hu-HU"/>
          </a:p>
        </p:txBody>
      </p:sp>
      <p:sp>
        <p:nvSpPr>
          <p:cNvPr id="6262" name="Line 19"/>
          <p:cNvSpPr>
            <a:spLocks noChangeShapeType="1"/>
          </p:cNvSpPr>
          <p:nvPr/>
        </p:nvSpPr>
        <p:spPr bwMode="auto">
          <a:xfrm>
            <a:off x="6948488" y="3644900"/>
            <a:ext cx="360362" cy="0"/>
          </a:xfrm>
          <a:prstGeom prst="line">
            <a:avLst/>
          </a:prstGeom>
          <a:noFill/>
          <a:ln w="9525">
            <a:solidFill>
              <a:schemeClr val="tx1"/>
            </a:solidFill>
            <a:round/>
            <a:headEnd/>
            <a:tailEnd type="triangle" w="med" len="med"/>
          </a:ln>
        </p:spPr>
        <p:txBody>
          <a:bodyPr wrap="none" anchor="ctr"/>
          <a:lstStyle/>
          <a:p>
            <a:endParaRPr lang="hu-HU"/>
          </a:p>
        </p:txBody>
      </p:sp>
      <p:sp>
        <p:nvSpPr>
          <p:cNvPr id="6263" name="Line 20"/>
          <p:cNvSpPr>
            <a:spLocks noChangeShapeType="1"/>
          </p:cNvSpPr>
          <p:nvPr/>
        </p:nvSpPr>
        <p:spPr bwMode="auto">
          <a:xfrm>
            <a:off x="5580063" y="3644900"/>
            <a:ext cx="1225550" cy="0"/>
          </a:xfrm>
          <a:prstGeom prst="line">
            <a:avLst/>
          </a:prstGeom>
          <a:noFill/>
          <a:ln w="9525">
            <a:solidFill>
              <a:schemeClr val="tx1"/>
            </a:solidFill>
            <a:round/>
            <a:headEnd/>
            <a:tailEnd type="triangle" w="med" len="med"/>
          </a:ln>
        </p:spPr>
        <p:txBody>
          <a:bodyPr wrap="none" anchor="ctr"/>
          <a:lstStyle/>
          <a:p>
            <a:endParaRPr lang="hu-HU"/>
          </a:p>
        </p:txBody>
      </p:sp>
      <p:sp>
        <p:nvSpPr>
          <p:cNvPr id="6264" name="Text Box 21"/>
          <p:cNvSpPr txBox="1">
            <a:spLocks noChangeArrowheads="1"/>
          </p:cNvSpPr>
          <p:nvPr/>
        </p:nvSpPr>
        <p:spPr bwMode="auto">
          <a:xfrm>
            <a:off x="539750" y="4437063"/>
            <a:ext cx="1917700" cy="609600"/>
          </a:xfrm>
          <a:prstGeom prst="rect">
            <a:avLst/>
          </a:prstGeom>
          <a:noFill/>
          <a:ln w="9525">
            <a:noFill/>
            <a:miter lim="800000"/>
            <a:headEnd/>
            <a:tailEnd/>
          </a:ln>
        </p:spPr>
        <p:txBody>
          <a:bodyPr lIns="0" tIns="0" rIns="0" bIns="0">
            <a:spAutoFit/>
          </a:bodyPr>
          <a:lstStyle/>
          <a:p>
            <a:pPr>
              <a:spcBef>
                <a:spcPct val="50000"/>
              </a:spcBef>
            </a:pPr>
            <a:r>
              <a:rPr lang="hu-HU" altLang="hu-HU" sz="2000">
                <a:latin typeface="Times New Roman" pitchFamily="18" charset="0"/>
              </a:rPr>
              <a:t>differenciáló,</a:t>
            </a:r>
            <a:br>
              <a:rPr lang="hu-HU" altLang="hu-HU" sz="2000">
                <a:latin typeface="Times New Roman" pitchFamily="18" charset="0"/>
              </a:rPr>
            </a:br>
            <a:r>
              <a:rPr lang="hu-HU" altLang="hu-HU" sz="2000">
                <a:latin typeface="Times New Roman" pitchFamily="18" charset="0"/>
              </a:rPr>
              <a:t>egy tárolós    DT1 </a:t>
            </a:r>
          </a:p>
        </p:txBody>
      </p:sp>
      <p:sp>
        <p:nvSpPr>
          <p:cNvPr id="6265" name="Text Box 22"/>
          <p:cNvSpPr txBox="1">
            <a:spLocks noChangeArrowheads="1"/>
          </p:cNvSpPr>
          <p:nvPr/>
        </p:nvSpPr>
        <p:spPr bwMode="auto">
          <a:xfrm>
            <a:off x="385763" y="5408613"/>
            <a:ext cx="8280400" cy="1187450"/>
          </a:xfrm>
          <a:prstGeom prst="rect">
            <a:avLst/>
          </a:prstGeom>
          <a:noFill/>
          <a:ln w="9525">
            <a:noFill/>
            <a:miter lim="800000"/>
            <a:headEnd/>
            <a:tailEnd/>
          </a:ln>
        </p:spPr>
        <p:txBody>
          <a:bodyPr>
            <a:spAutoFit/>
          </a:bodyPr>
          <a:lstStyle/>
          <a:p>
            <a:pPr algn="ctr">
              <a:spcBef>
                <a:spcPct val="50000"/>
              </a:spcBef>
            </a:pPr>
            <a:r>
              <a:rPr lang="hu-HU" altLang="hu-HU" sz="2400"/>
              <a:t>A technológiai rendszerek vagy gépek jellemzőinek egyhurkos szabályozásakor a P, I, és DT1 hatások párhuzamos elrendezése a szokásos.</a:t>
            </a:r>
          </a:p>
        </p:txBody>
      </p:sp>
      <p:sp>
        <p:nvSpPr>
          <p:cNvPr id="6266" name="Line 23"/>
          <p:cNvSpPr>
            <a:spLocks noChangeShapeType="1"/>
          </p:cNvSpPr>
          <p:nvPr/>
        </p:nvSpPr>
        <p:spPr bwMode="auto">
          <a:xfrm rot="16200000" flipV="1">
            <a:off x="6346031" y="4247357"/>
            <a:ext cx="1062037" cy="0"/>
          </a:xfrm>
          <a:prstGeom prst="line">
            <a:avLst/>
          </a:prstGeom>
          <a:noFill/>
          <a:ln w="9525">
            <a:solidFill>
              <a:schemeClr val="tx1"/>
            </a:solidFill>
            <a:round/>
            <a:headEnd/>
            <a:tailEnd type="triangle" w="med" len="med"/>
          </a:ln>
        </p:spPr>
        <p:txBody>
          <a:bodyPr wrap="none" anchor="ctr"/>
          <a:lstStyle/>
          <a:p>
            <a:endParaRPr lang="hu-HU"/>
          </a:p>
        </p:txBody>
      </p:sp>
      <p:sp>
        <p:nvSpPr>
          <p:cNvPr id="6267" name="Line 24"/>
          <p:cNvSpPr>
            <a:spLocks noChangeShapeType="1"/>
          </p:cNvSpPr>
          <p:nvPr/>
        </p:nvSpPr>
        <p:spPr bwMode="auto">
          <a:xfrm>
            <a:off x="5508625" y="4795838"/>
            <a:ext cx="1368425" cy="0"/>
          </a:xfrm>
          <a:prstGeom prst="line">
            <a:avLst/>
          </a:prstGeom>
          <a:noFill/>
          <a:ln w="9525">
            <a:solidFill>
              <a:schemeClr val="tx1"/>
            </a:solidFill>
            <a:round/>
            <a:headEnd/>
            <a:tailEnd/>
          </a:ln>
        </p:spPr>
        <p:txBody>
          <a:bodyPr wrap="none" anchor="ctr"/>
          <a:lstStyle/>
          <a:p>
            <a:endParaRPr lang="hu-HU"/>
          </a:p>
        </p:txBody>
      </p:sp>
      <p:sp>
        <p:nvSpPr>
          <p:cNvPr id="6268" name="Line 25"/>
          <p:cNvSpPr>
            <a:spLocks noChangeShapeType="1"/>
          </p:cNvSpPr>
          <p:nvPr/>
        </p:nvSpPr>
        <p:spPr bwMode="auto">
          <a:xfrm>
            <a:off x="5795963" y="2060575"/>
            <a:ext cx="720725" cy="0"/>
          </a:xfrm>
          <a:prstGeom prst="line">
            <a:avLst/>
          </a:prstGeom>
          <a:noFill/>
          <a:ln w="9525">
            <a:solidFill>
              <a:schemeClr val="tx1"/>
            </a:solidFill>
            <a:prstDash val="lgDash"/>
            <a:round/>
            <a:headEnd/>
            <a:tailEnd/>
          </a:ln>
        </p:spPr>
        <p:txBody>
          <a:bodyPr/>
          <a:lstStyle/>
          <a:p>
            <a:endParaRPr lang="hu-HU"/>
          </a:p>
        </p:txBody>
      </p:sp>
      <p:grpSp>
        <p:nvGrpSpPr>
          <p:cNvPr id="6269" name="Group 27"/>
          <p:cNvGrpSpPr>
            <a:grpSpLocks/>
          </p:cNvGrpSpPr>
          <p:nvPr/>
        </p:nvGrpSpPr>
        <p:grpSpPr bwMode="auto">
          <a:xfrm>
            <a:off x="4716463" y="3284538"/>
            <a:ext cx="863600" cy="792162"/>
            <a:chOff x="2978" y="1503"/>
            <a:chExt cx="544" cy="499"/>
          </a:xfrm>
        </p:grpSpPr>
        <p:sp>
          <p:nvSpPr>
            <p:cNvPr id="6293" name="Rectangle 28"/>
            <p:cNvSpPr>
              <a:spLocks noChangeArrowheads="1"/>
            </p:cNvSpPr>
            <p:nvPr/>
          </p:nvSpPr>
          <p:spPr bwMode="auto">
            <a:xfrm>
              <a:off x="2978" y="1503"/>
              <a:ext cx="544" cy="499"/>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6294" name="Text Box 29"/>
            <p:cNvSpPr txBox="1">
              <a:spLocks noChangeArrowheads="1"/>
            </p:cNvSpPr>
            <p:nvPr/>
          </p:nvSpPr>
          <p:spPr bwMode="auto">
            <a:xfrm>
              <a:off x="3016" y="1637"/>
              <a:ext cx="468" cy="230"/>
            </a:xfrm>
            <a:prstGeom prst="rect">
              <a:avLst/>
            </a:prstGeom>
            <a:noFill/>
            <a:ln w="9525">
              <a:noFill/>
              <a:miter lim="800000"/>
              <a:headEnd/>
              <a:tailEnd/>
            </a:ln>
          </p:spPr>
          <p:txBody>
            <a:bodyPr lIns="0" tIns="0" rIns="0" bIns="0">
              <a:spAutoFit/>
            </a:bodyPr>
            <a:lstStyle/>
            <a:p>
              <a:pPr eaLnBrk="0" hangingPunct="0"/>
              <a:endParaRPr lang="hu-HU" altLang="hu-HU" sz="2400">
                <a:latin typeface="Times New Roman" pitchFamily="18" charset="0"/>
              </a:endParaRPr>
            </a:p>
          </p:txBody>
        </p:sp>
      </p:grpSp>
      <p:graphicFrame>
        <p:nvGraphicFramePr>
          <p:cNvPr id="6241" name="Object 97"/>
          <p:cNvGraphicFramePr>
            <a:graphicFrameLocks noChangeAspect="1"/>
          </p:cNvGraphicFramePr>
          <p:nvPr/>
        </p:nvGraphicFramePr>
        <p:xfrm>
          <a:off x="4932363" y="3284538"/>
          <a:ext cx="465137" cy="792162"/>
        </p:xfrm>
        <a:graphic>
          <a:graphicData uri="http://schemas.openxmlformats.org/presentationml/2006/ole">
            <mc:AlternateContent xmlns:mc="http://schemas.openxmlformats.org/markup-compatibility/2006">
              <mc:Choice xmlns:v="urn:schemas-microsoft-com:vml" Requires="v">
                <p:oleObj spid="_x0000_s6267" name="Equation" r:id="rId11" imgW="253890" imgH="431613" progId="Equation.DSMT4">
                  <p:embed/>
                </p:oleObj>
              </mc:Choice>
              <mc:Fallback>
                <p:oleObj name="Equation" r:id="rId11" imgW="253890" imgH="431613" progId="Equation.DSMT4">
                  <p:embed/>
                  <p:pic>
                    <p:nvPicPr>
                      <p:cNvPr id="0" name="Picture 9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32363" y="3284538"/>
                        <a:ext cx="465137" cy="7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270" name="Group 31"/>
          <p:cNvGrpSpPr>
            <a:grpSpLocks/>
          </p:cNvGrpSpPr>
          <p:nvPr/>
        </p:nvGrpSpPr>
        <p:grpSpPr bwMode="auto">
          <a:xfrm>
            <a:off x="4716463" y="4437063"/>
            <a:ext cx="863600" cy="792162"/>
            <a:chOff x="2978" y="1503"/>
            <a:chExt cx="544" cy="499"/>
          </a:xfrm>
        </p:grpSpPr>
        <p:sp>
          <p:nvSpPr>
            <p:cNvPr id="6291" name="Rectangle 32"/>
            <p:cNvSpPr>
              <a:spLocks noChangeArrowheads="1"/>
            </p:cNvSpPr>
            <p:nvPr/>
          </p:nvSpPr>
          <p:spPr bwMode="auto">
            <a:xfrm>
              <a:off x="2978" y="1503"/>
              <a:ext cx="544" cy="499"/>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6292" name="Text Box 33"/>
            <p:cNvSpPr txBox="1">
              <a:spLocks noChangeArrowheads="1"/>
            </p:cNvSpPr>
            <p:nvPr/>
          </p:nvSpPr>
          <p:spPr bwMode="auto">
            <a:xfrm>
              <a:off x="3016" y="1637"/>
              <a:ext cx="468" cy="230"/>
            </a:xfrm>
            <a:prstGeom prst="rect">
              <a:avLst/>
            </a:prstGeom>
            <a:noFill/>
            <a:ln w="9525">
              <a:noFill/>
              <a:miter lim="800000"/>
              <a:headEnd/>
              <a:tailEnd/>
            </a:ln>
          </p:spPr>
          <p:txBody>
            <a:bodyPr lIns="0" tIns="0" rIns="0" bIns="0">
              <a:spAutoFit/>
            </a:bodyPr>
            <a:lstStyle/>
            <a:p>
              <a:pPr eaLnBrk="0" hangingPunct="0"/>
              <a:endParaRPr lang="hu-HU" altLang="hu-HU" sz="2400">
                <a:latin typeface="Times New Roman" pitchFamily="18" charset="0"/>
              </a:endParaRPr>
            </a:p>
          </p:txBody>
        </p:sp>
      </p:grpSp>
      <p:graphicFrame>
        <p:nvGraphicFramePr>
          <p:cNvPr id="6242" name="Object 98"/>
          <p:cNvGraphicFramePr>
            <a:graphicFrameLocks noChangeAspect="1"/>
          </p:cNvGraphicFramePr>
          <p:nvPr/>
        </p:nvGraphicFramePr>
        <p:xfrm>
          <a:off x="4787900" y="4437063"/>
          <a:ext cx="792163" cy="768350"/>
        </p:xfrm>
        <a:graphic>
          <a:graphicData uri="http://schemas.openxmlformats.org/presentationml/2006/ole">
            <mc:AlternateContent xmlns:mc="http://schemas.openxmlformats.org/markup-compatibility/2006">
              <mc:Choice xmlns:v="urn:schemas-microsoft-com:vml" Requires="v">
                <p:oleObj spid="_x0000_s6268" name="Equation" r:id="rId13" imgW="406080" imgH="393480" progId="Equation.DSMT4">
                  <p:embed/>
                </p:oleObj>
              </mc:Choice>
              <mc:Fallback>
                <p:oleObj name="Equation" r:id="rId13" imgW="406080" imgH="393480" progId="Equation.DSMT4">
                  <p:embed/>
                  <p:pic>
                    <p:nvPicPr>
                      <p:cNvPr id="0" name="Picture 9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87900" y="4437063"/>
                        <a:ext cx="792163" cy="768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271" name="Group 35"/>
          <p:cNvGrpSpPr>
            <a:grpSpLocks/>
          </p:cNvGrpSpPr>
          <p:nvPr/>
        </p:nvGrpSpPr>
        <p:grpSpPr bwMode="auto">
          <a:xfrm>
            <a:off x="7308850" y="3213100"/>
            <a:ext cx="863600" cy="792163"/>
            <a:chOff x="2978" y="1503"/>
            <a:chExt cx="544" cy="499"/>
          </a:xfrm>
        </p:grpSpPr>
        <p:sp>
          <p:nvSpPr>
            <p:cNvPr id="6289" name="Rectangle 36"/>
            <p:cNvSpPr>
              <a:spLocks noChangeArrowheads="1"/>
            </p:cNvSpPr>
            <p:nvPr/>
          </p:nvSpPr>
          <p:spPr bwMode="auto">
            <a:xfrm>
              <a:off x="2978" y="1503"/>
              <a:ext cx="544" cy="499"/>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6290" name="Text Box 37"/>
            <p:cNvSpPr txBox="1">
              <a:spLocks noChangeArrowheads="1"/>
            </p:cNvSpPr>
            <p:nvPr/>
          </p:nvSpPr>
          <p:spPr bwMode="auto">
            <a:xfrm>
              <a:off x="3016" y="1637"/>
              <a:ext cx="468" cy="230"/>
            </a:xfrm>
            <a:prstGeom prst="rect">
              <a:avLst/>
            </a:prstGeom>
            <a:noFill/>
            <a:ln w="9525">
              <a:noFill/>
              <a:miter lim="800000"/>
              <a:headEnd/>
              <a:tailEnd/>
            </a:ln>
          </p:spPr>
          <p:txBody>
            <a:bodyPr lIns="0" tIns="0" rIns="0" bIns="0">
              <a:spAutoFit/>
            </a:bodyPr>
            <a:lstStyle/>
            <a:p>
              <a:pPr eaLnBrk="0" hangingPunct="0"/>
              <a:endParaRPr lang="hu-HU" altLang="hu-HU" sz="2400">
                <a:latin typeface="Times New Roman" pitchFamily="18" charset="0"/>
              </a:endParaRPr>
            </a:p>
          </p:txBody>
        </p:sp>
      </p:grpSp>
      <p:graphicFrame>
        <p:nvGraphicFramePr>
          <p:cNvPr id="6243" name="Object 99"/>
          <p:cNvGraphicFramePr>
            <a:graphicFrameLocks noChangeAspect="1"/>
          </p:cNvGraphicFramePr>
          <p:nvPr/>
        </p:nvGraphicFramePr>
        <p:xfrm>
          <a:off x="7524750" y="3429000"/>
          <a:ext cx="473075" cy="473075"/>
        </p:xfrm>
        <a:graphic>
          <a:graphicData uri="http://schemas.openxmlformats.org/presentationml/2006/ole">
            <mc:AlternateContent xmlns:mc="http://schemas.openxmlformats.org/markup-compatibility/2006">
              <mc:Choice xmlns:v="urn:schemas-microsoft-com:vml" Requires="v">
                <p:oleObj spid="_x0000_s6269" name="Equation" r:id="rId15" imgW="228600" imgH="228600" progId="Equation.DSMT4">
                  <p:embed/>
                </p:oleObj>
              </mc:Choice>
              <mc:Fallback>
                <p:oleObj name="Equation" r:id="rId15" imgW="228600" imgH="228600" progId="Equation.DSMT4">
                  <p:embed/>
                  <p:pic>
                    <p:nvPicPr>
                      <p:cNvPr id="0" name="Picture 9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524750" y="3429000"/>
                        <a:ext cx="473075" cy="473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72" name="Line 39"/>
          <p:cNvSpPr>
            <a:spLocks noChangeShapeType="1"/>
          </p:cNvSpPr>
          <p:nvPr/>
        </p:nvSpPr>
        <p:spPr bwMode="auto">
          <a:xfrm>
            <a:off x="2411413" y="3644900"/>
            <a:ext cx="865187" cy="0"/>
          </a:xfrm>
          <a:prstGeom prst="line">
            <a:avLst/>
          </a:prstGeom>
          <a:noFill/>
          <a:ln w="9525">
            <a:solidFill>
              <a:schemeClr val="tx1"/>
            </a:solidFill>
            <a:round/>
            <a:headEnd/>
            <a:tailEnd type="triangle" w="med" len="med"/>
          </a:ln>
        </p:spPr>
        <p:txBody>
          <a:bodyPr/>
          <a:lstStyle/>
          <a:p>
            <a:endParaRPr lang="hu-HU"/>
          </a:p>
        </p:txBody>
      </p:sp>
      <p:sp>
        <p:nvSpPr>
          <p:cNvPr id="6273" name="Line 40"/>
          <p:cNvSpPr>
            <a:spLocks noChangeShapeType="1"/>
          </p:cNvSpPr>
          <p:nvPr/>
        </p:nvSpPr>
        <p:spPr bwMode="auto">
          <a:xfrm>
            <a:off x="4356100" y="4797425"/>
            <a:ext cx="360363" cy="0"/>
          </a:xfrm>
          <a:prstGeom prst="line">
            <a:avLst/>
          </a:prstGeom>
          <a:noFill/>
          <a:ln w="9525">
            <a:solidFill>
              <a:schemeClr val="tx1"/>
            </a:solidFill>
            <a:round/>
            <a:headEnd/>
            <a:tailEnd type="triangle" w="med" len="med"/>
          </a:ln>
        </p:spPr>
        <p:txBody>
          <a:bodyPr wrap="none" anchor="ctr"/>
          <a:lstStyle/>
          <a:p>
            <a:endParaRPr lang="hu-HU"/>
          </a:p>
        </p:txBody>
      </p:sp>
      <p:sp>
        <p:nvSpPr>
          <p:cNvPr id="6274" name="Line 41"/>
          <p:cNvSpPr>
            <a:spLocks noChangeShapeType="1"/>
          </p:cNvSpPr>
          <p:nvPr/>
        </p:nvSpPr>
        <p:spPr bwMode="auto">
          <a:xfrm>
            <a:off x="4356100" y="3644900"/>
            <a:ext cx="360363" cy="0"/>
          </a:xfrm>
          <a:prstGeom prst="line">
            <a:avLst/>
          </a:prstGeom>
          <a:noFill/>
          <a:ln w="9525">
            <a:solidFill>
              <a:schemeClr val="tx1"/>
            </a:solidFill>
            <a:round/>
            <a:headEnd/>
            <a:tailEnd type="triangle" w="med" len="med"/>
          </a:ln>
        </p:spPr>
        <p:txBody>
          <a:bodyPr wrap="none" anchor="ctr"/>
          <a:lstStyle/>
          <a:p>
            <a:endParaRPr lang="hu-HU"/>
          </a:p>
        </p:txBody>
      </p:sp>
      <p:sp>
        <p:nvSpPr>
          <p:cNvPr id="6275" name="Line 42"/>
          <p:cNvSpPr>
            <a:spLocks noChangeShapeType="1"/>
          </p:cNvSpPr>
          <p:nvPr/>
        </p:nvSpPr>
        <p:spPr bwMode="auto">
          <a:xfrm>
            <a:off x="4356100" y="2492375"/>
            <a:ext cx="360363" cy="0"/>
          </a:xfrm>
          <a:prstGeom prst="line">
            <a:avLst/>
          </a:prstGeom>
          <a:noFill/>
          <a:ln w="9525">
            <a:solidFill>
              <a:schemeClr val="tx1"/>
            </a:solidFill>
            <a:round/>
            <a:headEnd/>
            <a:tailEnd type="triangle" w="med" len="med"/>
          </a:ln>
        </p:spPr>
        <p:txBody>
          <a:bodyPr wrap="none" anchor="ctr"/>
          <a:lstStyle/>
          <a:p>
            <a:endParaRPr lang="hu-HU"/>
          </a:p>
        </p:txBody>
      </p:sp>
      <p:sp>
        <p:nvSpPr>
          <p:cNvPr id="6276" name="Line 43"/>
          <p:cNvSpPr>
            <a:spLocks noChangeShapeType="1"/>
          </p:cNvSpPr>
          <p:nvPr/>
        </p:nvSpPr>
        <p:spPr bwMode="auto">
          <a:xfrm flipV="1">
            <a:off x="4067175" y="2349500"/>
            <a:ext cx="360363" cy="142875"/>
          </a:xfrm>
          <a:prstGeom prst="line">
            <a:avLst/>
          </a:prstGeom>
          <a:noFill/>
          <a:ln w="9525">
            <a:solidFill>
              <a:schemeClr val="tx1"/>
            </a:solidFill>
            <a:round/>
            <a:headEnd/>
            <a:tailEnd/>
          </a:ln>
        </p:spPr>
        <p:txBody>
          <a:bodyPr/>
          <a:lstStyle/>
          <a:p>
            <a:endParaRPr lang="hu-HU"/>
          </a:p>
        </p:txBody>
      </p:sp>
      <p:sp>
        <p:nvSpPr>
          <p:cNvPr id="6277" name="Line 44"/>
          <p:cNvSpPr>
            <a:spLocks noChangeShapeType="1"/>
          </p:cNvSpPr>
          <p:nvPr/>
        </p:nvSpPr>
        <p:spPr bwMode="auto">
          <a:xfrm>
            <a:off x="3276600" y="2492375"/>
            <a:ext cx="0" cy="2305050"/>
          </a:xfrm>
          <a:prstGeom prst="line">
            <a:avLst/>
          </a:prstGeom>
          <a:noFill/>
          <a:ln w="9525">
            <a:solidFill>
              <a:schemeClr val="tx1"/>
            </a:solidFill>
            <a:round/>
            <a:headEnd/>
            <a:tailEnd/>
          </a:ln>
        </p:spPr>
        <p:txBody>
          <a:bodyPr/>
          <a:lstStyle/>
          <a:p>
            <a:endParaRPr lang="hu-HU"/>
          </a:p>
        </p:txBody>
      </p:sp>
      <p:sp>
        <p:nvSpPr>
          <p:cNvPr id="6278" name="Line 45"/>
          <p:cNvSpPr>
            <a:spLocks noChangeShapeType="1"/>
          </p:cNvSpPr>
          <p:nvPr/>
        </p:nvSpPr>
        <p:spPr bwMode="auto">
          <a:xfrm>
            <a:off x="3276600" y="2492375"/>
            <a:ext cx="790575" cy="0"/>
          </a:xfrm>
          <a:prstGeom prst="line">
            <a:avLst/>
          </a:prstGeom>
          <a:noFill/>
          <a:ln w="9525">
            <a:solidFill>
              <a:schemeClr val="tx1"/>
            </a:solidFill>
            <a:round/>
            <a:headEnd/>
            <a:tailEnd/>
          </a:ln>
        </p:spPr>
        <p:txBody>
          <a:bodyPr/>
          <a:lstStyle/>
          <a:p>
            <a:endParaRPr lang="hu-HU"/>
          </a:p>
        </p:txBody>
      </p:sp>
      <p:sp>
        <p:nvSpPr>
          <p:cNvPr id="6279" name="Line 46"/>
          <p:cNvSpPr>
            <a:spLocks noChangeShapeType="1"/>
          </p:cNvSpPr>
          <p:nvPr/>
        </p:nvSpPr>
        <p:spPr bwMode="auto">
          <a:xfrm flipV="1">
            <a:off x="4067175" y="3502025"/>
            <a:ext cx="360363" cy="142875"/>
          </a:xfrm>
          <a:prstGeom prst="line">
            <a:avLst/>
          </a:prstGeom>
          <a:noFill/>
          <a:ln w="9525">
            <a:solidFill>
              <a:schemeClr val="tx1"/>
            </a:solidFill>
            <a:round/>
            <a:headEnd/>
            <a:tailEnd/>
          </a:ln>
        </p:spPr>
        <p:txBody>
          <a:bodyPr/>
          <a:lstStyle/>
          <a:p>
            <a:endParaRPr lang="hu-HU"/>
          </a:p>
        </p:txBody>
      </p:sp>
      <p:sp>
        <p:nvSpPr>
          <p:cNvPr id="6280" name="Line 47"/>
          <p:cNvSpPr>
            <a:spLocks noChangeShapeType="1"/>
          </p:cNvSpPr>
          <p:nvPr/>
        </p:nvSpPr>
        <p:spPr bwMode="auto">
          <a:xfrm>
            <a:off x="3276600" y="3644900"/>
            <a:ext cx="790575" cy="0"/>
          </a:xfrm>
          <a:prstGeom prst="line">
            <a:avLst/>
          </a:prstGeom>
          <a:noFill/>
          <a:ln w="9525">
            <a:solidFill>
              <a:schemeClr val="tx1"/>
            </a:solidFill>
            <a:round/>
            <a:headEnd/>
            <a:tailEnd/>
          </a:ln>
        </p:spPr>
        <p:txBody>
          <a:bodyPr/>
          <a:lstStyle/>
          <a:p>
            <a:endParaRPr lang="hu-HU"/>
          </a:p>
        </p:txBody>
      </p:sp>
      <p:sp>
        <p:nvSpPr>
          <p:cNvPr id="6281" name="Line 48"/>
          <p:cNvSpPr>
            <a:spLocks noChangeShapeType="1"/>
          </p:cNvSpPr>
          <p:nvPr/>
        </p:nvSpPr>
        <p:spPr bwMode="auto">
          <a:xfrm flipV="1">
            <a:off x="4067175" y="4654550"/>
            <a:ext cx="360363" cy="142875"/>
          </a:xfrm>
          <a:prstGeom prst="line">
            <a:avLst/>
          </a:prstGeom>
          <a:noFill/>
          <a:ln w="9525">
            <a:solidFill>
              <a:schemeClr val="tx1"/>
            </a:solidFill>
            <a:round/>
            <a:headEnd/>
            <a:tailEnd/>
          </a:ln>
        </p:spPr>
        <p:txBody>
          <a:bodyPr/>
          <a:lstStyle/>
          <a:p>
            <a:endParaRPr lang="hu-HU"/>
          </a:p>
        </p:txBody>
      </p:sp>
      <p:sp>
        <p:nvSpPr>
          <p:cNvPr id="6282" name="Line 49"/>
          <p:cNvSpPr>
            <a:spLocks noChangeShapeType="1"/>
          </p:cNvSpPr>
          <p:nvPr/>
        </p:nvSpPr>
        <p:spPr bwMode="auto">
          <a:xfrm>
            <a:off x="3276600" y="4797425"/>
            <a:ext cx="790575" cy="0"/>
          </a:xfrm>
          <a:prstGeom prst="line">
            <a:avLst/>
          </a:prstGeom>
          <a:noFill/>
          <a:ln w="9525">
            <a:solidFill>
              <a:schemeClr val="tx1"/>
            </a:solidFill>
            <a:round/>
            <a:headEnd/>
            <a:tailEnd/>
          </a:ln>
        </p:spPr>
        <p:txBody>
          <a:bodyPr/>
          <a:lstStyle/>
          <a:p>
            <a:endParaRPr lang="hu-HU"/>
          </a:p>
        </p:txBody>
      </p:sp>
      <p:sp>
        <p:nvSpPr>
          <p:cNvPr id="6283" name="Line 50"/>
          <p:cNvSpPr>
            <a:spLocks noChangeShapeType="1"/>
          </p:cNvSpPr>
          <p:nvPr/>
        </p:nvSpPr>
        <p:spPr bwMode="auto">
          <a:xfrm>
            <a:off x="5724525" y="3500438"/>
            <a:ext cx="863600" cy="0"/>
          </a:xfrm>
          <a:prstGeom prst="line">
            <a:avLst/>
          </a:prstGeom>
          <a:noFill/>
          <a:ln w="9525">
            <a:solidFill>
              <a:schemeClr val="tx1"/>
            </a:solidFill>
            <a:round/>
            <a:headEnd/>
            <a:tailEnd type="triangle" w="med" len="med"/>
          </a:ln>
        </p:spPr>
        <p:txBody>
          <a:bodyPr wrap="none" anchor="ctr"/>
          <a:lstStyle/>
          <a:p>
            <a:endParaRPr lang="hu-HU"/>
          </a:p>
        </p:txBody>
      </p:sp>
      <p:sp>
        <p:nvSpPr>
          <p:cNvPr id="6284" name="Line 51"/>
          <p:cNvSpPr>
            <a:spLocks noChangeShapeType="1"/>
          </p:cNvSpPr>
          <p:nvPr/>
        </p:nvSpPr>
        <p:spPr bwMode="auto">
          <a:xfrm flipV="1">
            <a:off x="5795963" y="3068638"/>
            <a:ext cx="0" cy="504825"/>
          </a:xfrm>
          <a:prstGeom prst="line">
            <a:avLst/>
          </a:prstGeom>
          <a:noFill/>
          <a:ln w="9525">
            <a:solidFill>
              <a:schemeClr val="tx1"/>
            </a:solidFill>
            <a:round/>
            <a:headEnd/>
            <a:tailEnd type="triangle" w="med" len="med"/>
          </a:ln>
        </p:spPr>
        <p:txBody>
          <a:bodyPr wrap="none" anchor="ctr"/>
          <a:lstStyle/>
          <a:p>
            <a:endParaRPr lang="hu-HU"/>
          </a:p>
        </p:txBody>
      </p:sp>
      <p:sp>
        <p:nvSpPr>
          <p:cNvPr id="6285" name="Line 52"/>
          <p:cNvSpPr>
            <a:spLocks noChangeShapeType="1"/>
          </p:cNvSpPr>
          <p:nvPr/>
        </p:nvSpPr>
        <p:spPr bwMode="auto">
          <a:xfrm flipV="1">
            <a:off x="5795963" y="3213100"/>
            <a:ext cx="720725" cy="287338"/>
          </a:xfrm>
          <a:prstGeom prst="line">
            <a:avLst/>
          </a:prstGeom>
          <a:noFill/>
          <a:ln w="9525">
            <a:solidFill>
              <a:schemeClr val="tx1"/>
            </a:solidFill>
            <a:prstDash val="lgDash"/>
            <a:round/>
            <a:headEnd/>
            <a:tailEnd/>
          </a:ln>
        </p:spPr>
        <p:txBody>
          <a:bodyPr/>
          <a:lstStyle/>
          <a:p>
            <a:endParaRPr lang="hu-HU"/>
          </a:p>
        </p:txBody>
      </p:sp>
      <p:sp>
        <p:nvSpPr>
          <p:cNvPr id="6286" name="Line 53"/>
          <p:cNvSpPr>
            <a:spLocks noChangeShapeType="1"/>
          </p:cNvSpPr>
          <p:nvPr/>
        </p:nvSpPr>
        <p:spPr bwMode="auto">
          <a:xfrm>
            <a:off x="5724525" y="4652963"/>
            <a:ext cx="863600" cy="0"/>
          </a:xfrm>
          <a:prstGeom prst="line">
            <a:avLst/>
          </a:prstGeom>
          <a:noFill/>
          <a:ln w="9525">
            <a:solidFill>
              <a:schemeClr val="tx1"/>
            </a:solidFill>
            <a:round/>
            <a:headEnd/>
            <a:tailEnd type="triangle" w="med" len="med"/>
          </a:ln>
        </p:spPr>
        <p:txBody>
          <a:bodyPr wrap="none" anchor="ctr"/>
          <a:lstStyle/>
          <a:p>
            <a:endParaRPr lang="hu-HU"/>
          </a:p>
        </p:txBody>
      </p:sp>
      <p:sp>
        <p:nvSpPr>
          <p:cNvPr id="6287" name="Line 54"/>
          <p:cNvSpPr>
            <a:spLocks noChangeShapeType="1"/>
          </p:cNvSpPr>
          <p:nvPr/>
        </p:nvSpPr>
        <p:spPr bwMode="auto">
          <a:xfrm flipV="1">
            <a:off x="5795963" y="4221163"/>
            <a:ext cx="0" cy="504825"/>
          </a:xfrm>
          <a:prstGeom prst="line">
            <a:avLst/>
          </a:prstGeom>
          <a:noFill/>
          <a:ln w="9525">
            <a:solidFill>
              <a:schemeClr val="tx1"/>
            </a:solidFill>
            <a:round/>
            <a:headEnd/>
            <a:tailEnd type="triangle" w="med" len="med"/>
          </a:ln>
        </p:spPr>
        <p:txBody>
          <a:bodyPr wrap="none" anchor="ctr"/>
          <a:lstStyle/>
          <a:p>
            <a:endParaRPr lang="hu-HU"/>
          </a:p>
        </p:txBody>
      </p:sp>
      <p:sp>
        <p:nvSpPr>
          <p:cNvPr id="6288" name="Freeform 55"/>
          <p:cNvSpPr>
            <a:spLocks/>
          </p:cNvSpPr>
          <p:nvPr/>
        </p:nvSpPr>
        <p:spPr bwMode="auto">
          <a:xfrm>
            <a:off x="5795963" y="4365625"/>
            <a:ext cx="504825" cy="298450"/>
          </a:xfrm>
          <a:custGeom>
            <a:avLst/>
            <a:gdLst>
              <a:gd name="T0" fmla="*/ 0 w 318"/>
              <a:gd name="T1" fmla="*/ 0 h 188"/>
              <a:gd name="T2" fmla="*/ 71437 w 318"/>
              <a:gd name="T3" fmla="*/ 71438 h 188"/>
              <a:gd name="T4" fmla="*/ 144462 w 318"/>
              <a:gd name="T5" fmla="*/ 215900 h 188"/>
              <a:gd name="T6" fmla="*/ 288925 w 318"/>
              <a:gd name="T7" fmla="*/ 287338 h 188"/>
              <a:gd name="T8" fmla="*/ 504825 w 318"/>
              <a:gd name="T9" fmla="*/ 287338 h 188"/>
              <a:gd name="T10" fmla="*/ 0 60000 65536"/>
              <a:gd name="T11" fmla="*/ 0 60000 65536"/>
              <a:gd name="T12" fmla="*/ 0 60000 65536"/>
              <a:gd name="T13" fmla="*/ 0 60000 65536"/>
              <a:gd name="T14" fmla="*/ 0 60000 65536"/>
              <a:gd name="T15" fmla="*/ 0 w 318"/>
              <a:gd name="T16" fmla="*/ 0 h 188"/>
              <a:gd name="T17" fmla="*/ 318 w 318"/>
              <a:gd name="T18" fmla="*/ 188 h 188"/>
            </a:gdLst>
            <a:ahLst/>
            <a:cxnLst>
              <a:cxn ang="T10">
                <a:pos x="T0" y="T1"/>
              </a:cxn>
              <a:cxn ang="T11">
                <a:pos x="T2" y="T3"/>
              </a:cxn>
              <a:cxn ang="T12">
                <a:pos x="T4" y="T5"/>
              </a:cxn>
              <a:cxn ang="T13">
                <a:pos x="T6" y="T7"/>
              </a:cxn>
              <a:cxn ang="T14">
                <a:pos x="T8" y="T9"/>
              </a:cxn>
            </a:cxnLst>
            <a:rect l="T15" t="T16" r="T17" b="T18"/>
            <a:pathLst>
              <a:path w="318" h="188">
                <a:moveTo>
                  <a:pt x="0" y="0"/>
                </a:moveTo>
                <a:cubicBezTo>
                  <a:pt x="15" y="11"/>
                  <a:pt x="30" y="22"/>
                  <a:pt x="45" y="45"/>
                </a:cubicBezTo>
                <a:cubicBezTo>
                  <a:pt x="60" y="68"/>
                  <a:pt x="68" y="113"/>
                  <a:pt x="91" y="136"/>
                </a:cubicBezTo>
                <a:cubicBezTo>
                  <a:pt x="114" y="159"/>
                  <a:pt x="144" y="174"/>
                  <a:pt x="182" y="181"/>
                </a:cubicBezTo>
                <a:cubicBezTo>
                  <a:pt x="220" y="188"/>
                  <a:pt x="269" y="184"/>
                  <a:pt x="318" y="181"/>
                </a:cubicBezTo>
              </a:path>
            </a:pathLst>
          </a:custGeom>
          <a:noFill/>
          <a:ln w="9525" cap="flat">
            <a:solidFill>
              <a:schemeClr val="tx1"/>
            </a:solidFill>
            <a:prstDash val="lgDash"/>
            <a:round/>
            <a:headEnd/>
            <a:tailEnd/>
          </a:ln>
        </p:spPr>
        <p:txBody>
          <a:bodyPr/>
          <a:lstStyle/>
          <a:p>
            <a:endParaRPr lang="hu-HU"/>
          </a:p>
        </p:txBody>
      </p:sp>
      <p:graphicFrame>
        <p:nvGraphicFramePr>
          <p:cNvPr id="6244" name="Object 100"/>
          <p:cNvGraphicFramePr>
            <a:graphicFrameLocks noGrp="1" noChangeAspect="1"/>
          </p:cNvGraphicFramePr>
          <p:nvPr>
            <p:ph sz="quarter" idx="4"/>
          </p:nvPr>
        </p:nvGraphicFramePr>
        <p:xfrm>
          <a:off x="5795963" y="1773238"/>
          <a:ext cx="287337" cy="209550"/>
        </p:xfrm>
        <a:graphic>
          <a:graphicData uri="http://schemas.openxmlformats.org/presentationml/2006/ole">
            <mc:AlternateContent xmlns:mc="http://schemas.openxmlformats.org/markup-compatibility/2006">
              <mc:Choice xmlns:v="urn:schemas-microsoft-com:vml" Requires="v">
                <p:oleObj spid="_x0000_s6270" name="Equation" r:id="rId17" imgW="279279" imgH="203112" progId="Equation.DSMT4">
                  <p:embed/>
                </p:oleObj>
              </mc:Choice>
              <mc:Fallback>
                <p:oleObj name="Equation" r:id="rId17" imgW="279279" imgH="203112" progId="Equation.DSMT4">
                  <p:embed/>
                  <p:pic>
                    <p:nvPicPr>
                      <p:cNvPr id="0" name="Picture 100"/>
                      <p:cNvPicPr>
                        <a:picLocks noGrp="1"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795963" y="1773238"/>
                        <a:ext cx="287337"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45" name="Object 101"/>
          <p:cNvGraphicFramePr>
            <a:graphicFrameLocks noChangeAspect="1"/>
          </p:cNvGraphicFramePr>
          <p:nvPr/>
        </p:nvGraphicFramePr>
        <p:xfrm>
          <a:off x="6948488" y="3360738"/>
          <a:ext cx="139700" cy="139700"/>
        </p:xfrm>
        <a:graphic>
          <a:graphicData uri="http://schemas.openxmlformats.org/presentationml/2006/ole">
            <mc:AlternateContent xmlns:mc="http://schemas.openxmlformats.org/markup-compatibility/2006">
              <mc:Choice xmlns:v="urn:schemas-microsoft-com:vml" Requires="v">
                <p:oleObj spid="_x0000_s6271" name="Equation" r:id="rId19" imgW="139700" imgH="139700" progId="Equation.DSMT4">
                  <p:embed/>
                </p:oleObj>
              </mc:Choice>
              <mc:Fallback>
                <p:oleObj name="Equation" r:id="rId19" imgW="139700" imgH="139700" progId="Equation.DSMT4">
                  <p:embed/>
                  <p:pic>
                    <p:nvPicPr>
                      <p:cNvPr id="0" name="Picture 1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488" y="3360738"/>
                        <a:ext cx="139700" cy="13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46" name="Object 102"/>
          <p:cNvGraphicFramePr>
            <a:graphicFrameLocks noChangeAspect="1"/>
          </p:cNvGraphicFramePr>
          <p:nvPr/>
        </p:nvGraphicFramePr>
        <p:xfrm>
          <a:off x="6469063" y="4430713"/>
          <a:ext cx="88900" cy="152400"/>
        </p:xfrm>
        <a:graphic>
          <a:graphicData uri="http://schemas.openxmlformats.org/presentationml/2006/ole">
            <mc:AlternateContent xmlns:mc="http://schemas.openxmlformats.org/markup-compatibility/2006">
              <mc:Choice xmlns:v="urn:schemas-microsoft-com:vml" Requires="v">
                <p:oleObj spid="_x0000_s6272" name="Equation" r:id="rId20" imgW="88746" imgH="152136" progId="Equation.DSMT4">
                  <p:embed/>
                </p:oleObj>
              </mc:Choice>
              <mc:Fallback>
                <p:oleObj name="Equation" r:id="rId20" imgW="88746" imgH="152136" progId="Equation.DSMT4">
                  <p:embed/>
                  <p:pic>
                    <p:nvPicPr>
                      <p:cNvPr id="0" name="Picture 10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469063" y="4430713"/>
                        <a:ext cx="88900"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47" name="Object 103"/>
          <p:cNvGraphicFramePr>
            <a:graphicFrameLocks noChangeAspect="1"/>
          </p:cNvGraphicFramePr>
          <p:nvPr/>
        </p:nvGraphicFramePr>
        <p:xfrm>
          <a:off x="6545263" y="3360738"/>
          <a:ext cx="80962" cy="139700"/>
        </p:xfrm>
        <a:graphic>
          <a:graphicData uri="http://schemas.openxmlformats.org/presentationml/2006/ole">
            <mc:AlternateContent xmlns:mc="http://schemas.openxmlformats.org/markup-compatibility/2006">
              <mc:Choice xmlns:v="urn:schemas-microsoft-com:vml" Requires="v">
                <p:oleObj spid="_x0000_s6273" name="Equation" r:id="rId22" imgW="88746" imgH="152136" progId="Equation.DSMT4">
                  <p:embed/>
                </p:oleObj>
              </mc:Choice>
              <mc:Fallback>
                <p:oleObj name="Equation" r:id="rId22" imgW="88746" imgH="152136" progId="Equation.DSMT4">
                  <p:embed/>
                  <p:pic>
                    <p:nvPicPr>
                      <p:cNvPr id="0" name="Picture 1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45263" y="3360738"/>
                        <a:ext cx="80962" cy="13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48" name="Object 104"/>
          <p:cNvGraphicFramePr>
            <a:graphicFrameLocks noChangeAspect="1"/>
          </p:cNvGraphicFramePr>
          <p:nvPr/>
        </p:nvGraphicFramePr>
        <p:xfrm>
          <a:off x="5795963" y="3000375"/>
          <a:ext cx="287337" cy="209550"/>
        </p:xfrm>
        <a:graphic>
          <a:graphicData uri="http://schemas.openxmlformats.org/presentationml/2006/ole">
            <mc:AlternateContent xmlns:mc="http://schemas.openxmlformats.org/markup-compatibility/2006">
              <mc:Choice xmlns:v="urn:schemas-microsoft-com:vml" Requires="v">
                <p:oleObj spid="_x0000_s6274" name="Equation" r:id="rId23" imgW="279279" imgH="203112" progId="Equation.DSMT4">
                  <p:embed/>
                </p:oleObj>
              </mc:Choice>
              <mc:Fallback>
                <p:oleObj name="Equation" r:id="rId23" imgW="279279" imgH="203112" progId="Equation.DSMT4">
                  <p:embed/>
                  <p:pic>
                    <p:nvPicPr>
                      <p:cNvPr id="0" name="Picture 10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795963" y="3000375"/>
                        <a:ext cx="287337"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49" name="Object 105"/>
          <p:cNvGraphicFramePr>
            <a:graphicFrameLocks noChangeAspect="1"/>
          </p:cNvGraphicFramePr>
          <p:nvPr/>
        </p:nvGraphicFramePr>
        <p:xfrm>
          <a:off x="5795963" y="4076700"/>
          <a:ext cx="287337" cy="209550"/>
        </p:xfrm>
        <a:graphic>
          <a:graphicData uri="http://schemas.openxmlformats.org/presentationml/2006/ole">
            <mc:AlternateContent xmlns:mc="http://schemas.openxmlformats.org/markup-compatibility/2006">
              <mc:Choice xmlns:v="urn:schemas-microsoft-com:vml" Requires="v">
                <p:oleObj spid="_x0000_s6275" name="Equation" r:id="rId24" imgW="279279" imgH="203112" progId="Equation.DSMT4">
                  <p:embed/>
                </p:oleObj>
              </mc:Choice>
              <mc:Fallback>
                <p:oleObj name="Equation" r:id="rId24" imgW="279279" imgH="203112" progId="Equation.DSMT4">
                  <p:embed/>
                  <p:pic>
                    <p:nvPicPr>
                      <p:cNvPr id="0" name="Picture 10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795963" y="4076700"/>
                        <a:ext cx="287337"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sz="quarter"/>
          </p:nvPr>
        </p:nvSpPr>
        <p:spPr>
          <a:xfrm>
            <a:off x="468313" y="503238"/>
            <a:ext cx="8229600" cy="1143000"/>
          </a:xfrm>
        </p:spPr>
        <p:txBody>
          <a:bodyPr/>
          <a:lstStyle/>
          <a:p>
            <a:pPr>
              <a:defRPr/>
            </a:pPr>
            <a:r>
              <a:rPr lang="hu-HU" altLang="hu-HU" sz="3600" dirty="0">
                <a:latin typeface="Times New Roman" pitchFamily="18" charset="0"/>
              </a:rPr>
              <a:t>A párhuzamos PIDT kompenzáló tag átviteli függvényei</a:t>
            </a:r>
          </a:p>
        </p:txBody>
      </p:sp>
      <p:graphicFrame>
        <p:nvGraphicFramePr>
          <p:cNvPr id="7210" name="Object 42"/>
          <p:cNvGraphicFramePr>
            <a:graphicFrameLocks noGrp="1" noChangeAspect="1"/>
          </p:cNvGraphicFramePr>
          <p:nvPr>
            <p:ph sz="quarter" idx="1"/>
          </p:nvPr>
        </p:nvGraphicFramePr>
        <p:xfrm>
          <a:off x="2987675" y="4438650"/>
          <a:ext cx="4537075" cy="720725"/>
        </p:xfrm>
        <a:graphic>
          <a:graphicData uri="http://schemas.openxmlformats.org/presentationml/2006/ole">
            <mc:AlternateContent xmlns:mc="http://schemas.openxmlformats.org/markup-compatibility/2006">
              <mc:Choice xmlns:v="urn:schemas-microsoft-com:vml" Requires="v">
                <p:oleObj spid="_x0000_s7220" name="Equation" r:id="rId3" imgW="2717640" imgH="431640" progId="Equation.DSMT4">
                  <p:embed/>
                </p:oleObj>
              </mc:Choice>
              <mc:Fallback>
                <p:oleObj name="Equation" r:id="rId3" imgW="2717640" imgH="431640" progId="Equation.DSMT4">
                  <p:embed/>
                  <p:pic>
                    <p:nvPicPr>
                      <p:cNvPr id="0" name="Picture 4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4438650"/>
                        <a:ext cx="4537075"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11" name="Object 43"/>
          <p:cNvGraphicFramePr>
            <a:graphicFrameLocks noGrp="1" noChangeAspect="1"/>
          </p:cNvGraphicFramePr>
          <p:nvPr>
            <p:ph sz="quarter" idx="2"/>
          </p:nvPr>
        </p:nvGraphicFramePr>
        <p:xfrm>
          <a:off x="2987675" y="2420938"/>
          <a:ext cx="1389063" cy="814387"/>
        </p:xfrm>
        <a:graphic>
          <a:graphicData uri="http://schemas.openxmlformats.org/presentationml/2006/ole">
            <mc:AlternateContent xmlns:mc="http://schemas.openxmlformats.org/markup-compatibility/2006">
              <mc:Choice xmlns:v="urn:schemas-microsoft-com:vml" Requires="v">
                <p:oleObj spid="_x0000_s7221" name="Equation" r:id="rId5" imgW="736600" imgH="431800" progId="Equation.DSMT4">
                  <p:embed/>
                </p:oleObj>
              </mc:Choice>
              <mc:Fallback>
                <p:oleObj name="Equation" r:id="rId5" imgW="736600" imgH="431800" progId="Equation.DSMT4">
                  <p:embed/>
                  <p:pic>
                    <p:nvPicPr>
                      <p:cNvPr id="0" name="Picture 43"/>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675" y="2420938"/>
                        <a:ext cx="1389063" cy="814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12" name="Object 44"/>
          <p:cNvGraphicFramePr>
            <a:graphicFrameLocks noGrp="1" noChangeAspect="1"/>
          </p:cNvGraphicFramePr>
          <p:nvPr>
            <p:ph sz="quarter" idx="3"/>
          </p:nvPr>
        </p:nvGraphicFramePr>
        <p:xfrm>
          <a:off x="2987675" y="5468938"/>
          <a:ext cx="5832475" cy="901700"/>
        </p:xfrm>
        <a:graphic>
          <a:graphicData uri="http://schemas.openxmlformats.org/presentationml/2006/ole">
            <mc:AlternateContent xmlns:mc="http://schemas.openxmlformats.org/markup-compatibility/2006">
              <mc:Choice xmlns:v="urn:schemas-microsoft-com:vml" Requires="v">
                <p:oleObj spid="_x0000_s7222" name="Equation" r:id="rId7" imgW="3124080" imgH="482400" progId="Equation.DSMT4">
                  <p:embed/>
                </p:oleObj>
              </mc:Choice>
              <mc:Fallback>
                <p:oleObj name="Equation" r:id="rId7" imgW="3124080" imgH="482400" progId="Equation.DSMT4">
                  <p:embed/>
                  <p:pic>
                    <p:nvPicPr>
                      <p:cNvPr id="0" name="Picture 44"/>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7675" y="5468938"/>
                        <a:ext cx="5832475"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16" name="Text Box 4"/>
          <p:cNvSpPr txBox="1">
            <a:spLocks noChangeArrowheads="1"/>
          </p:cNvSpPr>
          <p:nvPr/>
        </p:nvSpPr>
        <p:spPr bwMode="auto">
          <a:xfrm>
            <a:off x="468313" y="1844675"/>
            <a:ext cx="2232025" cy="457200"/>
          </a:xfrm>
          <a:prstGeom prst="rect">
            <a:avLst/>
          </a:prstGeom>
          <a:noFill/>
          <a:ln w="9525">
            <a:noFill/>
            <a:miter lim="800000"/>
            <a:headEnd/>
            <a:tailEnd/>
          </a:ln>
        </p:spPr>
        <p:txBody>
          <a:bodyPr lIns="0" rIns="0">
            <a:spAutoFit/>
          </a:bodyPr>
          <a:lstStyle/>
          <a:p>
            <a:pPr>
              <a:spcBef>
                <a:spcPct val="50000"/>
              </a:spcBef>
            </a:pPr>
            <a:r>
              <a:rPr lang="hu-HU" altLang="hu-HU" sz="2400">
                <a:latin typeface="Times New Roman" pitchFamily="18" charset="0"/>
              </a:rPr>
              <a:t>Arányos	P</a:t>
            </a:r>
          </a:p>
        </p:txBody>
      </p:sp>
      <p:sp>
        <p:nvSpPr>
          <p:cNvPr id="7217" name="Text Box 5"/>
          <p:cNvSpPr txBox="1">
            <a:spLocks noChangeArrowheads="1"/>
          </p:cNvSpPr>
          <p:nvPr/>
        </p:nvSpPr>
        <p:spPr bwMode="auto">
          <a:xfrm>
            <a:off x="468313" y="2565400"/>
            <a:ext cx="2159000" cy="457200"/>
          </a:xfrm>
          <a:prstGeom prst="rect">
            <a:avLst/>
          </a:prstGeom>
          <a:noFill/>
          <a:ln w="9525">
            <a:noFill/>
            <a:miter lim="800000"/>
            <a:headEnd/>
            <a:tailEnd/>
          </a:ln>
        </p:spPr>
        <p:txBody>
          <a:bodyPr lIns="0" rIns="0">
            <a:spAutoFit/>
          </a:bodyPr>
          <a:lstStyle/>
          <a:p>
            <a:pPr>
              <a:spcBef>
                <a:spcPct val="50000"/>
              </a:spcBef>
            </a:pPr>
            <a:r>
              <a:rPr lang="hu-HU" altLang="hu-HU" sz="2400">
                <a:latin typeface="Times New Roman" pitchFamily="18" charset="0"/>
              </a:rPr>
              <a:t>Integráló	I</a:t>
            </a:r>
          </a:p>
        </p:txBody>
      </p:sp>
      <p:sp>
        <p:nvSpPr>
          <p:cNvPr id="7218" name="Text Box 6"/>
          <p:cNvSpPr txBox="1">
            <a:spLocks noChangeArrowheads="1"/>
          </p:cNvSpPr>
          <p:nvPr/>
        </p:nvSpPr>
        <p:spPr bwMode="auto">
          <a:xfrm>
            <a:off x="468313" y="2997200"/>
            <a:ext cx="2303462" cy="1187450"/>
          </a:xfrm>
          <a:prstGeom prst="rect">
            <a:avLst/>
          </a:prstGeom>
          <a:noFill/>
          <a:ln w="9525">
            <a:noFill/>
            <a:miter lim="800000"/>
            <a:headEnd/>
            <a:tailEnd/>
          </a:ln>
        </p:spPr>
        <p:txBody>
          <a:bodyPr lIns="0" rIns="0">
            <a:spAutoFit/>
          </a:bodyPr>
          <a:lstStyle/>
          <a:p>
            <a:pPr>
              <a:spcBef>
                <a:spcPct val="50000"/>
              </a:spcBef>
            </a:pPr>
            <a:r>
              <a:rPr lang="hu-HU" altLang="hu-HU" sz="2400">
                <a:latin typeface="Times New Roman" pitchFamily="18" charset="0"/>
              </a:rPr>
              <a:t>Arányos</a:t>
            </a:r>
            <a:br>
              <a:rPr lang="hu-HU" altLang="hu-HU" sz="2400">
                <a:latin typeface="Times New Roman" pitchFamily="18" charset="0"/>
              </a:rPr>
            </a:br>
            <a:r>
              <a:rPr lang="hu-HU" altLang="hu-HU" sz="2400">
                <a:latin typeface="Times New Roman" pitchFamily="18" charset="0"/>
              </a:rPr>
              <a:t>Integráló	PI</a:t>
            </a:r>
            <a:br>
              <a:rPr lang="hu-HU" altLang="hu-HU" sz="2400">
                <a:latin typeface="Times New Roman" pitchFamily="18" charset="0"/>
              </a:rPr>
            </a:br>
            <a:endParaRPr lang="hu-HU" altLang="hu-HU" sz="2400">
              <a:latin typeface="Times New Roman" pitchFamily="18" charset="0"/>
            </a:endParaRPr>
          </a:p>
        </p:txBody>
      </p:sp>
      <p:sp>
        <p:nvSpPr>
          <p:cNvPr id="7219" name="Text Box 7"/>
          <p:cNvSpPr txBox="1">
            <a:spLocks noChangeArrowheads="1"/>
          </p:cNvSpPr>
          <p:nvPr/>
        </p:nvSpPr>
        <p:spPr bwMode="auto">
          <a:xfrm>
            <a:off x="468313" y="4149725"/>
            <a:ext cx="2374900" cy="1187450"/>
          </a:xfrm>
          <a:prstGeom prst="rect">
            <a:avLst/>
          </a:prstGeom>
          <a:noFill/>
          <a:ln w="9525">
            <a:noFill/>
            <a:miter lim="800000"/>
            <a:headEnd/>
            <a:tailEnd/>
          </a:ln>
        </p:spPr>
        <p:txBody>
          <a:bodyPr lIns="0" rIns="0">
            <a:spAutoFit/>
          </a:bodyPr>
          <a:lstStyle/>
          <a:p>
            <a:pPr>
              <a:spcBef>
                <a:spcPct val="50000"/>
              </a:spcBef>
            </a:pPr>
            <a:r>
              <a:rPr lang="hu-HU" altLang="hu-HU" sz="2400">
                <a:latin typeface="Times New Roman" pitchFamily="18" charset="0"/>
              </a:rPr>
              <a:t>Arányos </a:t>
            </a:r>
            <a:br>
              <a:rPr lang="hu-HU" altLang="hu-HU" sz="2400">
                <a:latin typeface="Times New Roman" pitchFamily="18" charset="0"/>
              </a:rPr>
            </a:br>
            <a:r>
              <a:rPr lang="hu-HU" altLang="hu-HU" sz="2400">
                <a:latin typeface="Times New Roman" pitchFamily="18" charset="0"/>
              </a:rPr>
              <a:t>Differenciáló PDT</a:t>
            </a:r>
            <a:br>
              <a:rPr lang="hu-HU" altLang="hu-HU" sz="2400">
                <a:latin typeface="Times New Roman" pitchFamily="18" charset="0"/>
              </a:rPr>
            </a:br>
            <a:endParaRPr lang="hu-HU" altLang="hu-HU" sz="2400">
              <a:latin typeface="Times New Roman" pitchFamily="18" charset="0"/>
            </a:endParaRPr>
          </a:p>
        </p:txBody>
      </p:sp>
      <p:sp>
        <p:nvSpPr>
          <p:cNvPr id="7220" name="Text Box 8"/>
          <p:cNvSpPr txBox="1">
            <a:spLocks noChangeArrowheads="1"/>
          </p:cNvSpPr>
          <p:nvPr/>
        </p:nvSpPr>
        <p:spPr bwMode="auto">
          <a:xfrm>
            <a:off x="468313" y="5300663"/>
            <a:ext cx="2590800" cy="1187450"/>
          </a:xfrm>
          <a:prstGeom prst="rect">
            <a:avLst/>
          </a:prstGeom>
          <a:noFill/>
          <a:ln w="9525">
            <a:noFill/>
            <a:miter lim="800000"/>
            <a:headEnd/>
            <a:tailEnd/>
          </a:ln>
        </p:spPr>
        <p:txBody>
          <a:bodyPr lIns="0" rIns="0">
            <a:spAutoFit/>
          </a:bodyPr>
          <a:lstStyle/>
          <a:p>
            <a:pPr>
              <a:spcBef>
                <a:spcPct val="50000"/>
              </a:spcBef>
            </a:pPr>
            <a:r>
              <a:rPr lang="hu-HU" altLang="hu-HU" sz="2400">
                <a:latin typeface="Times New Roman" pitchFamily="18" charset="0"/>
              </a:rPr>
              <a:t>Arányos</a:t>
            </a:r>
            <a:br>
              <a:rPr lang="hu-HU" altLang="hu-HU" sz="2400">
                <a:latin typeface="Times New Roman" pitchFamily="18" charset="0"/>
              </a:rPr>
            </a:br>
            <a:r>
              <a:rPr lang="hu-HU" altLang="hu-HU" sz="2400">
                <a:latin typeface="Times New Roman" pitchFamily="18" charset="0"/>
              </a:rPr>
              <a:t>Integráló       PIDT</a:t>
            </a:r>
            <a:br>
              <a:rPr lang="hu-HU" altLang="hu-HU" sz="2400">
                <a:latin typeface="Times New Roman" pitchFamily="18" charset="0"/>
              </a:rPr>
            </a:br>
            <a:r>
              <a:rPr lang="hu-HU" altLang="hu-HU" sz="2400">
                <a:latin typeface="Times New Roman" pitchFamily="18" charset="0"/>
              </a:rPr>
              <a:t>Differenciáló</a:t>
            </a:r>
          </a:p>
        </p:txBody>
      </p:sp>
      <p:graphicFrame>
        <p:nvGraphicFramePr>
          <p:cNvPr id="7213" name="Object 45"/>
          <p:cNvGraphicFramePr>
            <a:graphicFrameLocks noGrp="1" noChangeAspect="1"/>
          </p:cNvGraphicFramePr>
          <p:nvPr>
            <p:ph sz="quarter" idx="4"/>
          </p:nvPr>
        </p:nvGraphicFramePr>
        <p:xfrm>
          <a:off x="2987675" y="1844675"/>
          <a:ext cx="1584325" cy="492125"/>
        </p:xfrm>
        <a:graphic>
          <a:graphicData uri="http://schemas.openxmlformats.org/presentationml/2006/ole">
            <mc:AlternateContent xmlns:mc="http://schemas.openxmlformats.org/markup-compatibility/2006">
              <mc:Choice xmlns:v="urn:schemas-microsoft-com:vml" Requires="v">
                <p:oleObj spid="_x0000_s7223" name="Equation" r:id="rId9" imgW="736600" imgH="228600" progId="Equation.DSMT4">
                  <p:embed/>
                </p:oleObj>
              </mc:Choice>
              <mc:Fallback>
                <p:oleObj name="Equation" r:id="rId9" imgW="736600" imgH="228600" progId="Equation.DSMT4">
                  <p:embed/>
                  <p:pic>
                    <p:nvPicPr>
                      <p:cNvPr id="0" name="Picture 45"/>
                      <p:cNvPicPr>
                        <a:picLocks noGrp="1"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87675" y="1844675"/>
                        <a:ext cx="1584325" cy="49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14" name="Object 46"/>
          <p:cNvGraphicFramePr>
            <a:graphicFrameLocks noChangeAspect="1"/>
          </p:cNvGraphicFramePr>
          <p:nvPr/>
        </p:nvGraphicFramePr>
        <p:xfrm>
          <a:off x="2987675" y="3141663"/>
          <a:ext cx="4211638" cy="965200"/>
        </p:xfrm>
        <a:graphic>
          <a:graphicData uri="http://schemas.openxmlformats.org/presentationml/2006/ole">
            <mc:AlternateContent xmlns:mc="http://schemas.openxmlformats.org/markup-compatibility/2006">
              <mc:Choice xmlns:v="urn:schemas-microsoft-com:vml" Requires="v">
                <p:oleObj spid="_x0000_s7224" name="Equation" r:id="rId11" imgW="2108160" imgH="482400" progId="Equation.DSMT4">
                  <p:embed/>
                </p:oleObj>
              </mc:Choice>
              <mc:Fallback>
                <p:oleObj name="Equation" r:id="rId11" imgW="2108160" imgH="482400" progId="Equation.DSMT4">
                  <p:embed/>
                  <p:pic>
                    <p:nvPicPr>
                      <p:cNvPr id="0" name="Picture 4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87675" y="3141663"/>
                        <a:ext cx="4211638"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sz="quarter"/>
          </p:nvPr>
        </p:nvSpPr>
        <p:spPr>
          <a:xfrm>
            <a:off x="457200" y="414338"/>
            <a:ext cx="8229600" cy="1304925"/>
          </a:xfrm>
        </p:spPr>
        <p:txBody>
          <a:bodyPr/>
          <a:lstStyle/>
          <a:p>
            <a:pPr>
              <a:defRPr/>
            </a:pPr>
            <a:r>
              <a:rPr lang="hu-HU" altLang="hu-HU" sz="3600" dirty="0">
                <a:latin typeface="Times New Roman" pitchFamily="18" charset="0"/>
              </a:rPr>
              <a:t>A </a:t>
            </a:r>
            <a:r>
              <a:rPr lang="hu-HU" altLang="hu-HU" sz="3600" dirty="0" smtClean="0">
                <a:latin typeface="Times New Roman" pitchFamily="18" charset="0"/>
              </a:rPr>
              <a:t>PIDT </a:t>
            </a:r>
            <a:r>
              <a:rPr lang="hu-HU" altLang="hu-HU" sz="3600" dirty="0">
                <a:latin typeface="Times New Roman" pitchFamily="18" charset="0"/>
              </a:rPr>
              <a:t>kompenzáló tag átviteli </a:t>
            </a:r>
            <a:r>
              <a:rPr lang="hu-HU" altLang="hu-HU" sz="3600" dirty="0" smtClean="0">
                <a:latin typeface="Times New Roman" pitchFamily="18" charset="0"/>
              </a:rPr>
              <a:t>függvényeinek alkalmazási területei</a:t>
            </a:r>
            <a:endParaRPr lang="hu-HU" altLang="hu-HU" sz="3600" dirty="0">
              <a:latin typeface="Times New Roman" pitchFamily="18" charset="0"/>
            </a:endParaRPr>
          </a:p>
        </p:txBody>
      </p:sp>
      <p:sp>
        <p:nvSpPr>
          <p:cNvPr id="57346" name="Text Box 4"/>
          <p:cNvSpPr txBox="1">
            <a:spLocks noChangeArrowheads="1"/>
          </p:cNvSpPr>
          <p:nvPr/>
        </p:nvSpPr>
        <p:spPr bwMode="auto">
          <a:xfrm>
            <a:off x="657225" y="1719263"/>
            <a:ext cx="7605713" cy="830262"/>
          </a:xfrm>
          <a:prstGeom prst="rect">
            <a:avLst/>
          </a:prstGeom>
          <a:noFill/>
          <a:ln w="9525">
            <a:noFill/>
            <a:miter lim="800000"/>
            <a:headEnd/>
            <a:tailEnd/>
          </a:ln>
        </p:spPr>
        <p:txBody>
          <a:bodyPr lIns="0" rIns="0">
            <a:spAutoFit/>
          </a:bodyPr>
          <a:lstStyle/>
          <a:p>
            <a:pPr>
              <a:spcBef>
                <a:spcPct val="50000"/>
              </a:spcBef>
            </a:pPr>
            <a:r>
              <a:rPr lang="hu-HU" altLang="hu-HU" sz="2400" b="1">
                <a:latin typeface="Times New Roman" pitchFamily="18" charset="0"/>
              </a:rPr>
              <a:t>Arányos P</a:t>
            </a:r>
            <a:r>
              <a:rPr lang="hu-HU" altLang="hu-HU" sz="2400">
                <a:latin typeface="Times New Roman" pitchFamily="18" charset="0"/>
              </a:rPr>
              <a:t>: Integráló jellegű szakasz zajos mért szabályozott jellemző</a:t>
            </a:r>
          </a:p>
        </p:txBody>
      </p:sp>
      <p:sp>
        <p:nvSpPr>
          <p:cNvPr id="57347" name="Text Box 5"/>
          <p:cNvSpPr txBox="1">
            <a:spLocks noChangeArrowheads="1"/>
          </p:cNvSpPr>
          <p:nvPr/>
        </p:nvSpPr>
        <p:spPr bwMode="auto">
          <a:xfrm>
            <a:off x="657225" y="2522538"/>
            <a:ext cx="7515225" cy="457200"/>
          </a:xfrm>
          <a:prstGeom prst="rect">
            <a:avLst/>
          </a:prstGeom>
          <a:noFill/>
          <a:ln w="9525">
            <a:noFill/>
            <a:miter lim="800000"/>
            <a:headEnd/>
            <a:tailEnd/>
          </a:ln>
        </p:spPr>
        <p:txBody>
          <a:bodyPr lIns="0" rIns="0">
            <a:spAutoFit/>
          </a:bodyPr>
          <a:lstStyle/>
          <a:p>
            <a:pPr>
              <a:spcBef>
                <a:spcPct val="50000"/>
              </a:spcBef>
            </a:pPr>
            <a:r>
              <a:rPr lang="hu-HU" altLang="hu-HU" sz="2400" b="1">
                <a:latin typeface="Times New Roman" pitchFamily="18" charset="0"/>
              </a:rPr>
              <a:t>Integráló I</a:t>
            </a:r>
            <a:r>
              <a:rPr lang="hu-HU" altLang="hu-HU" sz="2400">
                <a:latin typeface="Times New Roman" pitchFamily="18" charset="0"/>
              </a:rPr>
              <a:t>: Nagyon-nagy holtidő esetén</a:t>
            </a:r>
          </a:p>
        </p:txBody>
      </p:sp>
      <p:sp>
        <p:nvSpPr>
          <p:cNvPr id="57348" name="Text Box 6"/>
          <p:cNvSpPr txBox="1">
            <a:spLocks noChangeArrowheads="1"/>
          </p:cNvSpPr>
          <p:nvPr/>
        </p:nvSpPr>
        <p:spPr bwMode="auto">
          <a:xfrm>
            <a:off x="657225" y="3003550"/>
            <a:ext cx="7740650" cy="830263"/>
          </a:xfrm>
          <a:prstGeom prst="rect">
            <a:avLst/>
          </a:prstGeom>
          <a:noFill/>
          <a:ln w="9525">
            <a:noFill/>
            <a:miter lim="800000"/>
            <a:headEnd/>
            <a:tailEnd/>
          </a:ln>
        </p:spPr>
        <p:txBody>
          <a:bodyPr lIns="0" rIns="0">
            <a:spAutoFit/>
          </a:bodyPr>
          <a:lstStyle/>
          <a:p>
            <a:pPr>
              <a:spcBef>
                <a:spcPct val="50000"/>
              </a:spcBef>
            </a:pPr>
            <a:r>
              <a:rPr lang="hu-HU" altLang="hu-HU" sz="2400" b="1">
                <a:latin typeface="Times New Roman" pitchFamily="18" charset="0"/>
              </a:rPr>
              <a:t>Arányos Integráló PI</a:t>
            </a:r>
            <a:r>
              <a:rPr lang="hu-HU" altLang="hu-HU" sz="2400">
                <a:latin typeface="Times New Roman" pitchFamily="18" charset="0"/>
              </a:rPr>
              <a:t>: Önbeálló jellegű eredő szakaszok esetén a leggyakrabban alkalmazott.  </a:t>
            </a:r>
          </a:p>
        </p:txBody>
      </p:sp>
      <p:sp>
        <p:nvSpPr>
          <p:cNvPr id="57349" name="Text Box 7"/>
          <p:cNvSpPr txBox="1">
            <a:spLocks noChangeArrowheads="1"/>
          </p:cNvSpPr>
          <p:nvPr/>
        </p:nvSpPr>
        <p:spPr bwMode="auto">
          <a:xfrm>
            <a:off x="657225" y="3813175"/>
            <a:ext cx="7605713" cy="830263"/>
          </a:xfrm>
          <a:prstGeom prst="rect">
            <a:avLst/>
          </a:prstGeom>
          <a:noFill/>
          <a:ln w="9525">
            <a:noFill/>
            <a:miter lim="800000"/>
            <a:headEnd/>
            <a:tailEnd/>
          </a:ln>
        </p:spPr>
        <p:txBody>
          <a:bodyPr lIns="0" rIns="0">
            <a:spAutoFit/>
          </a:bodyPr>
          <a:lstStyle/>
          <a:p>
            <a:pPr>
              <a:spcBef>
                <a:spcPct val="50000"/>
              </a:spcBef>
            </a:pPr>
            <a:r>
              <a:rPr lang="hu-HU" altLang="hu-HU" sz="2400" b="1">
                <a:latin typeface="Times New Roman" pitchFamily="18" charset="0"/>
              </a:rPr>
              <a:t>Arányos Differenciáló PDT</a:t>
            </a:r>
            <a:r>
              <a:rPr lang="hu-HU" altLang="hu-HU" sz="2400">
                <a:latin typeface="Times New Roman" pitchFamily="18" charset="0"/>
              </a:rPr>
              <a:t>: Ha nem zajos a mért jellemző, akkor ez a legjobb integráló jellegű eredő szakaszokhoz</a:t>
            </a:r>
          </a:p>
        </p:txBody>
      </p:sp>
      <p:sp>
        <p:nvSpPr>
          <p:cNvPr id="57350" name="Text Box 8"/>
          <p:cNvSpPr txBox="1">
            <a:spLocks noChangeArrowheads="1"/>
          </p:cNvSpPr>
          <p:nvPr/>
        </p:nvSpPr>
        <p:spPr bwMode="auto">
          <a:xfrm>
            <a:off x="630238" y="4643438"/>
            <a:ext cx="7793037" cy="1570037"/>
          </a:xfrm>
          <a:prstGeom prst="rect">
            <a:avLst/>
          </a:prstGeom>
          <a:noFill/>
          <a:ln w="9525">
            <a:noFill/>
            <a:miter lim="800000"/>
            <a:headEnd/>
            <a:tailEnd/>
          </a:ln>
        </p:spPr>
        <p:txBody>
          <a:bodyPr lIns="0" rIns="0">
            <a:spAutoFit/>
          </a:bodyPr>
          <a:lstStyle/>
          <a:p>
            <a:pPr>
              <a:spcBef>
                <a:spcPct val="50000"/>
              </a:spcBef>
            </a:pPr>
            <a:r>
              <a:rPr lang="hu-HU" altLang="hu-HU" sz="2400" b="1">
                <a:latin typeface="Times New Roman" pitchFamily="18" charset="0"/>
              </a:rPr>
              <a:t>Arányos Integráló Differenciáló PIDT</a:t>
            </a:r>
            <a:r>
              <a:rPr lang="hu-HU" altLang="hu-HU" sz="2400">
                <a:latin typeface="Times New Roman" pitchFamily="18" charset="0"/>
              </a:rPr>
              <a:t>: Önbeálló és integráló jellegű szakaszokhoz is lehet alkalmazni, de integráló jellegűnél sosem, önbeálló jellegűnél speciális esetben ad jobb eredményt, mint a PDT vagy PI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a:xfrm>
            <a:off x="457200" y="274638"/>
            <a:ext cx="8229600" cy="993775"/>
          </a:xfrm>
        </p:spPr>
        <p:txBody>
          <a:bodyPr/>
          <a:lstStyle/>
          <a:p>
            <a:pPr>
              <a:defRPr/>
            </a:pPr>
            <a:r>
              <a:rPr lang="hu-HU" altLang="hu-HU" sz="4000">
                <a:latin typeface="Times New Roman" pitchFamily="18" charset="0"/>
              </a:rPr>
              <a:t>A PIPDT kompenzáló struktúra</a:t>
            </a:r>
            <a:endParaRPr lang="hu-HU" altLang="hu-HU" sz="3200">
              <a:latin typeface="Times New Roman" pitchFamily="18" charset="0"/>
            </a:endParaRPr>
          </a:p>
        </p:txBody>
      </p:sp>
      <p:graphicFrame>
        <p:nvGraphicFramePr>
          <p:cNvPr id="8278" name="Object 86"/>
          <p:cNvGraphicFramePr>
            <a:graphicFrameLocks noChangeAspect="1"/>
          </p:cNvGraphicFramePr>
          <p:nvPr/>
        </p:nvGraphicFramePr>
        <p:xfrm>
          <a:off x="611188" y="2259013"/>
          <a:ext cx="504825" cy="354012"/>
        </p:xfrm>
        <a:graphic>
          <a:graphicData uri="http://schemas.openxmlformats.org/presentationml/2006/ole">
            <mc:AlternateContent xmlns:mc="http://schemas.openxmlformats.org/markup-compatibility/2006">
              <mc:Choice xmlns:v="urn:schemas-microsoft-com:vml" Requires="v">
                <p:oleObj spid="_x0000_s8302" name="Equation" r:id="rId3" imgW="291973" imgH="203112" progId="Equation.DSMT4">
                  <p:embed/>
                </p:oleObj>
              </mc:Choice>
              <mc:Fallback>
                <p:oleObj name="Equation" r:id="rId3" imgW="291973" imgH="203112" progId="Equation.DSMT4">
                  <p:embed/>
                  <p:pic>
                    <p:nvPicPr>
                      <p:cNvPr id="0" name="Picture 8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2259013"/>
                        <a:ext cx="504825"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79" name="Object 87"/>
          <p:cNvGraphicFramePr>
            <a:graphicFrameLocks noChangeAspect="1"/>
          </p:cNvGraphicFramePr>
          <p:nvPr/>
        </p:nvGraphicFramePr>
        <p:xfrm>
          <a:off x="7858125" y="2214563"/>
          <a:ext cx="585788" cy="390525"/>
        </p:xfrm>
        <a:graphic>
          <a:graphicData uri="http://schemas.openxmlformats.org/presentationml/2006/ole">
            <mc:AlternateContent xmlns:mc="http://schemas.openxmlformats.org/markup-compatibility/2006">
              <mc:Choice xmlns:v="urn:schemas-microsoft-com:vml" Requires="v">
                <p:oleObj spid="_x0000_s8303" name="Equation" r:id="rId5" imgW="304536" imgH="203024" progId="Equation.DSMT4">
                  <p:embed/>
                </p:oleObj>
              </mc:Choice>
              <mc:Fallback>
                <p:oleObj name="Equation" r:id="rId5" imgW="304536" imgH="203024" progId="Equation.DSMT4">
                  <p:embed/>
                  <p:pic>
                    <p:nvPicPr>
                      <p:cNvPr id="0" name="Picture 8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8125" y="2214563"/>
                        <a:ext cx="585788"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91" name="Text Box 5"/>
          <p:cNvSpPr txBox="1">
            <a:spLocks noChangeArrowheads="1"/>
          </p:cNvSpPr>
          <p:nvPr/>
        </p:nvSpPr>
        <p:spPr bwMode="auto">
          <a:xfrm>
            <a:off x="1835150" y="1125538"/>
            <a:ext cx="1657350" cy="274637"/>
          </a:xfrm>
          <a:prstGeom prst="rect">
            <a:avLst/>
          </a:prstGeom>
          <a:noFill/>
          <a:ln w="9525">
            <a:noFill/>
            <a:miter lim="800000"/>
            <a:headEnd/>
            <a:tailEnd/>
          </a:ln>
        </p:spPr>
        <p:txBody>
          <a:bodyPr lIns="0" tIns="0" rIns="0" bIns="0">
            <a:spAutoFit/>
          </a:bodyPr>
          <a:lstStyle/>
          <a:p>
            <a:pPr>
              <a:spcBef>
                <a:spcPct val="50000"/>
              </a:spcBef>
            </a:pPr>
            <a:endParaRPr lang="hu-HU" altLang="hu-HU"/>
          </a:p>
        </p:txBody>
      </p:sp>
      <p:sp>
        <p:nvSpPr>
          <p:cNvPr id="8292" name="Text Box 6"/>
          <p:cNvSpPr txBox="1">
            <a:spLocks noChangeArrowheads="1"/>
          </p:cNvSpPr>
          <p:nvPr/>
        </p:nvSpPr>
        <p:spPr bwMode="auto">
          <a:xfrm>
            <a:off x="5651500" y="1774825"/>
            <a:ext cx="180975" cy="304800"/>
          </a:xfrm>
          <a:prstGeom prst="rect">
            <a:avLst/>
          </a:prstGeom>
          <a:noFill/>
          <a:ln w="9525">
            <a:noFill/>
            <a:miter lim="800000"/>
            <a:headEnd/>
            <a:tailEnd/>
          </a:ln>
        </p:spPr>
        <p:txBody>
          <a:bodyPr lIns="0" tIns="0" rIns="0" bIns="0">
            <a:spAutoFit/>
          </a:bodyPr>
          <a:lstStyle/>
          <a:p>
            <a:pPr>
              <a:spcBef>
                <a:spcPct val="50000"/>
              </a:spcBef>
            </a:pPr>
            <a:r>
              <a:rPr lang="hu-HU" altLang="hu-HU" sz="2000">
                <a:latin typeface="Times New Roman" pitchFamily="18" charset="0"/>
              </a:rPr>
              <a:t>P</a:t>
            </a:r>
          </a:p>
        </p:txBody>
      </p:sp>
      <p:sp>
        <p:nvSpPr>
          <p:cNvPr id="8293" name="Text Box 7"/>
          <p:cNvSpPr txBox="1">
            <a:spLocks noChangeArrowheads="1"/>
          </p:cNvSpPr>
          <p:nvPr/>
        </p:nvSpPr>
        <p:spPr bwMode="auto">
          <a:xfrm>
            <a:off x="3536950" y="1808163"/>
            <a:ext cx="269875" cy="304800"/>
          </a:xfrm>
          <a:prstGeom prst="rect">
            <a:avLst/>
          </a:prstGeom>
          <a:noFill/>
          <a:ln w="9525">
            <a:noFill/>
            <a:miter lim="800000"/>
            <a:headEnd/>
            <a:tailEnd/>
          </a:ln>
        </p:spPr>
        <p:txBody>
          <a:bodyPr lIns="0" tIns="0" rIns="0" bIns="0">
            <a:spAutoFit/>
          </a:bodyPr>
          <a:lstStyle/>
          <a:p>
            <a:pPr>
              <a:spcBef>
                <a:spcPct val="50000"/>
              </a:spcBef>
            </a:pPr>
            <a:r>
              <a:rPr lang="hu-HU" altLang="hu-HU" sz="2000">
                <a:latin typeface="Times New Roman" pitchFamily="18" charset="0"/>
              </a:rPr>
              <a:t>PI</a:t>
            </a:r>
          </a:p>
        </p:txBody>
      </p:sp>
      <p:sp>
        <p:nvSpPr>
          <p:cNvPr id="8294" name="Line 8"/>
          <p:cNvSpPr>
            <a:spLocks noChangeShapeType="1"/>
          </p:cNvSpPr>
          <p:nvPr/>
        </p:nvSpPr>
        <p:spPr bwMode="auto">
          <a:xfrm>
            <a:off x="6416675" y="2663825"/>
            <a:ext cx="1709738" cy="0"/>
          </a:xfrm>
          <a:prstGeom prst="line">
            <a:avLst/>
          </a:prstGeom>
          <a:noFill/>
          <a:ln w="9525">
            <a:solidFill>
              <a:schemeClr val="tx1"/>
            </a:solidFill>
            <a:round/>
            <a:headEnd/>
            <a:tailEnd type="triangle" w="med" len="med"/>
          </a:ln>
        </p:spPr>
        <p:txBody>
          <a:bodyPr wrap="none" anchor="ctr"/>
          <a:lstStyle/>
          <a:p>
            <a:endParaRPr lang="hu-HU"/>
          </a:p>
        </p:txBody>
      </p:sp>
      <p:sp>
        <p:nvSpPr>
          <p:cNvPr id="8295" name="Text Box 9"/>
          <p:cNvSpPr txBox="1">
            <a:spLocks noChangeArrowheads="1"/>
          </p:cNvSpPr>
          <p:nvPr/>
        </p:nvSpPr>
        <p:spPr bwMode="auto">
          <a:xfrm>
            <a:off x="1466850" y="1808163"/>
            <a:ext cx="539750" cy="304800"/>
          </a:xfrm>
          <a:prstGeom prst="rect">
            <a:avLst/>
          </a:prstGeom>
          <a:noFill/>
          <a:ln w="9525">
            <a:noFill/>
            <a:miter lim="800000"/>
            <a:headEnd/>
            <a:tailEnd/>
          </a:ln>
        </p:spPr>
        <p:txBody>
          <a:bodyPr lIns="0" tIns="0" rIns="0" bIns="0">
            <a:spAutoFit/>
          </a:bodyPr>
          <a:lstStyle/>
          <a:p>
            <a:pPr>
              <a:spcBef>
                <a:spcPct val="50000"/>
              </a:spcBef>
            </a:pPr>
            <a:r>
              <a:rPr lang="hu-HU" altLang="hu-HU" sz="2000">
                <a:latin typeface="Times New Roman" pitchFamily="18" charset="0"/>
              </a:rPr>
              <a:t>PDT</a:t>
            </a:r>
          </a:p>
        </p:txBody>
      </p:sp>
      <p:sp>
        <p:nvSpPr>
          <p:cNvPr id="8296" name="Text Box 10"/>
          <p:cNvSpPr txBox="1">
            <a:spLocks noChangeArrowheads="1"/>
          </p:cNvSpPr>
          <p:nvPr/>
        </p:nvSpPr>
        <p:spPr bwMode="auto">
          <a:xfrm>
            <a:off x="476250" y="4733925"/>
            <a:ext cx="8280400" cy="1735138"/>
          </a:xfrm>
          <a:prstGeom prst="rect">
            <a:avLst/>
          </a:prstGeom>
          <a:noFill/>
          <a:ln w="9525">
            <a:noFill/>
            <a:miter lim="800000"/>
            <a:headEnd/>
            <a:tailEnd/>
          </a:ln>
        </p:spPr>
        <p:txBody>
          <a:bodyPr>
            <a:spAutoFit/>
          </a:bodyPr>
          <a:lstStyle/>
          <a:p>
            <a:pPr algn="ctr">
              <a:spcBef>
                <a:spcPct val="50000"/>
              </a:spcBef>
            </a:pPr>
            <a:r>
              <a:rPr lang="hu-HU" altLang="hu-HU" sz="2400"/>
              <a:t>Az áramkör technikában szokásos, de nem kizárólagos a P, PDT1, és PI hatások soros elrendezése.</a:t>
            </a:r>
          </a:p>
          <a:p>
            <a:pPr algn="ctr">
              <a:spcBef>
                <a:spcPct val="50000"/>
              </a:spcBef>
            </a:pPr>
            <a:r>
              <a:rPr lang="hu-HU" altLang="hu-HU" sz="2400"/>
              <a:t>Diszkrét PIPD, PIPD</a:t>
            </a:r>
            <a:r>
              <a:rPr lang="hu-HU" altLang="hu-HU" sz="2400" baseline="30000"/>
              <a:t>2</a:t>
            </a:r>
            <a:r>
              <a:rPr lang="hu-HU" altLang="hu-HU" sz="2400"/>
              <a:t> (z transzformált) szabályozókat alkalmaznak a technológiai rendszerek szabályozásában is. </a:t>
            </a:r>
          </a:p>
        </p:txBody>
      </p:sp>
      <p:grpSp>
        <p:nvGrpSpPr>
          <p:cNvPr id="8297" name="Group 11"/>
          <p:cNvGrpSpPr>
            <a:grpSpLocks/>
          </p:cNvGrpSpPr>
          <p:nvPr/>
        </p:nvGrpSpPr>
        <p:grpSpPr bwMode="auto">
          <a:xfrm>
            <a:off x="3267075" y="2259013"/>
            <a:ext cx="863600" cy="792162"/>
            <a:chOff x="2200" y="1933"/>
            <a:chExt cx="544" cy="499"/>
          </a:xfrm>
        </p:grpSpPr>
        <p:grpSp>
          <p:nvGrpSpPr>
            <p:cNvPr id="8320" name="Group 12"/>
            <p:cNvGrpSpPr>
              <a:grpSpLocks/>
            </p:cNvGrpSpPr>
            <p:nvPr/>
          </p:nvGrpSpPr>
          <p:grpSpPr bwMode="auto">
            <a:xfrm>
              <a:off x="2200" y="1933"/>
              <a:ext cx="544" cy="499"/>
              <a:chOff x="2978" y="1503"/>
              <a:chExt cx="544" cy="499"/>
            </a:xfrm>
          </p:grpSpPr>
          <p:sp>
            <p:nvSpPr>
              <p:cNvPr id="8321" name="Rectangle 13"/>
              <p:cNvSpPr>
                <a:spLocks noChangeArrowheads="1"/>
              </p:cNvSpPr>
              <p:nvPr/>
            </p:nvSpPr>
            <p:spPr bwMode="auto">
              <a:xfrm>
                <a:off x="2978" y="1503"/>
                <a:ext cx="544" cy="499"/>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8322" name="Text Box 14"/>
              <p:cNvSpPr txBox="1">
                <a:spLocks noChangeArrowheads="1"/>
              </p:cNvSpPr>
              <p:nvPr/>
            </p:nvSpPr>
            <p:spPr bwMode="auto">
              <a:xfrm>
                <a:off x="3016" y="1637"/>
                <a:ext cx="468" cy="230"/>
              </a:xfrm>
              <a:prstGeom prst="rect">
                <a:avLst/>
              </a:prstGeom>
              <a:noFill/>
              <a:ln w="9525">
                <a:noFill/>
                <a:miter lim="800000"/>
                <a:headEnd/>
                <a:tailEnd/>
              </a:ln>
            </p:spPr>
            <p:txBody>
              <a:bodyPr lIns="0" tIns="0" rIns="0" bIns="0">
                <a:spAutoFit/>
              </a:bodyPr>
              <a:lstStyle/>
              <a:p>
                <a:pPr eaLnBrk="0" hangingPunct="0"/>
                <a:endParaRPr lang="hu-HU" altLang="hu-HU" sz="2400">
                  <a:latin typeface="Times New Roman" pitchFamily="18" charset="0"/>
                </a:endParaRPr>
              </a:p>
            </p:txBody>
          </p:sp>
        </p:grpSp>
        <p:graphicFrame>
          <p:nvGraphicFramePr>
            <p:cNvPr id="8280" name="Object 88"/>
            <p:cNvGraphicFramePr>
              <a:graphicFrameLocks noChangeAspect="1"/>
            </p:cNvGraphicFramePr>
            <p:nvPr/>
          </p:nvGraphicFramePr>
          <p:xfrm>
            <a:off x="2200" y="1933"/>
            <a:ext cx="513" cy="499"/>
          </p:xfrm>
          <a:graphic>
            <a:graphicData uri="http://schemas.openxmlformats.org/presentationml/2006/ole">
              <mc:AlternateContent xmlns:mc="http://schemas.openxmlformats.org/markup-compatibility/2006">
                <mc:Choice xmlns:v="urn:schemas-microsoft-com:vml" Requires="v">
                  <p:oleObj spid="_x0000_s8304" name="Equation" r:id="rId7" imgW="444307" imgH="431613" progId="Equation.DSMT4">
                    <p:embed/>
                  </p:oleObj>
                </mc:Choice>
                <mc:Fallback>
                  <p:oleObj name="Equation" r:id="rId7" imgW="444307" imgH="431613" progId="Equation.DSMT4">
                    <p:embed/>
                    <p:pic>
                      <p:nvPicPr>
                        <p:cNvPr id="0" name="Picture 8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0" y="1933"/>
                          <a:ext cx="513" cy="4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8298" name="Group 16"/>
          <p:cNvGrpSpPr>
            <a:grpSpLocks/>
          </p:cNvGrpSpPr>
          <p:nvPr/>
        </p:nvGrpSpPr>
        <p:grpSpPr bwMode="auto">
          <a:xfrm>
            <a:off x="1285875" y="2259013"/>
            <a:ext cx="925513" cy="792162"/>
            <a:chOff x="1746" y="1933"/>
            <a:chExt cx="583" cy="499"/>
          </a:xfrm>
        </p:grpSpPr>
        <p:grpSp>
          <p:nvGrpSpPr>
            <p:cNvPr id="8317" name="Group 17"/>
            <p:cNvGrpSpPr>
              <a:grpSpLocks/>
            </p:cNvGrpSpPr>
            <p:nvPr/>
          </p:nvGrpSpPr>
          <p:grpSpPr bwMode="auto">
            <a:xfrm>
              <a:off x="1746" y="1933"/>
              <a:ext cx="544" cy="499"/>
              <a:chOff x="2978" y="1503"/>
              <a:chExt cx="544" cy="499"/>
            </a:xfrm>
          </p:grpSpPr>
          <p:sp>
            <p:nvSpPr>
              <p:cNvPr id="8318" name="Rectangle 18"/>
              <p:cNvSpPr>
                <a:spLocks noChangeArrowheads="1"/>
              </p:cNvSpPr>
              <p:nvPr/>
            </p:nvSpPr>
            <p:spPr bwMode="auto">
              <a:xfrm>
                <a:off x="2978" y="1503"/>
                <a:ext cx="544" cy="499"/>
              </a:xfrm>
              <a:prstGeom prst="rect">
                <a:avLst/>
              </a:prstGeom>
              <a:solidFill>
                <a:srgbClr val="00CCFF"/>
              </a:solidFill>
              <a:ln w="9525">
                <a:solidFill>
                  <a:schemeClr val="tx1"/>
                </a:solidFill>
                <a:miter lim="800000"/>
                <a:headEnd/>
                <a:tailEnd/>
              </a:ln>
            </p:spPr>
            <p:txBody>
              <a:bodyPr wrap="none" anchor="ctr"/>
              <a:lstStyle/>
              <a:p>
                <a:endParaRPr lang="hu-HU"/>
              </a:p>
            </p:txBody>
          </p:sp>
          <p:sp>
            <p:nvSpPr>
              <p:cNvPr id="8319" name="Text Box 19"/>
              <p:cNvSpPr txBox="1">
                <a:spLocks noChangeArrowheads="1"/>
              </p:cNvSpPr>
              <p:nvPr/>
            </p:nvSpPr>
            <p:spPr bwMode="auto">
              <a:xfrm>
                <a:off x="3016" y="1637"/>
                <a:ext cx="468" cy="230"/>
              </a:xfrm>
              <a:prstGeom prst="rect">
                <a:avLst/>
              </a:prstGeom>
              <a:noFill/>
              <a:ln w="9525">
                <a:noFill/>
                <a:miter lim="800000"/>
                <a:headEnd/>
                <a:tailEnd/>
              </a:ln>
            </p:spPr>
            <p:txBody>
              <a:bodyPr lIns="0" tIns="0" rIns="0" bIns="0">
                <a:spAutoFit/>
              </a:bodyPr>
              <a:lstStyle/>
              <a:p>
                <a:pPr eaLnBrk="0" hangingPunct="0"/>
                <a:endParaRPr lang="hu-HU" altLang="hu-HU" sz="2400">
                  <a:latin typeface="Times New Roman" pitchFamily="18" charset="0"/>
                </a:endParaRPr>
              </a:p>
            </p:txBody>
          </p:sp>
        </p:grpSp>
        <p:graphicFrame>
          <p:nvGraphicFramePr>
            <p:cNvPr id="8281" name="Object 89"/>
            <p:cNvGraphicFramePr>
              <a:graphicFrameLocks noChangeAspect="1"/>
            </p:cNvGraphicFramePr>
            <p:nvPr/>
          </p:nvGraphicFramePr>
          <p:xfrm>
            <a:off x="1752" y="1933"/>
            <a:ext cx="577" cy="484"/>
          </p:xfrm>
          <a:graphic>
            <a:graphicData uri="http://schemas.openxmlformats.org/presentationml/2006/ole">
              <mc:AlternateContent xmlns:mc="http://schemas.openxmlformats.org/markup-compatibility/2006">
                <mc:Choice xmlns:v="urn:schemas-microsoft-com:vml" Requires="v">
                  <p:oleObj spid="_x0000_s8305" name="Equation" r:id="rId9" imgW="469696" imgH="393529" progId="Equation.DSMT4">
                    <p:embed/>
                  </p:oleObj>
                </mc:Choice>
                <mc:Fallback>
                  <p:oleObj name="Equation" r:id="rId9" imgW="469696" imgH="393529" progId="Equation.DSMT4">
                    <p:embed/>
                    <p:pic>
                      <p:nvPicPr>
                        <p:cNvPr id="0" name="Picture 8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52" y="1933"/>
                          <a:ext cx="577" cy="4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8299" name="Group 21"/>
          <p:cNvGrpSpPr>
            <a:grpSpLocks/>
          </p:cNvGrpSpPr>
          <p:nvPr/>
        </p:nvGrpSpPr>
        <p:grpSpPr bwMode="auto">
          <a:xfrm>
            <a:off x="5472113" y="2214563"/>
            <a:ext cx="863600" cy="792162"/>
            <a:chOff x="793" y="1933"/>
            <a:chExt cx="544" cy="499"/>
          </a:xfrm>
        </p:grpSpPr>
        <p:sp>
          <p:nvSpPr>
            <p:cNvPr id="8316" name="Rectangle 22"/>
            <p:cNvSpPr>
              <a:spLocks noChangeArrowheads="1"/>
            </p:cNvSpPr>
            <p:nvPr/>
          </p:nvSpPr>
          <p:spPr bwMode="auto">
            <a:xfrm>
              <a:off x="793" y="1933"/>
              <a:ext cx="544" cy="499"/>
            </a:xfrm>
            <a:prstGeom prst="rect">
              <a:avLst/>
            </a:prstGeom>
            <a:solidFill>
              <a:srgbClr val="00CCFF"/>
            </a:solidFill>
            <a:ln w="9525">
              <a:solidFill>
                <a:schemeClr val="tx1"/>
              </a:solidFill>
              <a:miter lim="800000"/>
              <a:headEnd/>
              <a:tailEnd/>
            </a:ln>
          </p:spPr>
          <p:txBody>
            <a:bodyPr wrap="none" anchor="ctr"/>
            <a:lstStyle/>
            <a:p>
              <a:endParaRPr lang="hu-HU"/>
            </a:p>
          </p:txBody>
        </p:sp>
        <p:graphicFrame>
          <p:nvGraphicFramePr>
            <p:cNvPr id="8282" name="Object 90"/>
            <p:cNvGraphicFramePr>
              <a:graphicFrameLocks noChangeAspect="1"/>
            </p:cNvGraphicFramePr>
            <p:nvPr/>
          </p:nvGraphicFramePr>
          <p:xfrm>
            <a:off x="930" y="2069"/>
            <a:ext cx="272" cy="272"/>
          </p:xfrm>
          <a:graphic>
            <a:graphicData uri="http://schemas.openxmlformats.org/presentationml/2006/ole">
              <mc:AlternateContent xmlns:mc="http://schemas.openxmlformats.org/markup-compatibility/2006">
                <mc:Choice xmlns:v="urn:schemas-microsoft-com:vml" Requires="v">
                  <p:oleObj spid="_x0000_s8306" name="Equation" r:id="rId11" imgW="228600" imgH="228600" progId="Equation.DSMT4">
                    <p:embed/>
                  </p:oleObj>
                </mc:Choice>
                <mc:Fallback>
                  <p:oleObj name="Equation" r:id="rId11" imgW="228600" imgH="228600" progId="Equation.DSMT4">
                    <p:embed/>
                    <p:pic>
                      <p:nvPicPr>
                        <p:cNvPr id="0" name="Picture 9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30" y="2069"/>
                          <a:ext cx="272" cy="2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8300" name="Line 24"/>
          <p:cNvSpPr>
            <a:spLocks noChangeShapeType="1"/>
          </p:cNvSpPr>
          <p:nvPr/>
        </p:nvSpPr>
        <p:spPr bwMode="auto">
          <a:xfrm>
            <a:off x="657225" y="2663825"/>
            <a:ext cx="630238" cy="0"/>
          </a:xfrm>
          <a:prstGeom prst="line">
            <a:avLst/>
          </a:prstGeom>
          <a:noFill/>
          <a:ln w="9525">
            <a:solidFill>
              <a:schemeClr val="tx1"/>
            </a:solidFill>
            <a:round/>
            <a:headEnd/>
            <a:tailEnd type="triangle" w="med" len="med"/>
          </a:ln>
        </p:spPr>
        <p:txBody>
          <a:bodyPr/>
          <a:lstStyle/>
          <a:p>
            <a:endParaRPr lang="hu-HU"/>
          </a:p>
        </p:txBody>
      </p:sp>
      <p:sp>
        <p:nvSpPr>
          <p:cNvPr id="8301" name="Line 25"/>
          <p:cNvSpPr>
            <a:spLocks noChangeShapeType="1"/>
          </p:cNvSpPr>
          <p:nvPr/>
        </p:nvSpPr>
        <p:spPr bwMode="auto">
          <a:xfrm>
            <a:off x="4122738" y="2663825"/>
            <a:ext cx="1349375" cy="0"/>
          </a:xfrm>
          <a:prstGeom prst="line">
            <a:avLst/>
          </a:prstGeom>
          <a:noFill/>
          <a:ln w="9525">
            <a:solidFill>
              <a:schemeClr val="tx1"/>
            </a:solidFill>
            <a:round/>
            <a:headEnd/>
            <a:tailEnd type="triangle" w="med" len="med"/>
          </a:ln>
        </p:spPr>
        <p:txBody>
          <a:bodyPr wrap="none" anchor="ctr"/>
          <a:lstStyle/>
          <a:p>
            <a:endParaRPr lang="hu-HU"/>
          </a:p>
        </p:txBody>
      </p:sp>
      <p:sp>
        <p:nvSpPr>
          <p:cNvPr id="8302" name="Line 26"/>
          <p:cNvSpPr>
            <a:spLocks noChangeShapeType="1"/>
          </p:cNvSpPr>
          <p:nvPr/>
        </p:nvSpPr>
        <p:spPr bwMode="auto">
          <a:xfrm flipV="1">
            <a:off x="2185988" y="2663825"/>
            <a:ext cx="1125537" cy="0"/>
          </a:xfrm>
          <a:prstGeom prst="line">
            <a:avLst/>
          </a:prstGeom>
          <a:noFill/>
          <a:ln w="9525">
            <a:solidFill>
              <a:schemeClr val="tx1"/>
            </a:solidFill>
            <a:round/>
            <a:headEnd/>
            <a:tailEnd type="triangle" w="med" len="med"/>
          </a:ln>
        </p:spPr>
        <p:txBody>
          <a:bodyPr wrap="none" anchor="ctr"/>
          <a:lstStyle/>
          <a:p>
            <a:endParaRPr lang="hu-HU"/>
          </a:p>
        </p:txBody>
      </p:sp>
      <p:sp>
        <p:nvSpPr>
          <p:cNvPr id="8303" name="Line 27"/>
          <p:cNvSpPr>
            <a:spLocks noChangeShapeType="1"/>
          </p:cNvSpPr>
          <p:nvPr/>
        </p:nvSpPr>
        <p:spPr bwMode="auto">
          <a:xfrm flipV="1">
            <a:off x="4797425" y="2033588"/>
            <a:ext cx="360363" cy="142875"/>
          </a:xfrm>
          <a:prstGeom prst="line">
            <a:avLst/>
          </a:prstGeom>
          <a:noFill/>
          <a:ln w="9525">
            <a:solidFill>
              <a:schemeClr val="tx1"/>
            </a:solidFill>
            <a:prstDash val="lgDash"/>
            <a:round/>
            <a:headEnd/>
            <a:tailEnd/>
          </a:ln>
        </p:spPr>
        <p:txBody>
          <a:bodyPr/>
          <a:lstStyle/>
          <a:p>
            <a:endParaRPr lang="hu-HU"/>
          </a:p>
        </p:txBody>
      </p:sp>
      <p:sp>
        <p:nvSpPr>
          <p:cNvPr id="8304" name="Line 36"/>
          <p:cNvSpPr>
            <a:spLocks noChangeShapeType="1"/>
          </p:cNvSpPr>
          <p:nvPr/>
        </p:nvSpPr>
        <p:spPr bwMode="auto">
          <a:xfrm>
            <a:off x="2051050" y="2159000"/>
            <a:ext cx="1079500" cy="0"/>
          </a:xfrm>
          <a:prstGeom prst="line">
            <a:avLst/>
          </a:prstGeom>
          <a:noFill/>
          <a:ln w="9525">
            <a:solidFill>
              <a:schemeClr val="tx1"/>
            </a:solidFill>
            <a:round/>
            <a:headEnd/>
            <a:tailEnd type="triangle" w="med" len="med"/>
          </a:ln>
        </p:spPr>
        <p:txBody>
          <a:bodyPr wrap="none" anchor="ctr"/>
          <a:lstStyle/>
          <a:p>
            <a:endParaRPr lang="hu-HU"/>
          </a:p>
        </p:txBody>
      </p:sp>
      <p:sp>
        <p:nvSpPr>
          <p:cNvPr id="8305" name="Line 37"/>
          <p:cNvSpPr>
            <a:spLocks noChangeShapeType="1"/>
          </p:cNvSpPr>
          <p:nvPr/>
        </p:nvSpPr>
        <p:spPr bwMode="auto">
          <a:xfrm flipV="1">
            <a:off x="2105025" y="1474788"/>
            <a:ext cx="0" cy="720725"/>
          </a:xfrm>
          <a:prstGeom prst="line">
            <a:avLst/>
          </a:prstGeom>
          <a:noFill/>
          <a:ln w="9525">
            <a:solidFill>
              <a:schemeClr val="tx1"/>
            </a:solidFill>
            <a:round/>
            <a:headEnd/>
            <a:tailEnd type="triangle" w="med" len="med"/>
          </a:ln>
        </p:spPr>
        <p:txBody>
          <a:bodyPr wrap="none" anchor="ctr"/>
          <a:lstStyle/>
          <a:p>
            <a:endParaRPr lang="hu-HU"/>
          </a:p>
        </p:txBody>
      </p:sp>
      <p:sp>
        <p:nvSpPr>
          <p:cNvPr id="8306" name="Freeform 38"/>
          <p:cNvSpPr>
            <a:spLocks/>
          </p:cNvSpPr>
          <p:nvPr/>
        </p:nvSpPr>
        <p:spPr bwMode="auto">
          <a:xfrm>
            <a:off x="2132013" y="1825625"/>
            <a:ext cx="504825" cy="298450"/>
          </a:xfrm>
          <a:custGeom>
            <a:avLst/>
            <a:gdLst>
              <a:gd name="T0" fmla="*/ 0 w 318"/>
              <a:gd name="T1" fmla="*/ 0 h 188"/>
              <a:gd name="T2" fmla="*/ 71437 w 318"/>
              <a:gd name="T3" fmla="*/ 71438 h 188"/>
              <a:gd name="T4" fmla="*/ 144462 w 318"/>
              <a:gd name="T5" fmla="*/ 215900 h 188"/>
              <a:gd name="T6" fmla="*/ 288925 w 318"/>
              <a:gd name="T7" fmla="*/ 287338 h 188"/>
              <a:gd name="T8" fmla="*/ 504825 w 318"/>
              <a:gd name="T9" fmla="*/ 287338 h 188"/>
              <a:gd name="T10" fmla="*/ 0 60000 65536"/>
              <a:gd name="T11" fmla="*/ 0 60000 65536"/>
              <a:gd name="T12" fmla="*/ 0 60000 65536"/>
              <a:gd name="T13" fmla="*/ 0 60000 65536"/>
              <a:gd name="T14" fmla="*/ 0 60000 65536"/>
              <a:gd name="T15" fmla="*/ 0 w 318"/>
              <a:gd name="T16" fmla="*/ 0 h 188"/>
              <a:gd name="T17" fmla="*/ 318 w 318"/>
              <a:gd name="T18" fmla="*/ 188 h 188"/>
            </a:gdLst>
            <a:ahLst/>
            <a:cxnLst>
              <a:cxn ang="T10">
                <a:pos x="T0" y="T1"/>
              </a:cxn>
              <a:cxn ang="T11">
                <a:pos x="T2" y="T3"/>
              </a:cxn>
              <a:cxn ang="T12">
                <a:pos x="T4" y="T5"/>
              </a:cxn>
              <a:cxn ang="T13">
                <a:pos x="T6" y="T7"/>
              </a:cxn>
              <a:cxn ang="T14">
                <a:pos x="T8" y="T9"/>
              </a:cxn>
            </a:cxnLst>
            <a:rect l="T15" t="T16" r="T17" b="T18"/>
            <a:pathLst>
              <a:path w="318" h="188">
                <a:moveTo>
                  <a:pt x="0" y="0"/>
                </a:moveTo>
                <a:cubicBezTo>
                  <a:pt x="15" y="11"/>
                  <a:pt x="30" y="22"/>
                  <a:pt x="45" y="45"/>
                </a:cubicBezTo>
                <a:cubicBezTo>
                  <a:pt x="60" y="68"/>
                  <a:pt x="68" y="113"/>
                  <a:pt x="91" y="136"/>
                </a:cubicBezTo>
                <a:cubicBezTo>
                  <a:pt x="114" y="159"/>
                  <a:pt x="144" y="174"/>
                  <a:pt x="182" y="181"/>
                </a:cubicBezTo>
                <a:cubicBezTo>
                  <a:pt x="220" y="188"/>
                  <a:pt x="269" y="184"/>
                  <a:pt x="318" y="181"/>
                </a:cubicBezTo>
              </a:path>
            </a:pathLst>
          </a:custGeom>
          <a:noFill/>
          <a:ln w="9525" cap="flat">
            <a:solidFill>
              <a:schemeClr val="tx1"/>
            </a:solidFill>
            <a:prstDash val="lgDash"/>
            <a:round/>
            <a:headEnd/>
            <a:tailEnd/>
          </a:ln>
        </p:spPr>
        <p:txBody>
          <a:bodyPr/>
          <a:lstStyle/>
          <a:p>
            <a:endParaRPr lang="hu-HU"/>
          </a:p>
        </p:txBody>
      </p:sp>
      <p:graphicFrame>
        <p:nvGraphicFramePr>
          <p:cNvPr id="8283" name="Object 91"/>
          <p:cNvGraphicFramePr>
            <a:graphicFrameLocks noChangeAspect="1"/>
          </p:cNvGraphicFramePr>
          <p:nvPr/>
        </p:nvGraphicFramePr>
        <p:xfrm>
          <a:off x="3041650" y="1970088"/>
          <a:ext cx="88900" cy="152400"/>
        </p:xfrm>
        <a:graphic>
          <a:graphicData uri="http://schemas.openxmlformats.org/presentationml/2006/ole">
            <mc:AlternateContent xmlns:mc="http://schemas.openxmlformats.org/markup-compatibility/2006">
              <mc:Choice xmlns:v="urn:schemas-microsoft-com:vml" Requires="v">
                <p:oleObj spid="_x0000_s8307" name="Equation" r:id="rId13" imgW="88746" imgH="152136" progId="Equation.DSMT4">
                  <p:embed/>
                </p:oleObj>
              </mc:Choice>
              <mc:Fallback>
                <p:oleObj name="Equation" r:id="rId13" imgW="88746" imgH="152136" progId="Equation.DSMT4">
                  <p:embed/>
                  <p:pic>
                    <p:nvPicPr>
                      <p:cNvPr id="0" name="Picture 9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1650" y="1970088"/>
                        <a:ext cx="88900"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84" name="Object 92"/>
          <p:cNvGraphicFramePr>
            <a:graphicFrameLocks noChangeAspect="1"/>
          </p:cNvGraphicFramePr>
          <p:nvPr/>
        </p:nvGraphicFramePr>
        <p:xfrm>
          <a:off x="2105025" y="1403350"/>
          <a:ext cx="287338" cy="209550"/>
        </p:xfrm>
        <a:graphic>
          <a:graphicData uri="http://schemas.openxmlformats.org/presentationml/2006/ole">
            <mc:AlternateContent xmlns:mc="http://schemas.openxmlformats.org/markup-compatibility/2006">
              <mc:Choice xmlns:v="urn:schemas-microsoft-com:vml" Requires="v">
                <p:oleObj spid="_x0000_s8308" name="Equation" r:id="rId15" imgW="279279" imgH="203112" progId="Equation.DSMT4">
                  <p:embed/>
                </p:oleObj>
              </mc:Choice>
              <mc:Fallback>
                <p:oleObj name="Equation" r:id="rId15" imgW="279279" imgH="203112" progId="Equation.DSMT4">
                  <p:embed/>
                  <p:pic>
                    <p:nvPicPr>
                      <p:cNvPr id="0" name="Picture 9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05025" y="1403350"/>
                        <a:ext cx="287338"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07" name="Line 41"/>
          <p:cNvSpPr>
            <a:spLocks noChangeShapeType="1"/>
          </p:cNvSpPr>
          <p:nvPr/>
        </p:nvSpPr>
        <p:spPr bwMode="auto">
          <a:xfrm>
            <a:off x="2636838" y="2124075"/>
            <a:ext cx="287337" cy="0"/>
          </a:xfrm>
          <a:prstGeom prst="line">
            <a:avLst/>
          </a:prstGeom>
          <a:noFill/>
          <a:ln w="9525">
            <a:solidFill>
              <a:schemeClr val="tx1"/>
            </a:solidFill>
            <a:prstDash val="lgDash"/>
            <a:round/>
            <a:headEnd/>
            <a:tailEnd/>
          </a:ln>
        </p:spPr>
        <p:txBody>
          <a:bodyPr/>
          <a:lstStyle/>
          <a:p>
            <a:endParaRPr lang="hu-HU"/>
          </a:p>
        </p:txBody>
      </p:sp>
      <p:sp>
        <p:nvSpPr>
          <p:cNvPr id="8308" name="Line 43"/>
          <p:cNvSpPr>
            <a:spLocks noChangeShapeType="1"/>
          </p:cNvSpPr>
          <p:nvPr/>
        </p:nvSpPr>
        <p:spPr bwMode="auto">
          <a:xfrm>
            <a:off x="4211638" y="2205038"/>
            <a:ext cx="1079500" cy="0"/>
          </a:xfrm>
          <a:prstGeom prst="line">
            <a:avLst/>
          </a:prstGeom>
          <a:noFill/>
          <a:ln w="9525">
            <a:solidFill>
              <a:schemeClr val="tx1"/>
            </a:solidFill>
            <a:round/>
            <a:headEnd/>
            <a:tailEnd type="triangle" w="med" len="med"/>
          </a:ln>
        </p:spPr>
        <p:txBody>
          <a:bodyPr wrap="none" anchor="ctr"/>
          <a:lstStyle/>
          <a:p>
            <a:endParaRPr lang="hu-HU"/>
          </a:p>
        </p:txBody>
      </p:sp>
      <p:sp>
        <p:nvSpPr>
          <p:cNvPr id="8309" name="Line 44"/>
          <p:cNvSpPr>
            <a:spLocks noChangeShapeType="1"/>
          </p:cNvSpPr>
          <p:nvPr/>
        </p:nvSpPr>
        <p:spPr bwMode="auto">
          <a:xfrm flipV="1">
            <a:off x="4265613" y="1520825"/>
            <a:ext cx="0" cy="720725"/>
          </a:xfrm>
          <a:prstGeom prst="line">
            <a:avLst/>
          </a:prstGeom>
          <a:noFill/>
          <a:ln w="9525">
            <a:solidFill>
              <a:schemeClr val="tx1"/>
            </a:solidFill>
            <a:round/>
            <a:headEnd/>
            <a:tailEnd type="triangle" w="med" len="med"/>
          </a:ln>
        </p:spPr>
        <p:txBody>
          <a:bodyPr wrap="none" anchor="ctr"/>
          <a:lstStyle/>
          <a:p>
            <a:endParaRPr lang="hu-HU"/>
          </a:p>
        </p:txBody>
      </p:sp>
      <p:sp>
        <p:nvSpPr>
          <p:cNvPr id="8310" name="Freeform 45"/>
          <p:cNvSpPr>
            <a:spLocks/>
          </p:cNvSpPr>
          <p:nvPr/>
        </p:nvSpPr>
        <p:spPr bwMode="auto">
          <a:xfrm>
            <a:off x="4257675" y="1898650"/>
            <a:ext cx="504825" cy="298450"/>
          </a:xfrm>
          <a:custGeom>
            <a:avLst/>
            <a:gdLst>
              <a:gd name="T0" fmla="*/ 0 w 318"/>
              <a:gd name="T1" fmla="*/ 0 h 188"/>
              <a:gd name="T2" fmla="*/ 71437 w 318"/>
              <a:gd name="T3" fmla="*/ 71438 h 188"/>
              <a:gd name="T4" fmla="*/ 144462 w 318"/>
              <a:gd name="T5" fmla="*/ 215900 h 188"/>
              <a:gd name="T6" fmla="*/ 288925 w 318"/>
              <a:gd name="T7" fmla="*/ 287338 h 188"/>
              <a:gd name="T8" fmla="*/ 504825 w 318"/>
              <a:gd name="T9" fmla="*/ 287338 h 188"/>
              <a:gd name="T10" fmla="*/ 0 60000 65536"/>
              <a:gd name="T11" fmla="*/ 0 60000 65536"/>
              <a:gd name="T12" fmla="*/ 0 60000 65536"/>
              <a:gd name="T13" fmla="*/ 0 60000 65536"/>
              <a:gd name="T14" fmla="*/ 0 60000 65536"/>
              <a:gd name="T15" fmla="*/ 0 w 318"/>
              <a:gd name="T16" fmla="*/ 0 h 188"/>
              <a:gd name="T17" fmla="*/ 318 w 318"/>
              <a:gd name="T18" fmla="*/ 188 h 188"/>
            </a:gdLst>
            <a:ahLst/>
            <a:cxnLst>
              <a:cxn ang="T10">
                <a:pos x="T0" y="T1"/>
              </a:cxn>
              <a:cxn ang="T11">
                <a:pos x="T2" y="T3"/>
              </a:cxn>
              <a:cxn ang="T12">
                <a:pos x="T4" y="T5"/>
              </a:cxn>
              <a:cxn ang="T13">
                <a:pos x="T6" y="T7"/>
              </a:cxn>
              <a:cxn ang="T14">
                <a:pos x="T8" y="T9"/>
              </a:cxn>
            </a:cxnLst>
            <a:rect l="T15" t="T16" r="T17" b="T18"/>
            <a:pathLst>
              <a:path w="318" h="188">
                <a:moveTo>
                  <a:pt x="0" y="0"/>
                </a:moveTo>
                <a:cubicBezTo>
                  <a:pt x="15" y="11"/>
                  <a:pt x="30" y="22"/>
                  <a:pt x="45" y="45"/>
                </a:cubicBezTo>
                <a:cubicBezTo>
                  <a:pt x="60" y="68"/>
                  <a:pt x="68" y="113"/>
                  <a:pt x="91" y="136"/>
                </a:cubicBezTo>
                <a:cubicBezTo>
                  <a:pt x="114" y="159"/>
                  <a:pt x="144" y="174"/>
                  <a:pt x="182" y="181"/>
                </a:cubicBezTo>
                <a:cubicBezTo>
                  <a:pt x="220" y="188"/>
                  <a:pt x="269" y="184"/>
                  <a:pt x="318" y="181"/>
                </a:cubicBezTo>
              </a:path>
            </a:pathLst>
          </a:custGeom>
          <a:noFill/>
          <a:ln w="9525" cap="flat">
            <a:solidFill>
              <a:schemeClr val="tx1"/>
            </a:solidFill>
            <a:prstDash val="lgDash"/>
            <a:round/>
            <a:headEnd/>
            <a:tailEnd/>
          </a:ln>
        </p:spPr>
        <p:txBody>
          <a:bodyPr/>
          <a:lstStyle/>
          <a:p>
            <a:endParaRPr lang="hu-HU"/>
          </a:p>
        </p:txBody>
      </p:sp>
      <p:graphicFrame>
        <p:nvGraphicFramePr>
          <p:cNvPr id="8285" name="Object 93"/>
          <p:cNvGraphicFramePr>
            <a:graphicFrameLocks noChangeAspect="1"/>
          </p:cNvGraphicFramePr>
          <p:nvPr/>
        </p:nvGraphicFramePr>
        <p:xfrm>
          <a:off x="5202238" y="2016125"/>
          <a:ext cx="88900" cy="152400"/>
        </p:xfrm>
        <a:graphic>
          <a:graphicData uri="http://schemas.openxmlformats.org/presentationml/2006/ole">
            <mc:AlternateContent xmlns:mc="http://schemas.openxmlformats.org/markup-compatibility/2006">
              <mc:Choice xmlns:v="urn:schemas-microsoft-com:vml" Requires="v">
                <p:oleObj spid="_x0000_s8309" name="Equation" r:id="rId17" imgW="88746" imgH="152136" progId="Equation.DSMT4">
                  <p:embed/>
                </p:oleObj>
              </mc:Choice>
              <mc:Fallback>
                <p:oleObj name="Equation" r:id="rId17" imgW="88746" imgH="152136" progId="Equation.DSMT4">
                  <p:embed/>
                  <p:pic>
                    <p:nvPicPr>
                      <p:cNvPr id="0" name="Picture 9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02238" y="2016125"/>
                        <a:ext cx="88900"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86" name="Object 94"/>
          <p:cNvGraphicFramePr>
            <a:graphicFrameLocks noChangeAspect="1"/>
          </p:cNvGraphicFramePr>
          <p:nvPr/>
        </p:nvGraphicFramePr>
        <p:xfrm>
          <a:off x="4265613" y="1449388"/>
          <a:ext cx="287337" cy="209550"/>
        </p:xfrm>
        <a:graphic>
          <a:graphicData uri="http://schemas.openxmlformats.org/presentationml/2006/ole">
            <mc:AlternateContent xmlns:mc="http://schemas.openxmlformats.org/markup-compatibility/2006">
              <mc:Choice xmlns:v="urn:schemas-microsoft-com:vml" Requires="v">
                <p:oleObj spid="_x0000_s8310" name="Equation" r:id="rId18" imgW="279279" imgH="203112" progId="Equation.DSMT4">
                  <p:embed/>
                </p:oleObj>
              </mc:Choice>
              <mc:Fallback>
                <p:oleObj name="Equation" r:id="rId18" imgW="279279" imgH="203112" progId="Equation.DSMT4">
                  <p:embed/>
                  <p:pic>
                    <p:nvPicPr>
                      <p:cNvPr id="0" name="Picture 9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65613" y="1449388"/>
                        <a:ext cx="287337"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87" name="Object 95"/>
          <p:cNvGraphicFramePr>
            <a:graphicFrameLocks noChangeAspect="1"/>
          </p:cNvGraphicFramePr>
          <p:nvPr/>
        </p:nvGraphicFramePr>
        <p:xfrm>
          <a:off x="2457450" y="3249613"/>
          <a:ext cx="3751263" cy="822325"/>
        </p:xfrm>
        <a:graphic>
          <a:graphicData uri="http://schemas.openxmlformats.org/presentationml/2006/ole">
            <mc:AlternateContent xmlns:mc="http://schemas.openxmlformats.org/markup-compatibility/2006">
              <mc:Choice xmlns:v="urn:schemas-microsoft-com:vml" Requires="v">
                <p:oleObj spid="_x0000_s8311" name="Equation" r:id="rId19" imgW="1968500" imgH="431800" progId="Equation.DSMT4">
                  <p:embed/>
                </p:oleObj>
              </mc:Choice>
              <mc:Fallback>
                <p:oleObj name="Equation" r:id="rId19" imgW="1968500" imgH="431800" progId="Equation.DSMT4">
                  <p:embed/>
                  <p:pic>
                    <p:nvPicPr>
                      <p:cNvPr id="0" name="Picture 9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457450" y="3249613"/>
                        <a:ext cx="3751263" cy="82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11" name="Text Box 50"/>
          <p:cNvSpPr txBox="1">
            <a:spLocks noChangeArrowheads="1"/>
          </p:cNvSpPr>
          <p:nvPr/>
        </p:nvSpPr>
        <p:spPr bwMode="auto">
          <a:xfrm>
            <a:off x="2546350" y="4103688"/>
            <a:ext cx="3779838" cy="457200"/>
          </a:xfrm>
          <a:prstGeom prst="rect">
            <a:avLst/>
          </a:prstGeom>
          <a:noFill/>
          <a:ln w="9525">
            <a:noFill/>
            <a:miter lim="800000"/>
            <a:headEnd/>
            <a:tailEnd/>
          </a:ln>
        </p:spPr>
        <p:txBody>
          <a:bodyPr>
            <a:spAutoFit/>
          </a:bodyPr>
          <a:lstStyle/>
          <a:p>
            <a:pPr algn="ctr">
              <a:spcBef>
                <a:spcPct val="50000"/>
              </a:spcBef>
            </a:pPr>
            <a:r>
              <a:rPr lang="hu-HU" altLang="hu-HU" sz="2400"/>
              <a:t>ahol a T</a:t>
            </a:r>
            <a:r>
              <a:rPr lang="hu-HU" altLang="hu-HU" sz="2400" baseline="-25000"/>
              <a:t>I</a:t>
            </a:r>
            <a:r>
              <a:rPr lang="hu-HU" altLang="hu-HU" sz="2400"/>
              <a:t> &gt; 4T</a:t>
            </a:r>
            <a:r>
              <a:rPr lang="hu-HU" altLang="hu-HU" sz="2400" baseline="-25000"/>
              <a:t>D</a:t>
            </a:r>
            <a:r>
              <a:rPr lang="hu-HU" altLang="hu-HU" sz="2400"/>
              <a:t> ; T</a:t>
            </a:r>
            <a:r>
              <a:rPr lang="hu-HU" altLang="hu-HU" sz="2400" baseline="-25000"/>
              <a:t>D</a:t>
            </a:r>
            <a:r>
              <a:rPr lang="hu-HU" altLang="hu-HU" sz="2400"/>
              <a:t> &gt; 5T</a:t>
            </a:r>
          </a:p>
        </p:txBody>
      </p:sp>
      <p:sp>
        <p:nvSpPr>
          <p:cNvPr id="8312" name="Line 51"/>
          <p:cNvSpPr>
            <a:spLocks noChangeShapeType="1"/>
          </p:cNvSpPr>
          <p:nvPr/>
        </p:nvSpPr>
        <p:spPr bwMode="auto">
          <a:xfrm flipV="1">
            <a:off x="7048500" y="1808163"/>
            <a:ext cx="360363" cy="142875"/>
          </a:xfrm>
          <a:prstGeom prst="line">
            <a:avLst/>
          </a:prstGeom>
          <a:noFill/>
          <a:ln w="9525">
            <a:solidFill>
              <a:schemeClr val="tx1"/>
            </a:solidFill>
            <a:prstDash val="lgDash"/>
            <a:round/>
            <a:headEnd/>
            <a:tailEnd/>
          </a:ln>
        </p:spPr>
        <p:txBody>
          <a:bodyPr/>
          <a:lstStyle/>
          <a:p>
            <a:endParaRPr lang="hu-HU"/>
          </a:p>
        </p:txBody>
      </p:sp>
      <p:sp>
        <p:nvSpPr>
          <p:cNvPr id="8313" name="Line 52"/>
          <p:cNvSpPr>
            <a:spLocks noChangeShapeType="1"/>
          </p:cNvSpPr>
          <p:nvPr/>
        </p:nvSpPr>
        <p:spPr bwMode="auto">
          <a:xfrm>
            <a:off x="6462713" y="2178050"/>
            <a:ext cx="1079500" cy="0"/>
          </a:xfrm>
          <a:prstGeom prst="line">
            <a:avLst/>
          </a:prstGeom>
          <a:noFill/>
          <a:ln w="9525">
            <a:solidFill>
              <a:schemeClr val="tx1"/>
            </a:solidFill>
            <a:round/>
            <a:headEnd/>
            <a:tailEnd type="triangle" w="med" len="med"/>
          </a:ln>
        </p:spPr>
        <p:txBody>
          <a:bodyPr wrap="none" anchor="ctr"/>
          <a:lstStyle/>
          <a:p>
            <a:endParaRPr lang="hu-HU"/>
          </a:p>
        </p:txBody>
      </p:sp>
      <p:sp>
        <p:nvSpPr>
          <p:cNvPr id="8314" name="Line 53"/>
          <p:cNvSpPr>
            <a:spLocks noChangeShapeType="1"/>
          </p:cNvSpPr>
          <p:nvPr/>
        </p:nvSpPr>
        <p:spPr bwMode="auto">
          <a:xfrm flipV="1">
            <a:off x="6516688" y="1493838"/>
            <a:ext cx="0" cy="720725"/>
          </a:xfrm>
          <a:prstGeom prst="line">
            <a:avLst/>
          </a:prstGeom>
          <a:noFill/>
          <a:ln w="9525">
            <a:solidFill>
              <a:schemeClr val="tx1"/>
            </a:solidFill>
            <a:round/>
            <a:headEnd/>
            <a:tailEnd type="triangle" w="med" len="med"/>
          </a:ln>
        </p:spPr>
        <p:txBody>
          <a:bodyPr wrap="none" anchor="ctr"/>
          <a:lstStyle/>
          <a:p>
            <a:endParaRPr lang="hu-HU"/>
          </a:p>
        </p:txBody>
      </p:sp>
      <p:sp>
        <p:nvSpPr>
          <p:cNvPr id="8315" name="Freeform 54"/>
          <p:cNvSpPr>
            <a:spLocks/>
          </p:cNvSpPr>
          <p:nvPr/>
        </p:nvSpPr>
        <p:spPr bwMode="auto">
          <a:xfrm>
            <a:off x="6508750" y="1673225"/>
            <a:ext cx="504825" cy="298450"/>
          </a:xfrm>
          <a:custGeom>
            <a:avLst/>
            <a:gdLst>
              <a:gd name="T0" fmla="*/ 0 w 318"/>
              <a:gd name="T1" fmla="*/ 0 h 188"/>
              <a:gd name="T2" fmla="*/ 71437 w 318"/>
              <a:gd name="T3" fmla="*/ 71438 h 188"/>
              <a:gd name="T4" fmla="*/ 144462 w 318"/>
              <a:gd name="T5" fmla="*/ 215900 h 188"/>
              <a:gd name="T6" fmla="*/ 288925 w 318"/>
              <a:gd name="T7" fmla="*/ 287338 h 188"/>
              <a:gd name="T8" fmla="*/ 504825 w 318"/>
              <a:gd name="T9" fmla="*/ 287338 h 188"/>
              <a:gd name="T10" fmla="*/ 0 60000 65536"/>
              <a:gd name="T11" fmla="*/ 0 60000 65536"/>
              <a:gd name="T12" fmla="*/ 0 60000 65536"/>
              <a:gd name="T13" fmla="*/ 0 60000 65536"/>
              <a:gd name="T14" fmla="*/ 0 60000 65536"/>
              <a:gd name="T15" fmla="*/ 0 w 318"/>
              <a:gd name="T16" fmla="*/ 0 h 188"/>
              <a:gd name="T17" fmla="*/ 318 w 318"/>
              <a:gd name="T18" fmla="*/ 188 h 188"/>
            </a:gdLst>
            <a:ahLst/>
            <a:cxnLst>
              <a:cxn ang="T10">
                <a:pos x="T0" y="T1"/>
              </a:cxn>
              <a:cxn ang="T11">
                <a:pos x="T2" y="T3"/>
              </a:cxn>
              <a:cxn ang="T12">
                <a:pos x="T4" y="T5"/>
              </a:cxn>
              <a:cxn ang="T13">
                <a:pos x="T6" y="T7"/>
              </a:cxn>
              <a:cxn ang="T14">
                <a:pos x="T8" y="T9"/>
              </a:cxn>
            </a:cxnLst>
            <a:rect l="T15" t="T16" r="T17" b="T18"/>
            <a:pathLst>
              <a:path w="318" h="188">
                <a:moveTo>
                  <a:pt x="0" y="0"/>
                </a:moveTo>
                <a:cubicBezTo>
                  <a:pt x="15" y="11"/>
                  <a:pt x="30" y="22"/>
                  <a:pt x="45" y="45"/>
                </a:cubicBezTo>
                <a:cubicBezTo>
                  <a:pt x="60" y="68"/>
                  <a:pt x="68" y="113"/>
                  <a:pt x="91" y="136"/>
                </a:cubicBezTo>
                <a:cubicBezTo>
                  <a:pt x="114" y="159"/>
                  <a:pt x="144" y="174"/>
                  <a:pt x="182" y="181"/>
                </a:cubicBezTo>
                <a:cubicBezTo>
                  <a:pt x="220" y="188"/>
                  <a:pt x="269" y="184"/>
                  <a:pt x="318" y="181"/>
                </a:cubicBezTo>
              </a:path>
            </a:pathLst>
          </a:custGeom>
          <a:noFill/>
          <a:ln w="9525" cap="flat">
            <a:solidFill>
              <a:schemeClr val="tx1"/>
            </a:solidFill>
            <a:prstDash val="lgDash"/>
            <a:round/>
            <a:headEnd/>
            <a:tailEnd/>
          </a:ln>
        </p:spPr>
        <p:txBody>
          <a:bodyPr/>
          <a:lstStyle/>
          <a:p>
            <a:endParaRPr lang="hu-HU"/>
          </a:p>
        </p:txBody>
      </p:sp>
      <p:graphicFrame>
        <p:nvGraphicFramePr>
          <p:cNvPr id="8288" name="Object 96"/>
          <p:cNvGraphicFramePr>
            <a:graphicFrameLocks noChangeAspect="1"/>
          </p:cNvGraphicFramePr>
          <p:nvPr/>
        </p:nvGraphicFramePr>
        <p:xfrm>
          <a:off x="7453313" y="1989138"/>
          <a:ext cx="88900" cy="152400"/>
        </p:xfrm>
        <a:graphic>
          <a:graphicData uri="http://schemas.openxmlformats.org/presentationml/2006/ole">
            <mc:AlternateContent xmlns:mc="http://schemas.openxmlformats.org/markup-compatibility/2006">
              <mc:Choice xmlns:v="urn:schemas-microsoft-com:vml" Requires="v">
                <p:oleObj spid="_x0000_s8312" name="Equation" r:id="rId21" imgW="88746" imgH="152136" progId="Equation.DSMT4">
                  <p:embed/>
                </p:oleObj>
              </mc:Choice>
              <mc:Fallback>
                <p:oleObj name="Equation" r:id="rId21" imgW="88746" imgH="152136" progId="Equation.DSMT4">
                  <p:embed/>
                  <p:pic>
                    <p:nvPicPr>
                      <p:cNvPr id="0" name="Picture 9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53313" y="1989138"/>
                        <a:ext cx="88900"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89" name="Object 97"/>
          <p:cNvGraphicFramePr>
            <a:graphicFrameLocks noChangeAspect="1"/>
          </p:cNvGraphicFramePr>
          <p:nvPr/>
        </p:nvGraphicFramePr>
        <p:xfrm>
          <a:off x="6516688" y="1422400"/>
          <a:ext cx="287337" cy="209550"/>
        </p:xfrm>
        <a:graphic>
          <a:graphicData uri="http://schemas.openxmlformats.org/presentationml/2006/ole">
            <mc:AlternateContent xmlns:mc="http://schemas.openxmlformats.org/markup-compatibility/2006">
              <mc:Choice xmlns:v="urn:schemas-microsoft-com:vml" Requires="v">
                <p:oleObj spid="_x0000_s8313" name="Equation" r:id="rId22" imgW="279279" imgH="203112" progId="Equation.DSMT4">
                  <p:embed/>
                </p:oleObj>
              </mc:Choice>
              <mc:Fallback>
                <p:oleObj name="Equation" r:id="rId22" imgW="279279" imgH="203112" progId="Equation.DSMT4">
                  <p:embed/>
                  <p:pic>
                    <p:nvPicPr>
                      <p:cNvPr id="0" name="Picture 9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16688" y="1422400"/>
                        <a:ext cx="287337"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4" name="Rectangle 2"/>
          <p:cNvSpPr>
            <a:spLocks noGrp="1" noRot="1" noChangeArrowheads="1"/>
          </p:cNvSpPr>
          <p:nvPr>
            <p:ph type="title"/>
          </p:nvPr>
        </p:nvSpPr>
        <p:spPr>
          <a:xfrm>
            <a:off x="431800" y="549275"/>
            <a:ext cx="8229600" cy="1354138"/>
          </a:xfrm>
        </p:spPr>
        <p:txBody>
          <a:bodyPr/>
          <a:lstStyle/>
          <a:p>
            <a:r>
              <a:rPr lang="hu-HU" altLang="hu-HU" sz="4000" b="0" smtClean="0">
                <a:solidFill>
                  <a:schemeClr val="tx1"/>
                </a:solidFill>
                <a:effectLst/>
              </a:rPr>
              <a:t>A párhuzamos PIDT1 és a soros PIPDT1 azonos jellegű</a:t>
            </a:r>
          </a:p>
        </p:txBody>
      </p:sp>
      <p:sp>
        <p:nvSpPr>
          <p:cNvPr id="9235" name="Text Box 12"/>
          <p:cNvSpPr txBox="1">
            <a:spLocks noChangeArrowheads="1"/>
          </p:cNvSpPr>
          <p:nvPr/>
        </p:nvSpPr>
        <p:spPr bwMode="auto">
          <a:xfrm>
            <a:off x="1835150" y="1125538"/>
            <a:ext cx="1657350" cy="274637"/>
          </a:xfrm>
          <a:prstGeom prst="rect">
            <a:avLst/>
          </a:prstGeom>
          <a:noFill/>
          <a:ln w="9525">
            <a:noFill/>
            <a:miter lim="800000"/>
            <a:headEnd/>
            <a:tailEnd/>
          </a:ln>
        </p:spPr>
        <p:txBody>
          <a:bodyPr lIns="0" tIns="0" rIns="0" bIns="0">
            <a:spAutoFit/>
          </a:bodyPr>
          <a:lstStyle/>
          <a:p>
            <a:pPr>
              <a:spcBef>
                <a:spcPct val="50000"/>
              </a:spcBef>
            </a:pPr>
            <a:endParaRPr lang="hu-HU" altLang="hu-HU"/>
          </a:p>
        </p:txBody>
      </p:sp>
      <p:graphicFrame>
        <p:nvGraphicFramePr>
          <p:cNvPr id="9232" name="Object 16"/>
          <p:cNvGraphicFramePr>
            <a:graphicFrameLocks noChangeAspect="1"/>
          </p:cNvGraphicFramePr>
          <p:nvPr/>
        </p:nvGraphicFramePr>
        <p:xfrm>
          <a:off x="400050" y="1989138"/>
          <a:ext cx="8355013" cy="958850"/>
        </p:xfrm>
        <a:graphic>
          <a:graphicData uri="http://schemas.openxmlformats.org/presentationml/2006/ole">
            <mc:AlternateContent xmlns:mc="http://schemas.openxmlformats.org/markup-compatibility/2006">
              <mc:Choice xmlns:v="urn:schemas-microsoft-com:vml" Requires="v">
                <p:oleObj spid="_x0000_s9236" name="Equation" r:id="rId3" imgW="3759120" imgH="431640" progId="Equation.DSMT4">
                  <p:embed/>
                </p:oleObj>
              </mc:Choice>
              <mc:Fallback>
                <p:oleObj name="Equation" r:id="rId3" imgW="3759120" imgH="431640" progId="Equation.DSMT4">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989138"/>
                        <a:ext cx="8355013" cy="958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36" name="Text Box 82"/>
          <p:cNvSpPr txBox="1">
            <a:spLocks noChangeArrowheads="1"/>
          </p:cNvSpPr>
          <p:nvPr/>
        </p:nvSpPr>
        <p:spPr bwMode="auto">
          <a:xfrm>
            <a:off x="687388" y="3041650"/>
            <a:ext cx="8054975" cy="954088"/>
          </a:xfrm>
          <a:prstGeom prst="rect">
            <a:avLst/>
          </a:prstGeom>
          <a:noFill/>
          <a:ln w="9525">
            <a:noFill/>
            <a:miter lim="800000"/>
            <a:headEnd/>
            <a:tailEnd/>
          </a:ln>
        </p:spPr>
        <p:txBody>
          <a:bodyPr lIns="0" rIns="0">
            <a:spAutoFit/>
          </a:bodyPr>
          <a:lstStyle/>
          <a:p>
            <a:pPr>
              <a:spcBef>
                <a:spcPct val="50000"/>
              </a:spcBef>
            </a:pPr>
            <a:r>
              <a:rPr lang="hu-HU" altLang="hu-HU" sz="2800"/>
              <a:t>Párhuzamos elrendezés esetén a PIDT1 számlálójában az alábbi egyenlet gyökei a </a:t>
            </a:r>
            <a:r>
              <a:rPr lang="el-GR" altLang="hu-HU" sz="2800"/>
              <a:t>τ</a:t>
            </a:r>
            <a:r>
              <a:rPr lang="hu-HU" altLang="hu-HU" sz="2800"/>
              <a:t>1 és a </a:t>
            </a:r>
            <a:r>
              <a:rPr lang="el-GR" altLang="hu-HU" sz="2800"/>
              <a:t>τ</a:t>
            </a:r>
            <a:r>
              <a:rPr lang="hu-HU" altLang="hu-HU" sz="2800"/>
              <a:t>2 :</a:t>
            </a:r>
            <a:endParaRPr lang="el-GR" altLang="hu-HU" sz="2800"/>
          </a:p>
        </p:txBody>
      </p:sp>
      <p:graphicFrame>
        <p:nvGraphicFramePr>
          <p:cNvPr id="9233" name="Object 17"/>
          <p:cNvGraphicFramePr>
            <a:graphicFrameLocks noGrp="1" noChangeAspect="1"/>
          </p:cNvGraphicFramePr>
          <p:nvPr>
            <p:ph sz="half" idx="1"/>
          </p:nvPr>
        </p:nvGraphicFramePr>
        <p:xfrm>
          <a:off x="687388" y="3995738"/>
          <a:ext cx="4500562" cy="581025"/>
        </p:xfrm>
        <a:graphic>
          <a:graphicData uri="http://schemas.openxmlformats.org/presentationml/2006/ole">
            <mc:AlternateContent xmlns:mc="http://schemas.openxmlformats.org/markup-compatibility/2006">
              <mc:Choice xmlns:v="urn:schemas-microsoft-com:vml" Requires="v">
                <p:oleObj spid="_x0000_s9237" name="Equation" r:id="rId5" imgW="1866900" imgH="241300" progId="Equation.DSMT4">
                  <p:embed/>
                </p:oleObj>
              </mc:Choice>
              <mc:Fallback>
                <p:oleObj name="Equation" r:id="rId5" imgW="1866900" imgH="241300" progId="Equation.DSMT4">
                  <p:embed/>
                  <p:pic>
                    <p:nvPicPr>
                      <p:cNvPr id="0" name="Picture 17"/>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7388" y="3995738"/>
                        <a:ext cx="4500562" cy="581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37" name="Text Box 82"/>
          <p:cNvSpPr txBox="1">
            <a:spLocks noChangeArrowheads="1"/>
          </p:cNvSpPr>
          <p:nvPr/>
        </p:nvSpPr>
        <p:spPr bwMode="auto">
          <a:xfrm>
            <a:off x="700088" y="4551363"/>
            <a:ext cx="8054975" cy="954087"/>
          </a:xfrm>
          <a:prstGeom prst="rect">
            <a:avLst/>
          </a:prstGeom>
          <a:noFill/>
          <a:ln w="9525">
            <a:noFill/>
            <a:miter lim="800000"/>
            <a:headEnd/>
            <a:tailEnd/>
          </a:ln>
        </p:spPr>
        <p:txBody>
          <a:bodyPr lIns="0" rIns="0">
            <a:spAutoFit/>
          </a:bodyPr>
          <a:lstStyle/>
          <a:p>
            <a:pPr>
              <a:spcBef>
                <a:spcPct val="50000"/>
              </a:spcBef>
            </a:pPr>
            <a:r>
              <a:rPr lang="hu-HU" altLang="hu-HU" sz="2800"/>
              <a:t>A számunkra hasznos PIDT jelleg érdekében fontos betartani az alábbi arányokat:</a:t>
            </a:r>
            <a:endParaRPr lang="el-GR" altLang="hu-HU" sz="2800"/>
          </a:p>
        </p:txBody>
      </p:sp>
      <p:sp>
        <p:nvSpPr>
          <p:cNvPr id="2" name="Szövegdoboz 1"/>
          <p:cNvSpPr txBox="1">
            <a:spLocks noRot="1" noChangeAspect="1" noMove="1" noResize="1" noEditPoints="1" noAdjustHandles="1" noChangeArrowheads="1" noChangeShapeType="1" noTextEdit="1"/>
          </p:cNvSpPr>
          <p:nvPr/>
        </p:nvSpPr>
        <p:spPr>
          <a:xfrm>
            <a:off x="694070" y="5589240"/>
            <a:ext cx="1704377" cy="523220"/>
          </a:xfrm>
          <a:prstGeom prst="rect">
            <a:avLst/>
          </a:prstGeom>
          <a:blipFill rotWithShape="1">
            <a:blip r:embed="rId7"/>
            <a:stretch>
              <a:fillRect/>
            </a:stretch>
          </a:blipFill>
        </p:spPr>
        <p:txBody>
          <a:bodyPr/>
          <a:lstStyle/>
          <a:p>
            <a:pPr>
              <a:defRPr/>
            </a:pPr>
            <a:r>
              <a:rPr lang="hu-HU">
                <a:noFill/>
              </a:rPr>
              <a:t> </a:t>
            </a:r>
          </a:p>
        </p:txBody>
      </p:sp>
      <p:sp>
        <p:nvSpPr>
          <p:cNvPr id="9" name="Szövegdoboz 8"/>
          <p:cNvSpPr txBox="1">
            <a:spLocks noRot="1" noChangeAspect="1" noMove="1" noResize="1" noEditPoints="1" noAdjustHandles="1" noChangeArrowheads="1" noChangeShapeType="1" noTextEdit="1"/>
          </p:cNvSpPr>
          <p:nvPr/>
        </p:nvSpPr>
        <p:spPr>
          <a:xfrm>
            <a:off x="2771800" y="5589240"/>
            <a:ext cx="1535485" cy="523220"/>
          </a:xfrm>
          <a:prstGeom prst="rect">
            <a:avLst/>
          </a:prstGeom>
          <a:blipFill rotWithShape="1">
            <a:blip r:embed="rId8"/>
            <a:stretch>
              <a:fillRect t="-11628" r="-7143" b="-31395"/>
            </a:stretch>
          </a:blipFill>
        </p:spPr>
        <p:txBody>
          <a:bodyPr/>
          <a:lstStyle/>
          <a:p>
            <a:pPr>
              <a:defRPr/>
            </a:pPr>
            <a:r>
              <a:rPr lang="hu-HU">
                <a:noFill/>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pPr>
              <a:defRPr/>
            </a:pPr>
            <a:r>
              <a:rPr lang="hu-HU" altLang="hu-HU" sz="4000">
                <a:latin typeface="Times New Roman" pitchFamily="18" charset="0"/>
              </a:rPr>
              <a:t>A lead-lag kompenzáló struktúra</a:t>
            </a:r>
            <a:endParaRPr lang="hu-HU" altLang="hu-HU" sz="3200">
              <a:latin typeface="Times New Roman" pitchFamily="18" charset="0"/>
            </a:endParaRPr>
          </a:p>
        </p:txBody>
      </p:sp>
      <p:graphicFrame>
        <p:nvGraphicFramePr>
          <p:cNvPr id="10256" name="Object 16"/>
          <p:cNvGraphicFramePr>
            <a:graphicFrameLocks noGrp="1" noChangeAspect="1"/>
          </p:cNvGraphicFramePr>
          <p:nvPr>
            <p:ph sz="half" idx="2"/>
          </p:nvPr>
        </p:nvGraphicFramePr>
        <p:xfrm>
          <a:off x="1962150" y="2754313"/>
          <a:ext cx="5330825" cy="1223962"/>
        </p:xfrm>
        <a:graphic>
          <a:graphicData uri="http://schemas.openxmlformats.org/presentationml/2006/ole">
            <mc:AlternateContent xmlns:mc="http://schemas.openxmlformats.org/markup-compatibility/2006">
              <mc:Choice xmlns:v="urn:schemas-microsoft-com:vml" Requires="v">
                <p:oleObj spid="_x0000_s10260" name="Equation" r:id="rId3" imgW="1879600" imgH="431800" progId="Equation.DSMT4">
                  <p:embed/>
                </p:oleObj>
              </mc:Choice>
              <mc:Fallback>
                <p:oleObj name="Equation" r:id="rId3" imgW="1879600" imgH="431800" progId="Equation.DSMT4">
                  <p:embed/>
                  <p:pic>
                    <p:nvPicPr>
                      <p:cNvPr id="0" name="Picture 16"/>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2150" y="2754313"/>
                        <a:ext cx="5330825" cy="1223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59" name="Text Box 5"/>
          <p:cNvSpPr txBox="1">
            <a:spLocks noChangeArrowheads="1"/>
          </p:cNvSpPr>
          <p:nvPr/>
        </p:nvSpPr>
        <p:spPr bwMode="auto">
          <a:xfrm>
            <a:off x="1835150" y="1125538"/>
            <a:ext cx="1657350" cy="274637"/>
          </a:xfrm>
          <a:prstGeom prst="rect">
            <a:avLst/>
          </a:prstGeom>
          <a:noFill/>
          <a:ln w="9525">
            <a:noFill/>
            <a:miter lim="800000"/>
            <a:headEnd/>
            <a:tailEnd/>
          </a:ln>
        </p:spPr>
        <p:txBody>
          <a:bodyPr lIns="0" tIns="0" rIns="0" bIns="0">
            <a:spAutoFit/>
          </a:bodyPr>
          <a:lstStyle/>
          <a:p>
            <a:pPr>
              <a:spcBef>
                <a:spcPct val="50000"/>
              </a:spcBef>
            </a:pPr>
            <a:endParaRPr lang="hu-HU" altLang="hu-HU"/>
          </a:p>
        </p:txBody>
      </p:sp>
      <p:sp>
        <p:nvSpPr>
          <p:cNvPr id="10260" name="Text Box 53"/>
          <p:cNvSpPr txBox="1">
            <a:spLocks noChangeArrowheads="1"/>
          </p:cNvSpPr>
          <p:nvPr/>
        </p:nvSpPr>
        <p:spPr bwMode="auto">
          <a:xfrm>
            <a:off x="881063" y="1673225"/>
            <a:ext cx="7335837" cy="822325"/>
          </a:xfrm>
          <a:prstGeom prst="rect">
            <a:avLst/>
          </a:prstGeom>
          <a:noFill/>
          <a:ln w="9525">
            <a:noFill/>
            <a:miter lim="800000"/>
            <a:headEnd/>
            <a:tailEnd/>
          </a:ln>
        </p:spPr>
        <p:txBody>
          <a:bodyPr lIns="0" rIns="0">
            <a:spAutoFit/>
          </a:bodyPr>
          <a:lstStyle/>
          <a:p>
            <a:pPr algn="ctr">
              <a:spcBef>
                <a:spcPct val="50000"/>
              </a:spcBef>
            </a:pPr>
            <a:r>
              <a:rPr lang="hu-HU" altLang="hu-HU" sz="2400"/>
              <a:t>A mechanikus, elektro-mechanikus és a pneumatikus szabályozókban alkalmazták.</a:t>
            </a:r>
          </a:p>
        </p:txBody>
      </p:sp>
      <p:graphicFrame>
        <p:nvGraphicFramePr>
          <p:cNvPr id="10257" name="Object 17"/>
          <p:cNvGraphicFramePr>
            <a:graphicFrameLocks noGrp="1" noChangeAspect="1"/>
          </p:cNvGraphicFramePr>
          <p:nvPr>
            <p:ph sz="half" idx="1"/>
          </p:nvPr>
        </p:nvGraphicFramePr>
        <p:xfrm>
          <a:off x="1871663" y="4508500"/>
          <a:ext cx="5092700" cy="457200"/>
        </p:xfrm>
        <a:graphic>
          <a:graphicData uri="http://schemas.openxmlformats.org/presentationml/2006/ole">
            <mc:AlternateContent xmlns:mc="http://schemas.openxmlformats.org/markup-compatibility/2006">
              <mc:Choice xmlns:v="urn:schemas-microsoft-com:vml" Requires="v">
                <p:oleObj spid="_x0000_s10261" name="Equation" r:id="rId5" imgW="2260600" imgH="203200" progId="Equation.DSMT4">
                  <p:embed/>
                </p:oleObj>
              </mc:Choice>
              <mc:Fallback>
                <p:oleObj name="Equation" r:id="rId5" imgW="2260600" imgH="203200" progId="Equation.DSMT4">
                  <p:embed/>
                  <p:pic>
                    <p:nvPicPr>
                      <p:cNvPr id="0" name="Picture 17"/>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1663" y="4508500"/>
                        <a:ext cx="509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431800" y="549275"/>
            <a:ext cx="8218488" cy="763588"/>
          </a:xfrm>
        </p:spPr>
        <p:txBody>
          <a:bodyPr/>
          <a:lstStyle/>
          <a:p>
            <a:pPr>
              <a:defRPr/>
            </a:pPr>
            <a:r>
              <a:rPr lang="hu-HU" altLang="hu-HU" dirty="0"/>
              <a:t>Sorrend</a:t>
            </a:r>
          </a:p>
        </p:txBody>
      </p:sp>
      <p:sp>
        <p:nvSpPr>
          <p:cNvPr id="3075" name="Rectangle 3"/>
          <p:cNvSpPr>
            <a:spLocks noGrp="1" noChangeArrowheads="1"/>
          </p:cNvSpPr>
          <p:nvPr>
            <p:ph type="body" sz="half" idx="1"/>
          </p:nvPr>
        </p:nvSpPr>
        <p:spPr>
          <a:xfrm>
            <a:off x="476250" y="1538288"/>
            <a:ext cx="8291513" cy="4591050"/>
          </a:xfrm>
        </p:spPr>
        <p:txBody>
          <a:bodyPr/>
          <a:lstStyle/>
          <a:p>
            <a:pPr algn="just">
              <a:defRPr/>
            </a:pPr>
            <a:r>
              <a:rPr lang="hu-HU" altLang="hu-HU" sz="2800" dirty="0" smtClean="0">
                <a:latin typeface="Times New Roman" pitchFamily="18" charset="0"/>
              </a:rPr>
              <a:t>A </a:t>
            </a:r>
            <a:r>
              <a:rPr lang="hu-HU" altLang="hu-HU" sz="2800" dirty="0">
                <a:latin typeface="Times New Roman" pitchFamily="18" charset="0"/>
              </a:rPr>
              <a:t>szakasz dinamikai jellegének ismeretében (önbeálló vagy integráló, holtidősnek tekinthető-e, stb.) kell megválasztani a kompenzálási struktúrát.</a:t>
            </a:r>
          </a:p>
          <a:p>
            <a:pPr algn="just">
              <a:defRPr/>
            </a:pPr>
            <a:r>
              <a:rPr lang="hu-HU" altLang="hu-HU" sz="2800" dirty="0">
                <a:latin typeface="Times New Roman" pitchFamily="18" charset="0"/>
              </a:rPr>
              <a:t>A kompenzáló tag nélküli felnyitott hurok, más néven eredő szakasz átmeneti vagy körfrekvencia átviteli függvénye vagy pólusainak ismeretében lehet határozni a kompenzáló tag </a:t>
            </a:r>
            <a:r>
              <a:rPr lang="hu-HU" altLang="hu-HU" sz="2800" dirty="0" smtClean="0">
                <a:latin typeface="Times New Roman" pitchFamily="18" charset="0"/>
              </a:rPr>
              <a:t>konkrét </a:t>
            </a:r>
            <a:r>
              <a:rPr lang="hu-HU" altLang="hu-HU" sz="2800" dirty="0">
                <a:latin typeface="Times New Roman" pitchFamily="18" charset="0"/>
              </a:rPr>
              <a:t>paramétereit</a:t>
            </a:r>
            <a:r>
              <a:rPr lang="hu-HU" altLang="hu-HU" sz="2800" dirty="0" smtClean="0">
                <a:latin typeface="Times New Roman" pitchFamily="18" charset="0"/>
              </a:rPr>
              <a:t>.</a:t>
            </a:r>
          </a:p>
          <a:p>
            <a:pPr algn="just">
              <a:defRPr/>
            </a:pPr>
            <a:r>
              <a:rPr lang="hu-HU" altLang="hu-HU" sz="2800" dirty="0">
                <a:latin typeface="Times New Roman" pitchFamily="18" charset="0"/>
              </a:rPr>
              <a:t>Statikusan illeszteni kell a szabályozó kompenzáló elemét a szabályozási kör többi eleme (végrehajtó, szakasz, szabályozó) statikus karakterisztikáihoz</a:t>
            </a:r>
            <a:r>
              <a:rPr lang="hu-HU" altLang="hu-HU" sz="2800" dirty="0" smtClean="0">
                <a:latin typeface="Times New Roman" pitchFamily="18" charset="0"/>
              </a:rPr>
              <a:t>.</a:t>
            </a:r>
            <a:endParaRPr lang="hu-HU" altLang="hu-HU" sz="2800" dirty="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Rectangle 7"/>
          <p:cNvSpPr>
            <a:spLocks noGrp="1" noRot="1" noChangeArrowheads="1"/>
          </p:cNvSpPr>
          <p:nvPr>
            <p:ph type="title"/>
          </p:nvPr>
        </p:nvSpPr>
        <p:spPr>
          <a:xfrm>
            <a:off x="457200" y="274638"/>
            <a:ext cx="8229600" cy="777875"/>
          </a:xfrm>
        </p:spPr>
        <p:txBody>
          <a:bodyPr/>
          <a:lstStyle/>
          <a:p>
            <a:pPr>
              <a:defRPr/>
            </a:pPr>
            <a:r>
              <a:rPr lang="hu-HU" altLang="hu-HU" sz="3600">
                <a:latin typeface="Times New Roman" pitchFamily="18" charset="0"/>
              </a:rPr>
              <a:t>A PI kompenzáló tag</a:t>
            </a:r>
            <a:r>
              <a:rPr lang="hu-HU" altLang="hu-HU"/>
              <a:t> </a:t>
            </a:r>
          </a:p>
        </p:txBody>
      </p:sp>
      <p:sp>
        <p:nvSpPr>
          <p:cNvPr id="64514" name="Text Box 11"/>
          <p:cNvSpPr txBox="1">
            <a:spLocks noChangeArrowheads="1"/>
          </p:cNvSpPr>
          <p:nvPr/>
        </p:nvSpPr>
        <p:spPr bwMode="auto">
          <a:xfrm>
            <a:off x="522288" y="1449388"/>
            <a:ext cx="7848600" cy="822325"/>
          </a:xfrm>
          <a:prstGeom prst="rect">
            <a:avLst/>
          </a:prstGeom>
          <a:noFill/>
          <a:ln w="9525">
            <a:noFill/>
            <a:miter lim="800000"/>
            <a:headEnd/>
            <a:tailEnd/>
          </a:ln>
        </p:spPr>
        <p:txBody>
          <a:bodyPr>
            <a:spAutoFit/>
          </a:bodyPr>
          <a:lstStyle/>
          <a:p>
            <a:pPr>
              <a:spcBef>
                <a:spcPct val="50000"/>
              </a:spcBef>
            </a:pPr>
            <a:r>
              <a:rPr lang="hu-HU" altLang="hu-HU" sz="2400">
                <a:latin typeface="Times New Roman" pitchFamily="18" charset="0"/>
              </a:rPr>
              <a:t>A PI kompenzáló tag átmeneti függvénye és átviteli függvényének Bode diagramja K</a:t>
            </a:r>
            <a:r>
              <a:rPr lang="hu-HU" altLang="hu-HU" sz="2400" baseline="-25000">
                <a:latin typeface="Times New Roman" pitchFamily="18" charset="0"/>
              </a:rPr>
              <a:t>C</a:t>
            </a:r>
            <a:r>
              <a:rPr lang="hu-HU" altLang="hu-HU" sz="2400">
                <a:latin typeface="Times New Roman" pitchFamily="18" charset="0"/>
              </a:rPr>
              <a:t> = 1 esetén</a:t>
            </a:r>
          </a:p>
        </p:txBody>
      </p:sp>
      <p:pic>
        <p:nvPicPr>
          <p:cNvPr id="64515" name="Picture 12" descr="PI_Bode"/>
          <p:cNvPicPr>
            <a:picLocks noGrp="1" noChangeAspect="1" noChangeArrowheads="1"/>
          </p:cNvPicPr>
          <p:nvPr>
            <p:ph sz="half" idx="3"/>
          </p:nvPr>
        </p:nvPicPr>
        <p:blipFill>
          <a:blip r:embed="rId2"/>
          <a:srcRect/>
          <a:stretch>
            <a:fillRect/>
          </a:stretch>
        </p:blipFill>
        <p:spPr>
          <a:xfrm>
            <a:off x="4356100" y="2492375"/>
            <a:ext cx="4397375" cy="3638550"/>
          </a:xfrm>
        </p:spPr>
      </p:pic>
      <p:pic>
        <p:nvPicPr>
          <p:cNvPr id="64516" name="Picture 13" descr="Step_PI"/>
          <p:cNvPicPr>
            <a:picLocks noGrp="1" noChangeAspect="1" noChangeArrowheads="1"/>
          </p:cNvPicPr>
          <p:nvPr>
            <p:ph sz="quarter" idx="2"/>
          </p:nvPr>
        </p:nvPicPr>
        <p:blipFill>
          <a:blip r:embed="rId3"/>
          <a:srcRect/>
          <a:stretch>
            <a:fillRect/>
          </a:stretch>
        </p:blipFill>
        <p:spPr>
          <a:xfrm>
            <a:off x="468313" y="3141663"/>
            <a:ext cx="3744912" cy="2981325"/>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457200" y="274638"/>
            <a:ext cx="8229600" cy="777875"/>
          </a:xfrm>
        </p:spPr>
        <p:txBody>
          <a:bodyPr/>
          <a:lstStyle/>
          <a:p>
            <a:pPr>
              <a:defRPr/>
            </a:pPr>
            <a:r>
              <a:rPr lang="hu-HU" altLang="hu-HU" sz="3600">
                <a:latin typeface="Times New Roman" pitchFamily="18" charset="0"/>
              </a:rPr>
              <a:t>A PDT kompenzáló tag</a:t>
            </a:r>
            <a:r>
              <a:rPr lang="hu-HU" altLang="hu-HU"/>
              <a:t> </a:t>
            </a:r>
          </a:p>
        </p:txBody>
      </p:sp>
      <p:pic>
        <p:nvPicPr>
          <p:cNvPr id="11275" name="Picture 8" descr="step_gdt"/>
          <p:cNvPicPr>
            <a:picLocks noGrp="1" noChangeAspect="1" noChangeArrowheads="1"/>
          </p:cNvPicPr>
          <p:nvPr>
            <p:ph sz="quarter" idx="2"/>
          </p:nvPr>
        </p:nvPicPr>
        <p:blipFill>
          <a:blip r:embed="rId3"/>
          <a:srcRect/>
          <a:stretch>
            <a:fillRect/>
          </a:stretch>
        </p:blipFill>
        <p:spPr>
          <a:xfrm>
            <a:off x="395288" y="3429000"/>
            <a:ext cx="3459162" cy="2746375"/>
          </a:xfrm>
        </p:spPr>
      </p:pic>
      <p:pic>
        <p:nvPicPr>
          <p:cNvPr id="11276" name="Picture 9" descr="bode_gdt"/>
          <p:cNvPicPr>
            <a:picLocks noGrp="1" noChangeAspect="1" noChangeArrowheads="1"/>
          </p:cNvPicPr>
          <p:nvPr>
            <p:ph sz="half" idx="3"/>
          </p:nvPr>
        </p:nvPicPr>
        <p:blipFill>
          <a:blip r:embed="rId4"/>
          <a:srcRect/>
          <a:stretch>
            <a:fillRect/>
          </a:stretch>
        </p:blipFill>
        <p:spPr>
          <a:xfrm>
            <a:off x="4140200" y="2173288"/>
            <a:ext cx="4679950" cy="4019550"/>
          </a:xfrm>
        </p:spPr>
      </p:pic>
      <p:sp>
        <p:nvSpPr>
          <p:cNvPr id="11277" name="Text Box 3"/>
          <p:cNvSpPr txBox="1">
            <a:spLocks noChangeArrowheads="1"/>
          </p:cNvSpPr>
          <p:nvPr/>
        </p:nvSpPr>
        <p:spPr bwMode="auto">
          <a:xfrm>
            <a:off x="395288" y="1125538"/>
            <a:ext cx="7993062" cy="822325"/>
          </a:xfrm>
          <a:prstGeom prst="rect">
            <a:avLst/>
          </a:prstGeom>
          <a:noFill/>
          <a:ln w="9525">
            <a:noFill/>
            <a:miter lim="800000"/>
            <a:headEnd/>
            <a:tailEnd/>
          </a:ln>
        </p:spPr>
        <p:txBody>
          <a:bodyPr>
            <a:spAutoFit/>
          </a:bodyPr>
          <a:lstStyle/>
          <a:p>
            <a:pPr>
              <a:spcBef>
                <a:spcPct val="50000"/>
              </a:spcBef>
            </a:pPr>
            <a:r>
              <a:rPr lang="hu-HU" altLang="hu-HU" sz="2400">
                <a:latin typeface="Times New Roman" pitchFamily="18" charset="0"/>
              </a:rPr>
              <a:t>A PDT kompenzáló tag átmeneti függvénye és átviteli függvényének Bode diagramja</a:t>
            </a:r>
          </a:p>
        </p:txBody>
      </p:sp>
      <p:sp>
        <p:nvSpPr>
          <p:cNvPr id="11278" name="Text Box 10"/>
          <p:cNvSpPr txBox="1">
            <a:spLocks noChangeArrowheads="1"/>
          </p:cNvSpPr>
          <p:nvPr/>
        </p:nvSpPr>
        <p:spPr bwMode="auto">
          <a:xfrm>
            <a:off x="385763" y="1898650"/>
            <a:ext cx="3095625" cy="457200"/>
          </a:xfrm>
          <a:prstGeom prst="rect">
            <a:avLst/>
          </a:prstGeom>
          <a:noFill/>
          <a:ln w="9525">
            <a:noFill/>
            <a:miter lim="800000"/>
            <a:headEnd/>
            <a:tailEnd/>
          </a:ln>
        </p:spPr>
        <p:txBody>
          <a:bodyPr>
            <a:spAutoFit/>
          </a:bodyPr>
          <a:lstStyle/>
          <a:p>
            <a:pPr>
              <a:spcBef>
                <a:spcPct val="50000"/>
              </a:spcBef>
            </a:pPr>
            <a:r>
              <a:rPr lang="hu-HU" altLang="hu-HU" sz="2400">
                <a:latin typeface="Times New Roman" pitchFamily="18" charset="0"/>
              </a:rPr>
              <a:t>A differenciális erősítés</a:t>
            </a:r>
          </a:p>
        </p:txBody>
      </p:sp>
      <p:graphicFrame>
        <p:nvGraphicFramePr>
          <p:cNvPr id="11273" name="Object 9"/>
          <p:cNvGraphicFramePr>
            <a:graphicFrameLocks noGrp="1" noChangeAspect="1"/>
          </p:cNvGraphicFramePr>
          <p:nvPr>
            <p:ph sz="quarter" idx="1"/>
          </p:nvPr>
        </p:nvGraphicFramePr>
        <p:xfrm>
          <a:off x="1331913" y="2397125"/>
          <a:ext cx="1709737" cy="828675"/>
        </p:xfrm>
        <a:graphic>
          <a:graphicData uri="http://schemas.openxmlformats.org/presentationml/2006/ole">
            <mc:AlternateContent xmlns:mc="http://schemas.openxmlformats.org/markup-compatibility/2006">
              <mc:Choice xmlns:v="urn:schemas-microsoft-com:vml" Requires="v">
                <p:oleObj spid="_x0000_s11275" name="Equation" r:id="rId5" imgW="812447" imgH="393529" progId="Equation.DSMT4">
                  <p:embed/>
                </p:oleObj>
              </mc:Choice>
              <mc:Fallback>
                <p:oleObj name="Equation" r:id="rId5" imgW="812447" imgH="393529" progId="Equation.DSMT4">
                  <p:embed/>
                  <p:pic>
                    <p:nvPicPr>
                      <p:cNvPr id="0" name="Picture 9"/>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913" y="2397125"/>
                        <a:ext cx="1709737" cy="82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457200" y="274638"/>
            <a:ext cx="8229600" cy="777875"/>
          </a:xfrm>
        </p:spPr>
        <p:txBody>
          <a:bodyPr/>
          <a:lstStyle/>
          <a:p>
            <a:pPr>
              <a:defRPr/>
            </a:pPr>
            <a:r>
              <a:rPr lang="hu-HU" altLang="hu-HU" sz="3600">
                <a:latin typeface="Times New Roman" pitchFamily="18" charset="0"/>
              </a:rPr>
              <a:t>A PIDT kompenzáló tag</a:t>
            </a:r>
            <a:r>
              <a:rPr lang="hu-HU" altLang="hu-HU"/>
              <a:t> </a:t>
            </a:r>
          </a:p>
        </p:txBody>
      </p:sp>
      <p:sp>
        <p:nvSpPr>
          <p:cNvPr id="67586" name="Text Box 5"/>
          <p:cNvSpPr txBox="1">
            <a:spLocks noChangeArrowheads="1"/>
          </p:cNvSpPr>
          <p:nvPr/>
        </p:nvSpPr>
        <p:spPr bwMode="auto">
          <a:xfrm>
            <a:off x="395288" y="1125538"/>
            <a:ext cx="7993062" cy="822325"/>
          </a:xfrm>
          <a:prstGeom prst="rect">
            <a:avLst/>
          </a:prstGeom>
          <a:noFill/>
          <a:ln w="9525">
            <a:noFill/>
            <a:miter lim="800000"/>
            <a:headEnd/>
            <a:tailEnd/>
          </a:ln>
        </p:spPr>
        <p:txBody>
          <a:bodyPr>
            <a:spAutoFit/>
          </a:bodyPr>
          <a:lstStyle/>
          <a:p>
            <a:pPr>
              <a:spcBef>
                <a:spcPct val="50000"/>
              </a:spcBef>
            </a:pPr>
            <a:r>
              <a:rPr lang="hu-HU" altLang="hu-HU" sz="2400">
                <a:latin typeface="Times New Roman" pitchFamily="18" charset="0"/>
              </a:rPr>
              <a:t>A PIDT kompenzáló tag átmeneti függvénye és átviteli függvényének Bode diagramja. (A PIPDT hasonló!)</a:t>
            </a:r>
          </a:p>
        </p:txBody>
      </p:sp>
      <p:sp>
        <p:nvSpPr>
          <p:cNvPr id="67587" name="Text Box 6"/>
          <p:cNvSpPr txBox="1">
            <a:spLocks noChangeArrowheads="1"/>
          </p:cNvSpPr>
          <p:nvPr/>
        </p:nvSpPr>
        <p:spPr bwMode="auto">
          <a:xfrm>
            <a:off x="468313" y="2060575"/>
            <a:ext cx="3382962" cy="822325"/>
          </a:xfrm>
          <a:prstGeom prst="rect">
            <a:avLst/>
          </a:prstGeom>
          <a:noFill/>
          <a:ln w="9525">
            <a:noFill/>
            <a:miter lim="800000"/>
            <a:headEnd/>
            <a:tailEnd/>
          </a:ln>
        </p:spPr>
        <p:txBody>
          <a:bodyPr>
            <a:spAutoFit/>
          </a:bodyPr>
          <a:lstStyle/>
          <a:p>
            <a:pPr>
              <a:spcBef>
                <a:spcPct val="50000"/>
              </a:spcBef>
            </a:pPr>
            <a:r>
              <a:rPr lang="hu-HU" altLang="hu-HU" sz="2400">
                <a:latin typeface="Times New Roman" pitchFamily="18" charset="0"/>
              </a:rPr>
              <a:t>A T</a:t>
            </a:r>
            <a:r>
              <a:rPr lang="hu-HU" altLang="hu-HU" sz="2400" baseline="-25000">
                <a:latin typeface="Times New Roman" pitchFamily="18" charset="0"/>
              </a:rPr>
              <a:t>I</a:t>
            </a:r>
            <a:r>
              <a:rPr lang="hu-HU" altLang="hu-HU" sz="2400">
                <a:latin typeface="Times New Roman" pitchFamily="18" charset="0"/>
              </a:rPr>
              <a:t> </a:t>
            </a:r>
            <a:r>
              <a:rPr lang="hu-HU" altLang="hu-HU" sz="2400">
                <a:latin typeface="Times New Roman" pitchFamily="18" charset="0"/>
                <a:cs typeface="Times New Roman" pitchFamily="18" charset="0"/>
              </a:rPr>
              <a:t>≥ 4T</a:t>
            </a:r>
            <a:r>
              <a:rPr lang="hu-HU" altLang="hu-HU" sz="2400" baseline="-25000">
                <a:latin typeface="Times New Roman" pitchFamily="18" charset="0"/>
                <a:cs typeface="Times New Roman" pitchFamily="18" charset="0"/>
              </a:rPr>
              <a:t>D</a:t>
            </a:r>
            <a:r>
              <a:rPr lang="hu-HU" altLang="hu-HU" sz="2400">
                <a:latin typeface="Times New Roman" pitchFamily="18" charset="0"/>
                <a:cs typeface="Times New Roman" pitchFamily="18" charset="0"/>
              </a:rPr>
              <a:t> arányt célszerű betartani</a:t>
            </a:r>
          </a:p>
        </p:txBody>
      </p:sp>
      <p:pic>
        <p:nvPicPr>
          <p:cNvPr id="67588" name="Picture 15" descr="pid_bode"/>
          <p:cNvPicPr>
            <a:picLocks noGrp="1" noChangeAspect="1" noChangeArrowheads="1"/>
          </p:cNvPicPr>
          <p:nvPr>
            <p:ph sz="half" idx="3"/>
          </p:nvPr>
        </p:nvPicPr>
        <p:blipFill>
          <a:blip r:embed="rId2"/>
          <a:srcRect/>
          <a:stretch>
            <a:fillRect/>
          </a:stretch>
        </p:blipFill>
        <p:spPr>
          <a:xfrm>
            <a:off x="4284663" y="2708275"/>
            <a:ext cx="4402137" cy="3790950"/>
          </a:xfrm>
        </p:spPr>
      </p:pic>
      <p:pic>
        <p:nvPicPr>
          <p:cNvPr id="67589" name="Picture 16" descr="pidStep"/>
          <p:cNvPicPr>
            <a:picLocks noGrp="1" noChangeAspect="1" noChangeArrowheads="1"/>
          </p:cNvPicPr>
          <p:nvPr>
            <p:ph sz="quarter" idx="2"/>
          </p:nvPr>
        </p:nvPicPr>
        <p:blipFill>
          <a:blip r:embed="rId3"/>
          <a:srcRect/>
          <a:stretch>
            <a:fillRect/>
          </a:stretch>
        </p:blipFill>
        <p:spPr>
          <a:xfrm>
            <a:off x="468313" y="3357563"/>
            <a:ext cx="3527425" cy="3100387"/>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rrowheads="1"/>
          </p:cNvSpPr>
          <p:nvPr>
            <p:ph type="title"/>
          </p:nvPr>
        </p:nvSpPr>
        <p:spPr>
          <a:xfrm>
            <a:off x="685800" y="233363"/>
            <a:ext cx="7800975" cy="990600"/>
          </a:xfrm>
        </p:spPr>
        <p:txBody>
          <a:bodyPr/>
          <a:lstStyle/>
          <a:p>
            <a:pPr eaLnBrk="1" hangingPunct="1">
              <a:defRPr/>
            </a:pPr>
            <a:r>
              <a:rPr lang="hu-HU" altLang="hu-HU" sz="3200" smtClean="0"/>
              <a:t>Egyhurkos zárt szabályozási statikus illesztése</a:t>
            </a:r>
          </a:p>
        </p:txBody>
      </p:sp>
      <p:sp>
        <p:nvSpPr>
          <p:cNvPr id="68610" name="Rectangle 3"/>
          <p:cNvSpPr>
            <a:spLocks noChangeArrowheads="1"/>
          </p:cNvSpPr>
          <p:nvPr/>
        </p:nvSpPr>
        <p:spPr bwMode="auto">
          <a:xfrm>
            <a:off x="7319963" y="1633538"/>
            <a:ext cx="838200" cy="533400"/>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68611" name="Rectangle 4"/>
          <p:cNvSpPr>
            <a:spLocks noChangeArrowheads="1"/>
          </p:cNvSpPr>
          <p:nvPr/>
        </p:nvSpPr>
        <p:spPr bwMode="auto">
          <a:xfrm>
            <a:off x="3903663" y="1633538"/>
            <a:ext cx="838200" cy="533400"/>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68612" name="Rectangle 5"/>
          <p:cNvSpPr>
            <a:spLocks noChangeArrowheads="1"/>
          </p:cNvSpPr>
          <p:nvPr/>
        </p:nvSpPr>
        <p:spPr bwMode="auto">
          <a:xfrm>
            <a:off x="5713413" y="1633538"/>
            <a:ext cx="838200" cy="533400"/>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68613" name="Rectangle 6"/>
          <p:cNvSpPr>
            <a:spLocks noChangeArrowheads="1"/>
          </p:cNvSpPr>
          <p:nvPr/>
        </p:nvSpPr>
        <p:spPr bwMode="auto">
          <a:xfrm>
            <a:off x="5713413" y="2665413"/>
            <a:ext cx="838200" cy="533400"/>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68614" name="Line 7"/>
          <p:cNvSpPr>
            <a:spLocks noChangeShapeType="1"/>
          </p:cNvSpPr>
          <p:nvPr/>
        </p:nvSpPr>
        <p:spPr bwMode="auto">
          <a:xfrm flipV="1">
            <a:off x="4329113" y="2166938"/>
            <a:ext cx="0" cy="803275"/>
          </a:xfrm>
          <a:prstGeom prst="line">
            <a:avLst/>
          </a:prstGeom>
          <a:noFill/>
          <a:ln w="9525">
            <a:solidFill>
              <a:schemeClr val="tx1"/>
            </a:solidFill>
            <a:round/>
            <a:headEnd/>
            <a:tailEnd type="triangle" w="med" len="med"/>
          </a:ln>
        </p:spPr>
        <p:txBody>
          <a:bodyPr wrap="none" anchor="ctr"/>
          <a:lstStyle/>
          <a:p>
            <a:endParaRPr lang="hu-HU"/>
          </a:p>
        </p:txBody>
      </p:sp>
      <p:sp>
        <p:nvSpPr>
          <p:cNvPr id="68615" name="Line 8"/>
          <p:cNvSpPr>
            <a:spLocks noChangeShapeType="1"/>
          </p:cNvSpPr>
          <p:nvPr/>
        </p:nvSpPr>
        <p:spPr bwMode="auto">
          <a:xfrm>
            <a:off x="4329113" y="2970213"/>
            <a:ext cx="1384300" cy="0"/>
          </a:xfrm>
          <a:prstGeom prst="line">
            <a:avLst/>
          </a:prstGeom>
          <a:noFill/>
          <a:ln w="9525">
            <a:solidFill>
              <a:schemeClr val="tx1"/>
            </a:solidFill>
            <a:round/>
            <a:headEnd/>
            <a:tailEnd/>
          </a:ln>
        </p:spPr>
        <p:txBody>
          <a:bodyPr wrap="none" anchor="ctr"/>
          <a:lstStyle/>
          <a:p>
            <a:endParaRPr lang="hu-HU"/>
          </a:p>
        </p:txBody>
      </p:sp>
      <p:sp>
        <p:nvSpPr>
          <p:cNvPr id="68616" name="Line 9"/>
          <p:cNvSpPr>
            <a:spLocks noChangeShapeType="1"/>
          </p:cNvSpPr>
          <p:nvPr/>
        </p:nvSpPr>
        <p:spPr bwMode="auto">
          <a:xfrm>
            <a:off x="8191500" y="1900238"/>
            <a:ext cx="609600" cy="0"/>
          </a:xfrm>
          <a:prstGeom prst="line">
            <a:avLst/>
          </a:prstGeom>
          <a:noFill/>
          <a:ln w="9525">
            <a:solidFill>
              <a:schemeClr val="tx1"/>
            </a:solidFill>
            <a:round/>
            <a:headEnd/>
            <a:tailEnd type="triangle" w="med" len="med"/>
          </a:ln>
        </p:spPr>
        <p:txBody>
          <a:bodyPr wrap="none" anchor="ctr"/>
          <a:lstStyle/>
          <a:p>
            <a:endParaRPr lang="hu-HU"/>
          </a:p>
        </p:txBody>
      </p:sp>
      <p:sp>
        <p:nvSpPr>
          <p:cNvPr id="68617" name="Line 10"/>
          <p:cNvSpPr>
            <a:spLocks noChangeShapeType="1"/>
          </p:cNvSpPr>
          <p:nvPr/>
        </p:nvSpPr>
        <p:spPr bwMode="auto">
          <a:xfrm flipH="1">
            <a:off x="6551613" y="2965450"/>
            <a:ext cx="1935162" cy="4763"/>
          </a:xfrm>
          <a:prstGeom prst="line">
            <a:avLst/>
          </a:prstGeom>
          <a:noFill/>
          <a:ln w="9525">
            <a:solidFill>
              <a:schemeClr val="tx1"/>
            </a:solidFill>
            <a:round/>
            <a:headEnd/>
            <a:tailEnd type="triangle" w="med" len="med"/>
          </a:ln>
        </p:spPr>
        <p:txBody>
          <a:bodyPr wrap="none" anchor="ctr"/>
          <a:lstStyle/>
          <a:p>
            <a:endParaRPr lang="hu-HU"/>
          </a:p>
        </p:txBody>
      </p:sp>
      <p:sp>
        <p:nvSpPr>
          <p:cNvPr id="68618" name="Line 11"/>
          <p:cNvSpPr>
            <a:spLocks noChangeShapeType="1"/>
          </p:cNvSpPr>
          <p:nvPr/>
        </p:nvSpPr>
        <p:spPr bwMode="auto">
          <a:xfrm flipV="1">
            <a:off x="8486775" y="1898650"/>
            <a:ext cx="0" cy="1066800"/>
          </a:xfrm>
          <a:prstGeom prst="line">
            <a:avLst/>
          </a:prstGeom>
          <a:noFill/>
          <a:ln w="9525">
            <a:solidFill>
              <a:schemeClr val="tx1"/>
            </a:solidFill>
            <a:round/>
            <a:headEnd/>
            <a:tailEnd/>
          </a:ln>
        </p:spPr>
        <p:txBody>
          <a:bodyPr wrap="none" anchor="ctr"/>
          <a:lstStyle/>
          <a:p>
            <a:endParaRPr lang="hu-HU"/>
          </a:p>
        </p:txBody>
      </p:sp>
      <p:sp>
        <p:nvSpPr>
          <p:cNvPr id="68619" name="Line 12"/>
          <p:cNvSpPr>
            <a:spLocks noChangeShapeType="1"/>
          </p:cNvSpPr>
          <p:nvPr/>
        </p:nvSpPr>
        <p:spPr bwMode="auto">
          <a:xfrm flipV="1">
            <a:off x="4759325" y="1898650"/>
            <a:ext cx="954088" cy="1588"/>
          </a:xfrm>
          <a:prstGeom prst="line">
            <a:avLst/>
          </a:prstGeom>
          <a:noFill/>
          <a:ln w="9525">
            <a:solidFill>
              <a:schemeClr val="tx1"/>
            </a:solidFill>
            <a:round/>
            <a:headEnd/>
            <a:tailEnd type="triangle" w="med" len="med"/>
          </a:ln>
        </p:spPr>
        <p:txBody>
          <a:bodyPr wrap="none" anchor="ctr"/>
          <a:lstStyle/>
          <a:p>
            <a:endParaRPr lang="hu-HU"/>
          </a:p>
        </p:txBody>
      </p:sp>
      <p:sp>
        <p:nvSpPr>
          <p:cNvPr id="68620" name="Line 13"/>
          <p:cNvSpPr>
            <a:spLocks noChangeShapeType="1"/>
          </p:cNvSpPr>
          <p:nvPr/>
        </p:nvSpPr>
        <p:spPr bwMode="auto">
          <a:xfrm>
            <a:off x="6551613" y="1900238"/>
            <a:ext cx="768350" cy="0"/>
          </a:xfrm>
          <a:prstGeom prst="line">
            <a:avLst/>
          </a:prstGeom>
          <a:noFill/>
          <a:ln w="9525">
            <a:solidFill>
              <a:schemeClr val="tx1"/>
            </a:solidFill>
            <a:round/>
            <a:headEnd/>
            <a:tailEnd type="triangle" w="med" len="med"/>
          </a:ln>
        </p:spPr>
        <p:txBody>
          <a:bodyPr wrap="none" anchor="ctr"/>
          <a:lstStyle/>
          <a:p>
            <a:endParaRPr lang="hu-HU"/>
          </a:p>
        </p:txBody>
      </p:sp>
      <p:sp>
        <p:nvSpPr>
          <p:cNvPr id="68621" name="Line 14"/>
          <p:cNvSpPr>
            <a:spLocks noChangeShapeType="1"/>
          </p:cNvSpPr>
          <p:nvPr/>
        </p:nvSpPr>
        <p:spPr bwMode="auto">
          <a:xfrm>
            <a:off x="7670800" y="1046163"/>
            <a:ext cx="0" cy="587375"/>
          </a:xfrm>
          <a:prstGeom prst="line">
            <a:avLst/>
          </a:prstGeom>
          <a:noFill/>
          <a:ln w="9525">
            <a:solidFill>
              <a:schemeClr val="tx1"/>
            </a:solidFill>
            <a:round/>
            <a:headEnd/>
            <a:tailEnd type="triangle" w="med" len="med"/>
          </a:ln>
        </p:spPr>
        <p:txBody>
          <a:bodyPr wrap="none" anchor="ctr"/>
          <a:lstStyle/>
          <a:p>
            <a:endParaRPr lang="hu-HU"/>
          </a:p>
        </p:txBody>
      </p:sp>
      <p:sp>
        <p:nvSpPr>
          <p:cNvPr id="68622" name="Line 15"/>
          <p:cNvSpPr>
            <a:spLocks noChangeShapeType="1"/>
          </p:cNvSpPr>
          <p:nvPr/>
        </p:nvSpPr>
        <p:spPr bwMode="auto">
          <a:xfrm flipV="1">
            <a:off x="1992313" y="2363788"/>
            <a:ext cx="0" cy="3371850"/>
          </a:xfrm>
          <a:prstGeom prst="line">
            <a:avLst/>
          </a:prstGeom>
          <a:noFill/>
          <a:ln w="9525">
            <a:solidFill>
              <a:schemeClr val="tx1"/>
            </a:solidFill>
            <a:round/>
            <a:headEnd type="triangle" w="med" len="med"/>
            <a:tailEnd type="triangle" w="med" len="med"/>
          </a:ln>
        </p:spPr>
        <p:txBody>
          <a:bodyPr wrap="none" anchor="ctr"/>
          <a:lstStyle/>
          <a:p>
            <a:endParaRPr lang="hu-HU"/>
          </a:p>
        </p:txBody>
      </p:sp>
      <p:sp>
        <p:nvSpPr>
          <p:cNvPr id="68623" name="Line 16"/>
          <p:cNvSpPr>
            <a:spLocks noChangeShapeType="1"/>
          </p:cNvSpPr>
          <p:nvPr/>
        </p:nvSpPr>
        <p:spPr bwMode="auto">
          <a:xfrm rot="5400000" flipH="1" flipV="1">
            <a:off x="2071688" y="2287588"/>
            <a:ext cx="0" cy="3517900"/>
          </a:xfrm>
          <a:prstGeom prst="line">
            <a:avLst/>
          </a:prstGeom>
          <a:noFill/>
          <a:ln w="9525">
            <a:solidFill>
              <a:schemeClr val="tx1"/>
            </a:solidFill>
            <a:round/>
            <a:headEnd type="triangle" w="med" len="med"/>
            <a:tailEnd type="triangle" w="med" len="med"/>
          </a:ln>
        </p:spPr>
        <p:txBody>
          <a:bodyPr wrap="none" anchor="ctr"/>
          <a:lstStyle/>
          <a:p>
            <a:endParaRPr lang="hu-HU"/>
          </a:p>
        </p:txBody>
      </p:sp>
      <p:sp>
        <p:nvSpPr>
          <p:cNvPr id="68624" name="Text Box 17"/>
          <p:cNvSpPr txBox="1">
            <a:spLocks noChangeArrowheads="1"/>
          </p:cNvSpPr>
          <p:nvPr/>
        </p:nvSpPr>
        <p:spPr bwMode="auto">
          <a:xfrm>
            <a:off x="2032000" y="2190750"/>
            <a:ext cx="258763"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p>
        </p:txBody>
      </p:sp>
      <p:sp>
        <p:nvSpPr>
          <p:cNvPr id="68625" name="Text Box 18"/>
          <p:cNvSpPr txBox="1">
            <a:spLocks noChangeArrowheads="1"/>
          </p:cNvSpPr>
          <p:nvPr/>
        </p:nvSpPr>
        <p:spPr bwMode="auto">
          <a:xfrm>
            <a:off x="3819525" y="3763963"/>
            <a:ext cx="392113" cy="274637"/>
          </a:xfrm>
          <a:prstGeom prst="rect">
            <a:avLst/>
          </a:prstGeom>
          <a:noFill/>
          <a:ln w="9525">
            <a:noFill/>
            <a:miter lim="800000"/>
            <a:headEnd/>
            <a:tailEnd/>
          </a:ln>
        </p:spPr>
        <p:txBody>
          <a:bodyPr lIns="18000" tIns="0" rIns="18000" bIns="0">
            <a:spAutoFit/>
          </a:bodyPr>
          <a:lstStyle/>
          <a:p>
            <a:pPr eaLnBrk="0" hangingPunct="0"/>
            <a:r>
              <a:rPr lang="hu-HU" altLang="hu-HU">
                <a:latin typeface="Times New Roman" pitchFamily="18" charset="0"/>
              </a:rPr>
              <a:t>U</a:t>
            </a:r>
            <a:r>
              <a:rPr lang="en-GB" altLang="hu-HU" baseline="-25000">
                <a:latin typeface="Times New Roman" pitchFamily="18" charset="0"/>
              </a:rPr>
              <a:t>M</a:t>
            </a:r>
            <a:endParaRPr lang="hu-HU" altLang="hu-HU" sz="2400">
              <a:latin typeface="Times New Roman" pitchFamily="18" charset="0"/>
            </a:endParaRPr>
          </a:p>
        </p:txBody>
      </p:sp>
      <p:sp>
        <p:nvSpPr>
          <p:cNvPr id="68626" name="Text Box 19"/>
          <p:cNvSpPr txBox="1">
            <a:spLocks noChangeArrowheads="1"/>
          </p:cNvSpPr>
          <p:nvPr/>
        </p:nvSpPr>
        <p:spPr bwMode="auto">
          <a:xfrm>
            <a:off x="2054225" y="5591175"/>
            <a:ext cx="258763"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U</a:t>
            </a:r>
          </a:p>
        </p:txBody>
      </p:sp>
      <p:sp>
        <p:nvSpPr>
          <p:cNvPr id="68627" name="Text Box 20"/>
          <p:cNvSpPr txBox="1">
            <a:spLocks noChangeArrowheads="1"/>
          </p:cNvSpPr>
          <p:nvPr/>
        </p:nvSpPr>
        <p:spPr bwMode="auto">
          <a:xfrm>
            <a:off x="285750" y="3711575"/>
            <a:ext cx="392113"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r>
              <a:rPr lang="hu-HU" altLang="hu-HU" sz="2000" baseline="-25000">
                <a:latin typeface="Times New Roman" pitchFamily="18" charset="0"/>
              </a:rPr>
              <a:t>M</a:t>
            </a:r>
            <a:endParaRPr lang="hu-HU" altLang="hu-HU" sz="2000">
              <a:latin typeface="Times New Roman" pitchFamily="18" charset="0"/>
            </a:endParaRPr>
          </a:p>
        </p:txBody>
      </p:sp>
      <p:sp>
        <p:nvSpPr>
          <p:cNvPr id="68628" name="Freeform 21"/>
          <p:cNvSpPr>
            <a:spLocks/>
          </p:cNvSpPr>
          <p:nvPr/>
        </p:nvSpPr>
        <p:spPr bwMode="auto">
          <a:xfrm>
            <a:off x="1992313" y="2449513"/>
            <a:ext cx="1736725" cy="1600200"/>
          </a:xfrm>
          <a:custGeom>
            <a:avLst/>
            <a:gdLst>
              <a:gd name="T0" fmla="*/ 0 w 1094"/>
              <a:gd name="T1" fmla="*/ 2147483647 h 824"/>
              <a:gd name="T2" fmla="*/ 546874654 w 1094"/>
              <a:gd name="T3" fmla="*/ 2147483647 h 824"/>
              <a:gd name="T4" fmla="*/ 1227316737 w 1094"/>
              <a:gd name="T5" fmla="*/ 2147483647 h 824"/>
              <a:gd name="T6" fmla="*/ 2142132650 w 1094"/>
              <a:gd name="T7" fmla="*/ 471416183 h 824"/>
              <a:gd name="T8" fmla="*/ 2147483647 w 1094"/>
              <a:gd name="T9" fmla="*/ 0 h 824"/>
              <a:gd name="T10" fmla="*/ 0 60000 65536"/>
              <a:gd name="T11" fmla="*/ 0 60000 65536"/>
              <a:gd name="T12" fmla="*/ 0 60000 65536"/>
              <a:gd name="T13" fmla="*/ 0 60000 65536"/>
              <a:gd name="T14" fmla="*/ 0 60000 65536"/>
              <a:gd name="T15" fmla="*/ 0 w 1094"/>
              <a:gd name="T16" fmla="*/ 0 h 824"/>
              <a:gd name="T17" fmla="*/ 1094 w 1094"/>
              <a:gd name="T18" fmla="*/ 824 h 824"/>
            </a:gdLst>
            <a:ahLst/>
            <a:cxnLst>
              <a:cxn ang="T10">
                <a:pos x="T0" y="T1"/>
              </a:cxn>
              <a:cxn ang="T11">
                <a:pos x="T2" y="T3"/>
              </a:cxn>
              <a:cxn ang="T12">
                <a:pos x="T4" y="T5"/>
              </a:cxn>
              <a:cxn ang="T13">
                <a:pos x="T6" y="T7"/>
              </a:cxn>
              <a:cxn ang="T14">
                <a:pos x="T8" y="T9"/>
              </a:cxn>
            </a:cxnLst>
            <a:rect l="T15" t="T16" r="T17" b="T18"/>
            <a:pathLst>
              <a:path w="1094" h="824">
                <a:moveTo>
                  <a:pt x="0" y="824"/>
                </a:moveTo>
                <a:cubicBezTo>
                  <a:pt x="68" y="815"/>
                  <a:pt x="136" y="806"/>
                  <a:pt x="217" y="771"/>
                </a:cubicBezTo>
                <a:cubicBezTo>
                  <a:pt x="298" y="736"/>
                  <a:pt x="382" y="721"/>
                  <a:pt x="487" y="613"/>
                </a:cubicBezTo>
                <a:cubicBezTo>
                  <a:pt x="592" y="505"/>
                  <a:pt x="749" y="227"/>
                  <a:pt x="850" y="125"/>
                </a:cubicBezTo>
                <a:cubicBezTo>
                  <a:pt x="951" y="23"/>
                  <a:pt x="1053" y="21"/>
                  <a:pt x="1094" y="0"/>
                </a:cubicBezTo>
              </a:path>
            </a:pathLst>
          </a:custGeom>
          <a:noFill/>
          <a:ln w="9525">
            <a:solidFill>
              <a:schemeClr val="tx1"/>
            </a:solidFill>
            <a:round/>
            <a:headEnd/>
            <a:tailEnd/>
          </a:ln>
        </p:spPr>
        <p:txBody>
          <a:bodyPr wrap="none" anchor="ctr"/>
          <a:lstStyle/>
          <a:p>
            <a:endParaRPr lang="hu-HU"/>
          </a:p>
        </p:txBody>
      </p:sp>
      <p:sp>
        <p:nvSpPr>
          <p:cNvPr id="68629" name="Line 22"/>
          <p:cNvSpPr>
            <a:spLocks noChangeShapeType="1"/>
          </p:cNvSpPr>
          <p:nvPr/>
        </p:nvSpPr>
        <p:spPr bwMode="auto">
          <a:xfrm rot="16200000" flipH="1">
            <a:off x="695325" y="2752726"/>
            <a:ext cx="1120775" cy="1454150"/>
          </a:xfrm>
          <a:prstGeom prst="line">
            <a:avLst/>
          </a:prstGeom>
          <a:noFill/>
          <a:ln w="9525">
            <a:solidFill>
              <a:schemeClr val="tx1"/>
            </a:solidFill>
            <a:round/>
            <a:headEnd/>
            <a:tailEnd/>
          </a:ln>
        </p:spPr>
        <p:txBody>
          <a:bodyPr wrap="none" anchor="ctr"/>
          <a:lstStyle/>
          <a:p>
            <a:endParaRPr lang="hu-HU"/>
          </a:p>
        </p:txBody>
      </p:sp>
      <p:sp>
        <p:nvSpPr>
          <p:cNvPr id="68630" name="Line 23"/>
          <p:cNvSpPr>
            <a:spLocks noChangeShapeType="1"/>
          </p:cNvSpPr>
          <p:nvPr/>
        </p:nvSpPr>
        <p:spPr bwMode="auto">
          <a:xfrm rot="5400000">
            <a:off x="751681" y="4180682"/>
            <a:ext cx="1349375" cy="1119188"/>
          </a:xfrm>
          <a:prstGeom prst="line">
            <a:avLst/>
          </a:prstGeom>
          <a:noFill/>
          <a:ln w="9525">
            <a:solidFill>
              <a:schemeClr val="hlink"/>
            </a:solidFill>
            <a:round/>
            <a:headEnd/>
            <a:tailEnd/>
          </a:ln>
        </p:spPr>
        <p:txBody>
          <a:bodyPr wrap="none" anchor="ctr"/>
          <a:lstStyle/>
          <a:p>
            <a:endParaRPr lang="hu-HU"/>
          </a:p>
        </p:txBody>
      </p:sp>
      <p:sp>
        <p:nvSpPr>
          <p:cNvPr id="68631" name="Line 24"/>
          <p:cNvSpPr>
            <a:spLocks noChangeShapeType="1"/>
          </p:cNvSpPr>
          <p:nvPr/>
        </p:nvSpPr>
        <p:spPr bwMode="auto">
          <a:xfrm flipV="1">
            <a:off x="2913063" y="3411538"/>
            <a:ext cx="0" cy="1622425"/>
          </a:xfrm>
          <a:prstGeom prst="line">
            <a:avLst/>
          </a:prstGeom>
          <a:noFill/>
          <a:ln w="9525">
            <a:solidFill>
              <a:schemeClr val="tx1"/>
            </a:solidFill>
            <a:round/>
            <a:headEnd/>
            <a:tailEnd type="triangle" w="med" len="med"/>
          </a:ln>
        </p:spPr>
        <p:txBody>
          <a:bodyPr wrap="none" anchor="ctr"/>
          <a:lstStyle/>
          <a:p>
            <a:endParaRPr lang="hu-HU"/>
          </a:p>
        </p:txBody>
      </p:sp>
      <p:sp>
        <p:nvSpPr>
          <p:cNvPr id="68632" name="Line 25"/>
          <p:cNvSpPr>
            <a:spLocks noChangeShapeType="1"/>
          </p:cNvSpPr>
          <p:nvPr/>
        </p:nvSpPr>
        <p:spPr bwMode="auto">
          <a:xfrm flipH="1" flipV="1">
            <a:off x="1174750" y="3421063"/>
            <a:ext cx="1727200" cy="1587"/>
          </a:xfrm>
          <a:prstGeom prst="line">
            <a:avLst/>
          </a:prstGeom>
          <a:noFill/>
          <a:ln w="9525">
            <a:solidFill>
              <a:schemeClr val="tx1"/>
            </a:solidFill>
            <a:round/>
            <a:headEnd/>
            <a:tailEnd type="triangle" w="med" len="med"/>
          </a:ln>
        </p:spPr>
        <p:txBody>
          <a:bodyPr wrap="none" anchor="ctr"/>
          <a:lstStyle/>
          <a:p>
            <a:endParaRPr lang="hu-HU"/>
          </a:p>
        </p:txBody>
      </p:sp>
      <p:sp>
        <p:nvSpPr>
          <p:cNvPr id="68633" name="Line 26"/>
          <p:cNvSpPr>
            <a:spLocks noChangeShapeType="1"/>
          </p:cNvSpPr>
          <p:nvPr/>
        </p:nvSpPr>
        <p:spPr bwMode="auto">
          <a:xfrm>
            <a:off x="1217613" y="5019675"/>
            <a:ext cx="1695450" cy="0"/>
          </a:xfrm>
          <a:prstGeom prst="line">
            <a:avLst/>
          </a:prstGeom>
          <a:noFill/>
          <a:ln w="9525">
            <a:solidFill>
              <a:schemeClr val="tx1"/>
            </a:solidFill>
            <a:round/>
            <a:headEnd/>
            <a:tailEnd type="triangle" w="med" len="med"/>
          </a:ln>
        </p:spPr>
        <p:txBody>
          <a:bodyPr wrap="none" anchor="ctr"/>
          <a:lstStyle/>
          <a:p>
            <a:endParaRPr lang="hu-HU"/>
          </a:p>
        </p:txBody>
      </p:sp>
      <p:sp>
        <p:nvSpPr>
          <p:cNvPr id="68634" name="Line 27"/>
          <p:cNvSpPr>
            <a:spLocks noChangeShapeType="1"/>
          </p:cNvSpPr>
          <p:nvPr/>
        </p:nvSpPr>
        <p:spPr bwMode="auto">
          <a:xfrm flipV="1">
            <a:off x="1196975" y="3402013"/>
            <a:ext cx="0" cy="1630362"/>
          </a:xfrm>
          <a:prstGeom prst="line">
            <a:avLst/>
          </a:prstGeom>
          <a:noFill/>
          <a:ln w="9525">
            <a:solidFill>
              <a:schemeClr val="tx1"/>
            </a:solidFill>
            <a:round/>
            <a:headEnd type="triangle" w="med" len="med"/>
            <a:tailEnd/>
          </a:ln>
        </p:spPr>
        <p:txBody>
          <a:bodyPr wrap="none" anchor="ctr"/>
          <a:lstStyle/>
          <a:p>
            <a:endParaRPr lang="hu-HU"/>
          </a:p>
        </p:txBody>
      </p:sp>
      <p:sp>
        <p:nvSpPr>
          <p:cNvPr id="68635" name="Freeform 28"/>
          <p:cNvSpPr>
            <a:spLocks/>
          </p:cNvSpPr>
          <p:nvPr/>
        </p:nvSpPr>
        <p:spPr bwMode="auto">
          <a:xfrm>
            <a:off x="1984375" y="4035425"/>
            <a:ext cx="1619250" cy="1306513"/>
          </a:xfrm>
          <a:custGeom>
            <a:avLst/>
            <a:gdLst>
              <a:gd name="T0" fmla="*/ 0 w 1020"/>
              <a:gd name="T1" fmla="*/ 0 h 823"/>
              <a:gd name="T2" fmla="*/ 355342839 w 1020"/>
              <a:gd name="T3" fmla="*/ 715724635 h 823"/>
              <a:gd name="T4" fmla="*/ 783769398 w 1020"/>
              <a:gd name="T5" fmla="*/ 1214715814 h 823"/>
              <a:gd name="T6" fmla="*/ 1784270992 w 1020"/>
              <a:gd name="T7" fmla="*/ 1716228141 h 823"/>
              <a:gd name="T8" fmla="*/ 2147483647 w 1020"/>
              <a:gd name="T9" fmla="*/ 2074090360 h 823"/>
              <a:gd name="T10" fmla="*/ 0 60000 65536"/>
              <a:gd name="T11" fmla="*/ 0 60000 65536"/>
              <a:gd name="T12" fmla="*/ 0 60000 65536"/>
              <a:gd name="T13" fmla="*/ 0 60000 65536"/>
              <a:gd name="T14" fmla="*/ 0 60000 65536"/>
              <a:gd name="T15" fmla="*/ 0 w 1020"/>
              <a:gd name="T16" fmla="*/ 0 h 823"/>
              <a:gd name="T17" fmla="*/ 1020 w 1020"/>
              <a:gd name="T18" fmla="*/ 823 h 823"/>
            </a:gdLst>
            <a:ahLst/>
            <a:cxnLst>
              <a:cxn ang="T10">
                <a:pos x="T0" y="T1"/>
              </a:cxn>
              <a:cxn ang="T11">
                <a:pos x="T2" y="T3"/>
              </a:cxn>
              <a:cxn ang="T12">
                <a:pos x="T4" y="T5"/>
              </a:cxn>
              <a:cxn ang="T13">
                <a:pos x="T6" y="T7"/>
              </a:cxn>
              <a:cxn ang="T14">
                <a:pos x="T8" y="T9"/>
              </a:cxn>
            </a:cxnLst>
            <a:rect l="T15" t="T16" r="T17" b="T18"/>
            <a:pathLst>
              <a:path w="1020" h="823">
                <a:moveTo>
                  <a:pt x="0" y="0"/>
                </a:moveTo>
                <a:cubicBezTo>
                  <a:pt x="44" y="102"/>
                  <a:pt x="89" y="204"/>
                  <a:pt x="141" y="284"/>
                </a:cubicBezTo>
                <a:cubicBezTo>
                  <a:pt x="193" y="364"/>
                  <a:pt x="217" y="416"/>
                  <a:pt x="311" y="482"/>
                </a:cubicBezTo>
                <a:cubicBezTo>
                  <a:pt x="405" y="548"/>
                  <a:pt x="590" y="624"/>
                  <a:pt x="708" y="681"/>
                </a:cubicBezTo>
                <a:cubicBezTo>
                  <a:pt x="826" y="738"/>
                  <a:pt x="923" y="780"/>
                  <a:pt x="1020" y="823"/>
                </a:cubicBezTo>
              </a:path>
            </a:pathLst>
          </a:custGeom>
          <a:noFill/>
          <a:ln w="9525">
            <a:solidFill>
              <a:schemeClr val="tx1"/>
            </a:solidFill>
            <a:round/>
            <a:headEnd/>
            <a:tailEnd/>
          </a:ln>
        </p:spPr>
        <p:txBody>
          <a:bodyPr/>
          <a:lstStyle/>
          <a:p>
            <a:endParaRPr lang="hu-HU"/>
          </a:p>
        </p:txBody>
      </p:sp>
      <p:sp>
        <p:nvSpPr>
          <p:cNvPr id="68636" name="Freeform 29"/>
          <p:cNvSpPr>
            <a:spLocks/>
          </p:cNvSpPr>
          <p:nvPr/>
        </p:nvSpPr>
        <p:spPr bwMode="auto">
          <a:xfrm>
            <a:off x="2119313" y="2641600"/>
            <a:ext cx="1665287" cy="1408113"/>
          </a:xfrm>
          <a:custGeom>
            <a:avLst/>
            <a:gdLst>
              <a:gd name="T0" fmla="*/ 0 w 1094"/>
              <a:gd name="T1" fmla="*/ 2147483647 h 824"/>
              <a:gd name="T2" fmla="*/ 502808564 w 1094"/>
              <a:gd name="T3" fmla="*/ 2147483647 h 824"/>
              <a:gd name="T4" fmla="*/ 1128423617 w 1094"/>
              <a:gd name="T5" fmla="*/ 1790114814 h 824"/>
              <a:gd name="T6" fmla="*/ 1969529033 w 1094"/>
              <a:gd name="T7" fmla="*/ 365031079 h 824"/>
              <a:gd name="T8" fmla="*/ 2147483647 w 1094"/>
              <a:gd name="T9" fmla="*/ 0 h 824"/>
              <a:gd name="T10" fmla="*/ 0 60000 65536"/>
              <a:gd name="T11" fmla="*/ 0 60000 65536"/>
              <a:gd name="T12" fmla="*/ 0 60000 65536"/>
              <a:gd name="T13" fmla="*/ 0 60000 65536"/>
              <a:gd name="T14" fmla="*/ 0 60000 65536"/>
              <a:gd name="T15" fmla="*/ 0 w 1094"/>
              <a:gd name="T16" fmla="*/ 0 h 824"/>
              <a:gd name="T17" fmla="*/ 1094 w 1094"/>
              <a:gd name="T18" fmla="*/ 824 h 824"/>
            </a:gdLst>
            <a:ahLst/>
            <a:cxnLst>
              <a:cxn ang="T10">
                <a:pos x="T0" y="T1"/>
              </a:cxn>
              <a:cxn ang="T11">
                <a:pos x="T2" y="T3"/>
              </a:cxn>
              <a:cxn ang="T12">
                <a:pos x="T4" y="T5"/>
              </a:cxn>
              <a:cxn ang="T13">
                <a:pos x="T6" y="T7"/>
              </a:cxn>
              <a:cxn ang="T14">
                <a:pos x="T8" y="T9"/>
              </a:cxn>
            </a:cxnLst>
            <a:rect l="T15" t="T16" r="T17" b="T18"/>
            <a:pathLst>
              <a:path w="1094" h="824">
                <a:moveTo>
                  <a:pt x="0" y="824"/>
                </a:moveTo>
                <a:cubicBezTo>
                  <a:pt x="68" y="815"/>
                  <a:pt x="136" y="806"/>
                  <a:pt x="217" y="771"/>
                </a:cubicBezTo>
                <a:cubicBezTo>
                  <a:pt x="298" y="736"/>
                  <a:pt x="382" y="721"/>
                  <a:pt x="487" y="613"/>
                </a:cubicBezTo>
                <a:cubicBezTo>
                  <a:pt x="592" y="505"/>
                  <a:pt x="749" y="227"/>
                  <a:pt x="850" y="125"/>
                </a:cubicBezTo>
                <a:cubicBezTo>
                  <a:pt x="951" y="23"/>
                  <a:pt x="1053" y="21"/>
                  <a:pt x="1094" y="0"/>
                </a:cubicBezTo>
              </a:path>
            </a:pathLst>
          </a:custGeom>
          <a:noFill/>
          <a:ln w="9525" cap="flat">
            <a:solidFill>
              <a:schemeClr val="tx1"/>
            </a:solidFill>
            <a:prstDash val="dash"/>
            <a:round/>
            <a:headEnd/>
            <a:tailEnd/>
          </a:ln>
        </p:spPr>
        <p:txBody>
          <a:bodyPr wrap="none" anchor="ctr"/>
          <a:lstStyle/>
          <a:p>
            <a:endParaRPr lang="hu-HU"/>
          </a:p>
        </p:txBody>
      </p:sp>
      <p:sp>
        <p:nvSpPr>
          <p:cNvPr id="68637" name="Line 30"/>
          <p:cNvSpPr>
            <a:spLocks noChangeShapeType="1"/>
          </p:cNvSpPr>
          <p:nvPr/>
        </p:nvSpPr>
        <p:spPr bwMode="auto">
          <a:xfrm flipH="1">
            <a:off x="1443038" y="3630613"/>
            <a:ext cx="1485900" cy="0"/>
          </a:xfrm>
          <a:prstGeom prst="line">
            <a:avLst/>
          </a:prstGeom>
          <a:noFill/>
          <a:ln w="9525">
            <a:solidFill>
              <a:schemeClr val="hlink"/>
            </a:solidFill>
            <a:round/>
            <a:headEnd/>
            <a:tailEnd type="triangle" w="med" len="med"/>
          </a:ln>
        </p:spPr>
        <p:txBody>
          <a:bodyPr/>
          <a:lstStyle/>
          <a:p>
            <a:endParaRPr lang="hu-HU"/>
          </a:p>
        </p:txBody>
      </p:sp>
      <p:sp>
        <p:nvSpPr>
          <p:cNvPr id="68638" name="Line 31"/>
          <p:cNvSpPr>
            <a:spLocks noChangeShapeType="1"/>
          </p:cNvSpPr>
          <p:nvPr/>
        </p:nvSpPr>
        <p:spPr bwMode="auto">
          <a:xfrm>
            <a:off x="1489075" y="3630613"/>
            <a:ext cx="0" cy="1081087"/>
          </a:xfrm>
          <a:prstGeom prst="line">
            <a:avLst/>
          </a:prstGeom>
          <a:noFill/>
          <a:ln w="9525">
            <a:solidFill>
              <a:schemeClr val="hlink"/>
            </a:solidFill>
            <a:round/>
            <a:headEnd/>
            <a:tailEnd type="triangle" w="med" len="med"/>
          </a:ln>
        </p:spPr>
        <p:txBody>
          <a:bodyPr/>
          <a:lstStyle/>
          <a:p>
            <a:endParaRPr lang="hu-HU"/>
          </a:p>
        </p:txBody>
      </p:sp>
      <p:sp>
        <p:nvSpPr>
          <p:cNvPr id="68639" name="Line 32"/>
          <p:cNvSpPr>
            <a:spLocks noChangeShapeType="1"/>
          </p:cNvSpPr>
          <p:nvPr/>
        </p:nvSpPr>
        <p:spPr bwMode="auto">
          <a:xfrm>
            <a:off x="1489075" y="4665663"/>
            <a:ext cx="854075" cy="0"/>
          </a:xfrm>
          <a:prstGeom prst="line">
            <a:avLst/>
          </a:prstGeom>
          <a:noFill/>
          <a:ln w="9525">
            <a:solidFill>
              <a:schemeClr val="hlink"/>
            </a:solidFill>
            <a:round/>
            <a:headEnd/>
            <a:tailEnd type="triangle" w="med" len="med"/>
          </a:ln>
        </p:spPr>
        <p:txBody>
          <a:bodyPr/>
          <a:lstStyle/>
          <a:p>
            <a:endParaRPr lang="hu-HU"/>
          </a:p>
        </p:txBody>
      </p:sp>
      <p:sp>
        <p:nvSpPr>
          <p:cNvPr id="68640" name="Line 33"/>
          <p:cNvSpPr>
            <a:spLocks noChangeShapeType="1"/>
          </p:cNvSpPr>
          <p:nvPr/>
        </p:nvSpPr>
        <p:spPr bwMode="auto">
          <a:xfrm flipV="1">
            <a:off x="2298700" y="4035425"/>
            <a:ext cx="0" cy="630238"/>
          </a:xfrm>
          <a:prstGeom prst="line">
            <a:avLst/>
          </a:prstGeom>
          <a:noFill/>
          <a:ln w="9525">
            <a:solidFill>
              <a:schemeClr val="hlink"/>
            </a:solidFill>
            <a:round/>
            <a:headEnd/>
            <a:tailEnd type="triangle" w="med" len="med"/>
          </a:ln>
        </p:spPr>
        <p:txBody>
          <a:bodyPr/>
          <a:lstStyle/>
          <a:p>
            <a:endParaRPr lang="hu-HU"/>
          </a:p>
        </p:txBody>
      </p:sp>
      <p:sp>
        <p:nvSpPr>
          <p:cNvPr id="68641" name="Line 34"/>
          <p:cNvSpPr>
            <a:spLocks noChangeShapeType="1"/>
          </p:cNvSpPr>
          <p:nvPr/>
        </p:nvSpPr>
        <p:spPr bwMode="auto">
          <a:xfrm>
            <a:off x="542925" y="4576763"/>
            <a:ext cx="1304925" cy="809625"/>
          </a:xfrm>
          <a:prstGeom prst="line">
            <a:avLst/>
          </a:prstGeom>
          <a:noFill/>
          <a:ln w="9525">
            <a:solidFill>
              <a:srgbClr val="00FF00"/>
            </a:solidFill>
            <a:round/>
            <a:headEnd/>
            <a:tailEnd/>
          </a:ln>
        </p:spPr>
        <p:txBody>
          <a:bodyPr/>
          <a:lstStyle/>
          <a:p>
            <a:endParaRPr lang="hu-HU"/>
          </a:p>
        </p:txBody>
      </p:sp>
      <p:sp>
        <p:nvSpPr>
          <p:cNvPr id="68642" name="Line 35"/>
          <p:cNvSpPr>
            <a:spLocks noChangeShapeType="1"/>
          </p:cNvSpPr>
          <p:nvPr/>
        </p:nvSpPr>
        <p:spPr bwMode="auto">
          <a:xfrm flipH="1">
            <a:off x="1398588" y="3676650"/>
            <a:ext cx="1485900" cy="0"/>
          </a:xfrm>
          <a:prstGeom prst="line">
            <a:avLst/>
          </a:prstGeom>
          <a:noFill/>
          <a:ln w="9525">
            <a:solidFill>
              <a:srgbClr val="00FF00"/>
            </a:solidFill>
            <a:round/>
            <a:headEnd/>
            <a:tailEnd type="triangle" w="med" len="med"/>
          </a:ln>
        </p:spPr>
        <p:txBody>
          <a:bodyPr/>
          <a:lstStyle/>
          <a:p>
            <a:endParaRPr lang="hu-HU"/>
          </a:p>
        </p:txBody>
      </p:sp>
      <p:sp>
        <p:nvSpPr>
          <p:cNvPr id="68643" name="Line 36"/>
          <p:cNvSpPr>
            <a:spLocks noChangeShapeType="1"/>
          </p:cNvSpPr>
          <p:nvPr/>
        </p:nvSpPr>
        <p:spPr bwMode="auto">
          <a:xfrm>
            <a:off x="1443038" y="3721100"/>
            <a:ext cx="0" cy="1439863"/>
          </a:xfrm>
          <a:prstGeom prst="line">
            <a:avLst/>
          </a:prstGeom>
          <a:noFill/>
          <a:ln w="9525">
            <a:solidFill>
              <a:srgbClr val="00FF00"/>
            </a:solidFill>
            <a:round/>
            <a:headEnd/>
            <a:tailEnd type="triangle" w="med" len="med"/>
          </a:ln>
        </p:spPr>
        <p:txBody>
          <a:bodyPr/>
          <a:lstStyle/>
          <a:p>
            <a:endParaRPr lang="hu-HU"/>
          </a:p>
        </p:txBody>
      </p:sp>
      <p:sp>
        <p:nvSpPr>
          <p:cNvPr id="68644" name="Line 37"/>
          <p:cNvSpPr>
            <a:spLocks noChangeShapeType="1"/>
          </p:cNvSpPr>
          <p:nvPr/>
        </p:nvSpPr>
        <p:spPr bwMode="auto">
          <a:xfrm>
            <a:off x="1443038" y="5116513"/>
            <a:ext cx="1665287" cy="0"/>
          </a:xfrm>
          <a:prstGeom prst="line">
            <a:avLst/>
          </a:prstGeom>
          <a:noFill/>
          <a:ln w="9525">
            <a:solidFill>
              <a:srgbClr val="00FF00"/>
            </a:solidFill>
            <a:round/>
            <a:headEnd/>
            <a:tailEnd type="triangle" w="med" len="med"/>
          </a:ln>
        </p:spPr>
        <p:txBody>
          <a:bodyPr/>
          <a:lstStyle/>
          <a:p>
            <a:endParaRPr lang="hu-HU"/>
          </a:p>
        </p:txBody>
      </p:sp>
      <p:sp>
        <p:nvSpPr>
          <p:cNvPr id="68645" name="Line 38"/>
          <p:cNvSpPr>
            <a:spLocks noChangeShapeType="1"/>
          </p:cNvSpPr>
          <p:nvPr/>
        </p:nvSpPr>
        <p:spPr bwMode="auto">
          <a:xfrm flipV="1">
            <a:off x="3063875" y="3451225"/>
            <a:ext cx="0" cy="1666875"/>
          </a:xfrm>
          <a:prstGeom prst="line">
            <a:avLst/>
          </a:prstGeom>
          <a:noFill/>
          <a:ln w="9525">
            <a:solidFill>
              <a:srgbClr val="00FF00"/>
            </a:solidFill>
            <a:round/>
            <a:headEnd/>
            <a:tailEnd type="triangle" w="med" len="med"/>
          </a:ln>
        </p:spPr>
        <p:txBody>
          <a:bodyPr wrap="none" anchor="ctr"/>
          <a:lstStyle/>
          <a:p>
            <a:endParaRPr lang="hu-HU"/>
          </a:p>
        </p:txBody>
      </p:sp>
      <p:sp>
        <p:nvSpPr>
          <p:cNvPr id="68646" name="Line 39"/>
          <p:cNvSpPr>
            <a:spLocks noChangeShapeType="1"/>
          </p:cNvSpPr>
          <p:nvPr/>
        </p:nvSpPr>
        <p:spPr bwMode="auto">
          <a:xfrm flipH="1" flipV="1">
            <a:off x="1354138" y="3495675"/>
            <a:ext cx="1727200" cy="1588"/>
          </a:xfrm>
          <a:prstGeom prst="line">
            <a:avLst/>
          </a:prstGeom>
          <a:noFill/>
          <a:ln w="9525">
            <a:solidFill>
              <a:srgbClr val="00FF00"/>
            </a:solidFill>
            <a:round/>
            <a:headEnd/>
            <a:tailEnd type="triangle" w="med" len="med"/>
          </a:ln>
        </p:spPr>
        <p:txBody>
          <a:bodyPr wrap="none" anchor="ctr"/>
          <a:lstStyle/>
          <a:p>
            <a:endParaRPr lang="hu-HU"/>
          </a:p>
        </p:txBody>
      </p:sp>
      <p:sp>
        <p:nvSpPr>
          <p:cNvPr id="68647" name="Text Box 40"/>
          <p:cNvSpPr txBox="1">
            <a:spLocks noChangeArrowheads="1"/>
          </p:cNvSpPr>
          <p:nvPr/>
        </p:nvSpPr>
        <p:spPr bwMode="auto">
          <a:xfrm>
            <a:off x="6821488" y="2641600"/>
            <a:ext cx="258762"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p>
        </p:txBody>
      </p:sp>
      <p:sp>
        <p:nvSpPr>
          <p:cNvPr id="68648" name="Text Box 41"/>
          <p:cNvSpPr txBox="1">
            <a:spLocks noChangeArrowheads="1"/>
          </p:cNvSpPr>
          <p:nvPr/>
        </p:nvSpPr>
        <p:spPr bwMode="auto">
          <a:xfrm>
            <a:off x="6727825" y="1568450"/>
            <a:ext cx="409575" cy="274638"/>
          </a:xfrm>
          <a:prstGeom prst="rect">
            <a:avLst/>
          </a:prstGeom>
          <a:noFill/>
          <a:ln w="9525">
            <a:noFill/>
            <a:miter lim="800000"/>
            <a:headEnd/>
            <a:tailEnd/>
          </a:ln>
        </p:spPr>
        <p:txBody>
          <a:bodyPr lIns="18000" tIns="0" rIns="18000" bIns="0">
            <a:spAutoFit/>
          </a:bodyPr>
          <a:lstStyle/>
          <a:p>
            <a:pPr eaLnBrk="0" hangingPunct="0"/>
            <a:r>
              <a:rPr lang="hu-HU" altLang="hu-HU">
                <a:latin typeface="Times New Roman" pitchFamily="18" charset="0"/>
              </a:rPr>
              <a:t>U</a:t>
            </a:r>
            <a:r>
              <a:rPr lang="en-GB" altLang="hu-HU" baseline="-25000">
                <a:latin typeface="Times New Roman" pitchFamily="18" charset="0"/>
              </a:rPr>
              <a:t>M</a:t>
            </a:r>
            <a:endParaRPr lang="hu-HU" altLang="hu-HU" sz="2400">
              <a:latin typeface="Times New Roman" pitchFamily="18" charset="0"/>
            </a:endParaRPr>
          </a:p>
        </p:txBody>
      </p:sp>
      <p:sp>
        <p:nvSpPr>
          <p:cNvPr id="68649" name="Text Box 42"/>
          <p:cNvSpPr txBox="1">
            <a:spLocks noChangeArrowheads="1"/>
          </p:cNvSpPr>
          <p:nvPr/>
        </p:nvSpPr>
        <p:spPr bwMode="auto">
          <a:xfrm>
            <a:off x="4930775" y="1568450"/>
            <a:ext cx="258763"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U</a:t>
            </a:r>
          </a:p>
        </p:txBody>
      </p:sp>
      <p:sp>
        <p:nvSpPr>
          <p:cNvPr id="68650" name="Text Box 43"/>
          <p:cNvSpPr txBox="1">
            <a:spLocks noChangeArrowheads="1"/>
          </p:cNvSpPr>
          <p:nvPr/>
        </p:nvSpPr>
        <p:spPr bwMode="auto">
          <a:xfrm>
            <a:off x="4932363" y="2619375"/>
            <a:ext cx="392112"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r>
              <a:rPr lang="hu-HU" altLang="hu-HU" sz="2000" baseline="-25000">
                <a:latin typeface="Times New Roman" pitchFamily="18" charset="0"/>
              </a:rPr>
              <a:t>M</a:t>
            </a:r>
            <a:endParaRPr lang="hu-HU" altLang="hu-HU" sz="2000">
              <a:latin typeface="Times New Roman" pitchFamily="18" charset="0"/>
            </a:endParaRPr>
          </a:p>
        </p:txBody>
      </p:sp>
      <p:sp>
        <p:nvSpPr>
          <p:cNvPr id="68651" name="Text Box 44"/>
          <p:cNvSpPr txBox="1">
            <a:spLocks noChangeArrowheads="1"/>
          </p:cNvSpPr>
          <p:nvPr/>
        </p:nvSpPr>
        <p:spPr bwMode="auto">
          <a:xfrm>
            <a:off x="4329113" y="3527425"/>
            <a:ext cx="4471987" cy="2133600"/>
          </a:xfrm>
          <a:prstGeom prst="rect">
            <a:avLst/>
          </a:prstGeom>
          <a:noFill/>
          <a:ln w="9525">
            <a:noFill/>
            <a:miter lim="800000"/>
            <a:headEnd/>
            <a:tailEnd/>
          </a:ln>
        </p:spPr>
        <p:txBody>
          <a:bodyPr lIns="0" tIns="0" rIns="0" bIns="0">
            <a:spAutoFit/>
          </a:bodyPr>
          <a:lstStyle/>
          <a:p>
            <a:pPr eaLnBrk="0" hangingPunct="0"/>
            <a:r>
              <a:rPr lang="hu-HU" altLang="hu-HU" sz="2000">
                <a:latin typeface="Times New Roman" pitchFamily="18" charset="0"/>
              </a:rPr>
              <a:t>A szakasz statikus karakterisztikájának felvétele átlagos üzemi jellemző értékek mellett történik</a:t>
            </a:r>
            <a:r>
              <a:rPr lang="hu-HU" altLang="hu-HU"/>
              <a:t>. </a:t>
            </a:r>
            <a:r>
              <a:rPr lang="hu-HU" altLang="hu-HU" sz="2000">
                <a:latin typeface="Times New Roman" pitchFamily="18" charset="0"/>
              </a:rPr>
              <a:t>Az eltérés az átlagos üzemi értékektől a zavarjellemző.</a:t>
            </a:r>
          </a:p>
          <a:p>
            <a:pPr eaLnBrk="0" hangingPunct="0"/>
            <a:r>
              <a:rPr lang="hu-HU" altLang="hu-HU" sz="2000">
                <a:latin typeface="Times New Roman" pitchFamily="18" charset="0"/>
              </a:rPr>
              <a:t>A távadó és a beavatkozó méretezése a maximális vagy minimális zavarjellemzők   feltételezésével történik. </a:t>
            </a:r>
            <a:endParaRPr lang="en-GB" altLang="hu-HU" sz="2000">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rrowheads="1"/>
          </p:cNvSpPr>
          <p:nvPr>
            <p:ph type="title"/>
          </p:nvPr>
        </p:nvSpPr>
        <p:spPr>
          <a:xfrm>
            <a:off x="685800" y="233363"/>
            <a:ext cx="7800975" cy="990600"/>
          </a:xfrm>
        </p:spPr>
        <p:txBody>
          <a:bodyPr/>
          <a:lstStyle/>
          <a:p>
            <a:pPr eaLnBrk="1" hangingPunct="1">
              <a:defRPr/>
            </a:pPr>
            <a:r>
              <a:rPr lang="hu-HU" altLang="hu-HU" sz="3200" smtClean="0"/>
              <a:t>Egyhurkos zárt szabályozási statikus illesztése</a:t>
            </a:r>
          </a:p>
        </p:txBody>
      </p:sp>
      <p:sp>
        <p:nvSpPr>
          <p:cNvPr id="70658" name="Rectangle 3"/>
          <p:cNvSpPr>
            <a:spLocks noChangeArrowheads="1"/>
          </p:cNvSpPr>
          <p:nvPr/>
        </p:nvSpPr>
        <p:spPr bwMode="auto">
          <a:xfrm>
            <a:off x="7319963" y="1633538"/>
            <a:ext cx="838200" cy="533400"/>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70659" name="Rectangle 4"/>
          <p:cNvSpPr>
            <a:spLocks noChangeArrowheads="1"/>
          </p:cNvSpPr>
          <p:nvPr/>
        </p:nvSpPr>
        <p:spPr bwMode="auto">
          <a:xfrm>
            <a:off x="3903663" y="1633538"/>
            <a:ext cx="838200" cy="533400"/>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70660" name="Rectangle 5"/>
          <p:cNvSpPr>
            <a:spLocks noChangeArrowheads="1"/>
          </p:cNvSpPr>
          <p:nvPr/>
        </p:nvSpPr>
        <p:spPr bwMode="auto">
          <a:xfrm>
            <a:off x="5713413" y="1633538"/>
            <a:ext cx="838200" cy="533400"/>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70661" name="Rectangle 6"/>
          <p:cNvSpPr>
            <a:spLocks noChangeArrowheads="1"/>
          </p:cNvSpPr>
          <p:nvPr/>
        </p:nvSpPr>
        <p:spPr bwMode="auto">
          <a:xfrm>
            <a:off x="5713413" y="2665413"/>
            <a:ext cx="838200" cy="533400"/>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70662" name="Line 7"/>
          <p:cNvSpPr>
            <a:spLocks noChangeShapeType="1"/>
          </p:cNvSpPr>
          <p:nvPr/>
        </p:nvSpPr>
        <p:spPr bwMode="auto">
          <a:xfrm flipV="1">
            <a:off x="4329113" y="2166938"/>
            <a:ext cx="0" cy="803275"/>
          </a:xfrm>
          <a:prstGeom prst="line">
            <a:avLst/>
          </a:prstGeom>
          <a:noFill/>
          <a:ln w="9525">
            <a:solidFill>
              <a:schemeClr val="tx1"/>
            </a:solidFill>
            <a:round/>
            <a:headEnd/>
            <a:tailEnd type="triangle" w="med" len="med"/>
          </a:ln>
        </p:spPr>
        <p:txBody>
          <a:bodyPr wrap="none" anchor="ctr"/>
          <a:lstStyle/>
          <a:p>
            <a:endParaRPr lang="hu-HU"/>
          </a:p>
        </p:txBody>
      </p:sp>
      <p:sp>
        <p:nvSpPr>
          <p:cNvPr id="70663" name="Line 8"/>
          <p:cNvSpPr>
            <a:spLocks noChangeShapeType="1"/>
          </p:cNvSpPr>
          <p:nvPr/>
        </p:nvSpPr>
        <p:spPr bwMode="auto">
          <a:xfrm>
            <a:off x="4329113" y="2970213"/>
            <a:ext cx="1384300" cy="0"/>
          </a:xfrm>
          <a:prstGeom prst="line">
            <a:avLst/>
          </a:prstGeom>
          <a:noFill/>
          <a:ln w="9525">
            <a:solidFill>
              <a:schemeClr val="tx1"/>
            </a:solidFill>
            <a:round/>
            <a:headEnd/>
            <a:tailEnd/>
          </a:ln>
        </p:spPr>
        <p:txBody>
          <a:bodyPr wrap="none" anchor="ctr"/>
          <a:lstStyle/>
          <a:p>
            <a:endParaRPr lang="hu-HU"/>
          </a:p>
        </p:txBody>
      </p:sp>
      <p:sp>
        <p:nvSpPr>
          <p:cNvPr id="70664" name="Line 9"/>
          <p:cNvSpPr>
            <a:spLocks noChangeShapeType="1"/>
          </p:cNvSpPr>
          <p:nvPr/>
        </p:nvSpPr>
        <p:spPr bwMode="auto">
          <a:xfrm>
            <a:off x="8191500" y="1900238"/>
            <a:ext cx="609600" cy="0"/>
          </a:xfrm>
          <a:prstGeom prst="line">
            <a:avLst/>
          </a:prstGeom>
          <a:noFill/>
          <a:ln w="9525">
            <a:solidFill>
              <a:schemeClr val="tx1"/>
            </a:solidFill>
            <a:round/>
            <a:headEnd/>
            <a:tailEnd type="triangle" w="med" len="med"/>
          </a:ln>
        </p:spPr>
        <p:txBody>
          <a:bodyPr wrap="none" anchor="ctr"/>
          <a:lstStyle/>
          <a:p>
            <a:endParaRPr lang="hu-HU"/>
          </a:p>
        </p:txBody>
      </p:sp>
      <p:sp>
        <p:nvSpPr>
          <p:cNvPr id="70665" name="Line 10"/>
          <p:cNvSpPr>
            <a:spLocks noChangeShapeType="1"/>
          </p:cNvSpPr>
          <p:nvPr/>
        </p:nvSpPr>
        <p:spPr bwMode="auto">
          <a:xfrm flipH="1">
            <a:off x="6551613" y="2965450"/>
            <a:ext cx="1935162" cy="4763"/>
          </a:xfrm>
          <a:prstGeom prst="line">
            <a:avLst/>
          </a:prstGeom>
          <a:noFill/>
          <a:ln w="9525">
            <a:solidFill>
              <a:schemeClr val="tx1"/>
            </a:solidFill>
            <a:round/>
            <a:headEnd/>
            <a:tailEnd type="triangle" w="med" len="med"/>
          </a:ln>
        </p:spPr>
        <p:txBody>
          <a:bodyPr wrap="none" anchor="ctr"/>
          <a:lstStyle/>
          <a:p>
            <a:endParaRPr lang="hu-HU"/>
          </a:p>
        </p:txBody>
      </p:sp>
      <p:sp>
        <p:nvSpPr>
          <p:cNvPr id="70666" name="Line 11"/>
          <p:cNvSpPr>
            <a:spLocks noChangeShapeType="1"/>
          </p:cNvSpPr>
          <p:nvPr/>
        </p:nvSpPr>
        <p:spPr bwMode="auto">
          <a:xfrm flipV="1">
            <a:off x="8486775" y="1898650"/>
            <a:ext cx="0" cy="1066800"/>
          </a:xfrm>
          <a:prstGeom prst="line">
            <a:avLst/>
          </a:prstGeom>
          <a:noFill/>
          <a:ln w="9525">
            <a:solidFill>
              <a:schemeClr val="tx1"/>
            </a:solidFill>
            <a:round/>
            <a:headEnd/>
            <a:tailEnd/>
          </a:ln>
        </p:spPr>
        <p:txBody>
          <a:bodyPr wrap="none" anchor="ctr"/>
          <a:lstStyle/>
          <a:p>
            <a:endParaRPr lang="hu-HU"/>
          </a:p>
        </p:txBody>
      </p:sp>
      <p:sp>
        <p:nvSpPr>
          <p:cNvPr id="70667" name="Line 12"/>
          <p:cNvSpPr>
            <a:spLocks noChangeShapeType="1"/>
          </p:cNvSpPr>
          <p:nvPr/>
        </p:nvSpPr>
        <p:spPr bwMode="auto">
          <a:xfrm flipV="1">
            <a:off x="4759325" y="1898650"/>
            <a:ext cx="954088" cy="1588"/>
          </a:xfrm>
          <a:prstGeom prst="line">
            <a:avLst/>
          </a:prstGeom>
          <a:noFill/>
          <a:ln w="9525">
            <a:solidFill>
              <a:schemeClr val="tx1"/>
            </a:solidFill>
            <a:round/>
            <a:headEnd/>
            <a:tailEnd type="triangle" w="med" len="med"/>
          </a:ln>
        </p:spPr>
        <p:txBody>
          <a:bodyPr wrap="none" anchor="ctr"/>
          <a:lstStyle/>
          <a:p>
            <a:endParaRPr lang="hu-HU"/>
          </a:p>
        </p:txBody>
      </p:sp>
      <p:sp>
        <p:nvSpPr>
          <p:cNvPr id="70668" name="Line 13"/>
          <p:cNvSpPr>
            <a:spLocks noChangeShapeType="1"/>
          </p:cNvSpPr>
          <p:nvPr/>
        </p:nvSpPr>
        <p:spPr bwMode="auto">
          <a:xfrm>
            <a:off x="6551613" y="1900238"/>
            <a:ext cx="768350" cy="0"/>
          </a:xfrm>
          <a:prstGeom prst="line">
            <a:avLst/>
          </a:prstGeom>
          <a:noFill/>
          <a:ln w="9525">
            <a:solidFill>
              <a:schemeClr val="tx1"/>
            </a:solidFill>
            <a:round/>
            <a:headEnd/>
            <a:tailEnd type="triangle" w="med" len="med"/>
          </a:ln>
        </p:spPr>
        <p:txBody>
          <a:bodyPr wrap="none" anchor="ctr"/>
          <a:lstStyle/>
          <a:p>
            <a:endParaRPr lang="hu-HU"/>
          </a:p>
        </p:txBody>
      </p:sp>
      <p:sp>
        <p:nvSpPr>
          <p:cNvPr id="70669" name="Line 14"/>
          <p:cNvSpPr>
            <a:spLocks noChangeShapeType="1"/>
          </p:cNvSpPr>
          <p:nvPr/>
        </p:nvSpPr>
        <p:spPr bwMode="auto">
          <a:xfrm>
            <a:off x="7670800" y="1046163"/>
            <a:ext cx="0" cy="587375"/>
          </a:xfrm>
          <a:prstGeom prst="line">
            <a:avLst/>
          </a:prstGeom>
          <a:noFill/>
          <a:ln w="9525">
            <a:solidFill>
              <a:schemeClr val="tx1"/>
            </a:solidFill>
            <a:round/>
            <a:headEnd/>
            <a:tailEnd type="triangle" w="med" len="med"/>
          </a:ln>
        </p:spPr>
        <p:txBody>
          <a:bodyPr wrap="none" anchor="ctr"/>
          <a:lstStyle/>
          <a:p>
            <a:endParaRPr lang="hu-HU"/>
          </a:p>
        </p:txBody>
      </p:sp>
      <p:sp>
        <p:nvSpPr>
          <p:cNvPr id="70670" name="Line 15"/>
          <p:cNvSpPr>
            <a:spLocks noChangeShapeType="1"/>
          </p:cNvSpPr>
          <p:nvPr/>
        </p:nvSpPr>
        <p:spPr bwMode="auto">
          <a:xfrm flipV="1">
            <a:off x="2173288" y="1900238"/>
            <a:ext cx="0" cy="3354387"/>
          </a:xfrm>
          <a:prstGeom prst="line">
            <a:avLst/>
          </a:prstGeom>
          <a:noFill/>
          <a:ln w="9525">
            <a:solidFill>
              <a:schemeClr val="tx1"/>
            </a:solidFill>
            <a:round/>
            <a:headEnd type="triangle" w="med" len="med"/>
            <a:tailEnd type="triangle" w="med" len="med"/>
          </a:ln>
        </p:spPr>
        <p:txBody>
          <a:bodyPr wrap="none" anchor="ctr"/>
          <a:lstStyle/>
          <a:p>
            <a:endParaRPr lang="hu-HU"/>
          </a:p>
        </p:txBody>
      </p:sp>
      <p:sp>
        <p:nvSpPr>
          <p:cNvPr id="70671" name="Line 16"/>
          <p:cNvSpPr>
            <a:spLocks noChangeShapeType="1"/>
          </p:cNvSpPr>
          <p:nvPr/>
        </p:nvSpPr>
        <p:spPr bwMode="auto">
          <a:xfrm rot="5400000" flipH="1" flipV="1">
            <a:off x="2252663" y="1806575"/>
            <a:ext cx="0" cy="3517900"/>
          </a:xfrm>
          <a:prstGeom prst="line">
            <a:avLst/>
          </a:prstGeom>
          <a:noFill/>
          <a:ln w="9525">
            <a:solidFill>
              <a:schemeClr val="tx1"/>
            </a:solidFill>
            <a:round/>
            <a:headEnd type="triangle" w="med" len="med"/>
            <a:tailEnd type="triangle" w="med" len="med"/>
          </a:ln>
        </p:spPr>
        <p:txBody>
          <a:bodyPr wrap="none" anchor="ctr"/>
          <a:lstStyle/>
          <a:p>
            <a:endParaRPr lang="hu-HU"/>
          </a:p>
        </p:txBody>
      </p:sp>
      <p:sp>
        <p:nvSpPr>
          <p:cNvPr id="70672" name="Text Box 17"/>
          <p:cNvSpPr txBox="1">
            <a:spLocks noChangeArrowheads="1"/>
          </p:cNvSpPr>
          <p:nvPr/>
        </p:nvSpPr>
        <p:spPr bwMode="auto">
          <a:xfrm>
            <a:off x="1898650" y="1900238"/>
            <a:ext cx="258763"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p>
        </p:txBody>
      </p:sp>
      <p:sp>
        <p:nvSpPr>
          <p:cNvPr id="70673" name="Text Box 18"/>
          <p:cNvSpPr txBox="1">
            <a:spLocks noChangeArrowheads="1"/>
          </p:cNvSpPr>
          <p:nvPr/>
        </p:nvSpPr>
        <p:spPr bwMode="auto">
          <a:xfrm>
            <a:off x="3600450" y="3240088"/>
            <a:ext cx="431800" cy="274637"/>
          </a:xfrm>
          <a:prstGeom prst="rect">
            <a:avLst/>
          </a:prstGeom>
          <a:noFill/>
          <a:ln w="9525">
            <a:noFill/>
            <a:miter lim="800000"/>
            <a:headEnd/>
            <a:tailEnd/>
          </a:ln>
        </p:spPr>
        <p:txBody>
          <a:bodyPr lIns="18000" tIns="0" rIns="18000" bIns="0">
            <a:spAutoFit/>
          </a:bodyPr>
          <a:lstStyle/>
          <a:p>
            <a:pPr eaLnBrk="0" hangingPunct="0"/>
            <a:r>
              <a:rPr lang="hu-HU" altLang="hu-HU">
                <a:latin typeface="Times New Roman" pitchFamily="18" charset="0"/>
              </a:rPr>
              <a:t>U</a:t>
            </a:r>
            <a:r>
              <a:rPr lang="en-GB" altLang="hu-HU" baseline="-25000">
                <a:latin typeface="Times New Roman" pitchFamily="18" charset="0"/>
              </a:rPr>
              <a:t>M</a:t>
            </a:r>
            <a:endParaRPr lang="hu-HU" altLang="hu-HU" sz="2400">
              <a:latin typeface="Times New Roman" pitchFamily="18" charset="0"/>
            </a:endParaRPr>
          </a:p>
        </p:txBody>
      </p:sp>
      <p:sp>
        <p:nvSpPr>
          <p:cNvPr id="70674" name="Text Box 19"/>
          <p:cNvSpPr txBox="1">
            <a:spLocks noChangeArrowheads="1"/>
          </p:cNvSpPr>
          <p:nvPr/>
        </p:nvSpPr>
        <p:spPr bwMode="auto">
          <a:xfrm>
            <a:off x="2235200" y="5110163"/>
            <a:ext cx="258763"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U</a:t>
            </a:r>
          </a:p>
        </p:txBody>
      </p:sp>
      <p:sp>
        <p:nvSpPr>
          <p:cNvPr id="70675" name="Text Box 20"/>
          <p:cNvSpPr txBox="1">
            <a:spLocks noChangeArrowheads="1"/>
          </p:cNvSpPr>
          <p:nvPr/>
        </p:nvSpPr>
        <p:spPr bwMode="auto">
          <a:xfrm>
            <a:off x="466725" y="3230563"/>
            <a:ext cx="392113"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r>
              <a:rPr lang="hu-HU" altLang="hu-HU" sz="2000" baseline="-25000">
                <a:latin typeface="Times New Roman" pitchFamily="18" charset="0"/>
              </a:rPr>
              <a:t>M</a:t>
            </a:r>
            <a:endParaRPr lang="hu-HU" altLang="hu-HU" sz="2000">
              <a:latin typeface="Times New Roman" pitchFamily="18" charset="0"/>
            </a:endParaRPr>
          </a:p>
        </p:txBody>
      </p:sp>
      <p:sp>
        <p:nvSpPr>
          <p:cNvPr id="70676" name="Line 21"/>
          <p:cNvSpPr>
            <a:spLocks noChangeShapeType="1"/>
          </p:cNvSpPr>
          <p:nvPr/>
        </p:nvSpPr>
        <p:spPr bwMode="auto">
          <a:xfrm rot="16200000" flipH="1">
            <a:off x="876300" y="2271713"/>
            <a:ext cx="1120775" cy="1454150"/>
          </a:xfrm>
          <a:prstGeom prst="line">
            <a:avLst/>
          </a:prstGeom>
          <a:noFill/>
          <a:ln w="9525">
            <a:solidFill>
              <a:schemeClr val="tx1"/>
            </a:solidFill>
            <a:round/>
            <a:headEnd/>
            <a:tailEnd/>
          </a:ln>
        </p:spPr>
        <p:txBody>
          <a:bodyPr wrap="none" anchor="ctr"/>
          <a:lstStyle/>
          <a:p>
            <a:endParaRPr lang="hu-HU"/>
          </a:p>
        </p:txBody>
      </p:sp>
      <p:sp>
        <p:nvSpPr>
          <p:cNvPr id="70677" name="Line 22"/>
          <p:cNvSpPr>
            <a:spLocks noChangeShapeType="1"/>
          </p:cNvSpPr>
          <p:nvPr/>
        </p:nvSpPr>
        <p:spPr bwMode="auto">
          <a:xfrm rot="5400000">
            <a:off x="932656" y="3699669"/>
            <a:ext cx="1349375" cy="1119188"/>
          </a:xfrm>
          <a:prstGeom prst="line">
            <a:avLst/>
          </a:prstGeom>
          <a:noFill/>
          <a:ln w="9525">
            <a:solidFill>
              <a:schemeClr val="hlink"/>
            </a:solidFill>
            <a:round/>
            <a:headEnd/>
            <a:tailEnd/>
          </a:ln>
        </p:spPr>
        <p:txBody>
          <a:bodyPr wrap="none" anchor="ctr"/>
          <a:lstStyle/>
          <a:p>
            <a:endParaRPr lang="hu-HU"/>
          </a:p>
        </p:txBody>
      </p:sp>
      <p:sp>
        <p:nvSpPr>
          <p:cNvPr id="70678" name="Line 23"/>
          <p:cNvSpPr>
            <a:spLocks noChangeShapeType="1"/>
          </p:cNvSpPr>
          <p:nvPr/>
        </p:nvSpPr>
        <p:spPr bwMode="auto">
          <a:xfrm flipV="1">
            <a:off x="3094038" y="2930525"/>
            <a:ext cx="0" cy="1622425"/>
          </a:xfrm>
          <a:prstGeom prst="line">
            <a:avLst/>
          </a:prstGeom>
          <a:noFill/>
          <a:ln w="9525">
            <a:solidFill>
              <a:schemeClr val="tx1"/>
            </a:solidFill>
            <a:round/>
            <a:headEnd/>
            <a:tailEnd type="triangle" w="med" len="med"/>
          </a:ln>
        </p:spPr>
        <p:txBody>
          <a:bodyPr wrap="none" anchor="ctr"/>
          <a:lstStyle/>
          <a:p>
            <a:endParaRPr lang="hu-HU"/>
          </a:p>
        </p:txBody>
      </p:sp>
      <p:sp>
        <p:nvSpPr>
          <p:cNvPr id="70679" name="Line 24"/>
          <p:cNvSpPr>
            <a:spLocks noChangeShapeType="1"/>
          </p:cNvSpPr>
          <p:nvPr/>
        </p:nvSpPr>
        <p:spPr bwMode="auto">
          <a:xfrm flipH="1" flipV="1">
            <a:off x="1355725" y="2940050"/>
            <a:ext cx="1727200" cy="1588"/>
          </a:xfrm>
          <a:prstGeom prst="line">
            <a:avLst/>
          </a:prstGeom>
          <a:noFill/>
          <a:ln w="9525">
            <a:solidFill>
              <a:schemeClr val="tx1"/>
            </a:solidFill>
            <a:round/>
            <a:headEnd/>
            <a:tailEnd type="triangle" w="med" len="med"/>
          </a:ln>
        </p:spPr>
        <p:txBody>
          <a:bodyPr wrap="none" anchor="ctr"/>
          <a:lstStyle/>
          <a:p>
            <a:endParaRPr lang="hu-HU"/>
          </a:p>
        </p:txBody>
      </p:sp>
      <p:sp>
        <p:nvSpPr>
          <p:cNvPr id="70680" name="Line 25"/>
          <p:cNvSpPr>
            <a:spLocks noChangeShapeType="1"/>
          </p:cNvSpPr>
          <p:nvPr/>
        </p:nvSpPr>
        <p:spPr bwMode="auto">
          <a:xfrm>
            <a:off x="1398588" y="4538663"/>
            <a:ext cx="1695450" cy="0"/>
          </a:xfrm>
          <a:prstGeom prst="line">
            <a:avLst/>
          </a:prstGeom>
          <a:noFill/>
          <a:ln w="9525">
            <a:solidFill>
              <a:schemeClr val="tx1"/>
            </a:solidFill>
            <a:round/>
            <a:headEnd/>
            <a:tailEnd type="triangle" w="med" len="med"/>
          </a:ln>
        </p:spPr>
        <p:txBody>
          <a:bodyPr wrap="none" anchor="ctr"/>
          <a:lstStyle/>
          <a:p>
            <a:endParaRPr lang="hu-HU"/>
          </a:p>
        </p:txBody>
      </p:sp>
      <p:sp>
        <p:nvSpPr>
          <p:cNvPr id="70681" name="Line 26"/>
          <p:cNvSpPr>
            <a:spLocks noChangeShapeType="1"/>
          </p:cNvSpPr>
          <p:nvPr/>
        </p:nvSpPr>
        <p:spPr bwMode="auto">
          <a:xfrm flipV="1">
            <a:off x="1377950" y="2921000"/>
            <a:ext cx="0" cy="1630363"/>
          </a:xfrm>
          <a:prstGeom prst="line">
            <a:avLst/>
          </a:prstGeom>
          <a:noFill/>
          <a:ln w="9525">
            <a:solidFill>
              <a:schemeClr val="tx1"/>
            </a:solidFill>
            <a:round/>
            <a:headEnd type="triangle" w="med" len="med"/>
            <a:tailEnd/>
          </a:ln>
        </p:spPr>
        <p:txBody>
          <a:bodyPr wrap="none" anchor="ctr"/>
          <a:lstStyle/>
          <a:p>
            <a:endParaRPr lang="hu-HU"/>
          </a:p>
        </p:txBody>
      </p:sp>
      <p:sp>
        <p:nvSpPr>
          <p:cNvPr id="70682" name="Freeform 27"/>
          <p:cNvSpPr>
            <a:spLocks/>
          </p:cNvSpPr>
          <p:nvPr/>
        </p:nvSpPr>
        <p:spPr bwMode="auto">
          <a:xfrm>
            <a:off x="2165350" y="3554413"/>
            <a:ext cx="1619250" cy="1306512"/>
          </a:xfrm>
          <a:custGeom>
            <a:avLst/>
            <a:gdLst>
              <a:gd name="T0" fmla="*/ 0 w 1020"/>
              <a:gd name="T1" fmla="*/ 0 h 823"/>
              <a:gd name="T2" fmla="*/ 355342839 w 1020"/>
              <a:gd name="T3" fmla="*/ 715724087 h 823"/>
              <a:gd name="T4" fmla="*/ 783769398 w 1020"/>
              <a:gd name="T5" fmla="*/ 1214714884 h 823"/>
              <a:gd name="T6" fmla="*/ 1784270992 w 1020"/>
              <a:gd name="T7" fmla="*/ 1716225240 h 823"/>
              <a:gd name="T8" fmla="*/ 2147483647 w 1020"/>
              <a:gd name="T9" fmla="*/ 2074087185 h 823"/>
              <a:gd name="T10" fmla="*/ 0 60000 65536"/>
              <a:gd name="T11" fmla="*/ 0 60000 65536"/>
              <a:gd name="T12" fmla="*/ 0 60000 65536"/>
              <a:gd name="T13" fmla="*/ 0 60000 65536"/>
              <a:gd name="T14" fmla="*/ 0 60000 65536"/>
              <a:gd name="T15" fmla="*/ 0 w 1020"/>
              <a:gd name="T16" fmla="*/ 0 h 823"/>
              <a:gd name="T17" fmla="*/ 1020 w 1020"/>
              <a:gd name="T18" fmla="*/ 823 h 823"/>
            </a:gdLst>
            <a:ahLst/>
            <a:cxnLst>
              <a:cxn ang="T10">
                <a:pos x="T0" y="T1"/>
              </a:cxn>
              <a:cxn ang="T11">
                <a:pos x="T2" y="T3"/>
              </a:cxn>
              <a:cxn ang="T12">
                <a:pos x="T4" y="T5"/>
              </a:cxn>
              <a:cxn ang="T13">
                <a:pos x="T6" y="T7"/>
              </a:cxn>
              <a:cxn ang="T14">
                <a:pos x="T8" y="T9"/>
              </a:cxn>
            </a:cxnLst>
            <a:rect l="T15" t="T16" r="T17" b="T18"/>
            <a:pathLst>
              <a:path w="1020" h="823">
                <a:moveTo>
                  <a:pt x="0" y="0"/>
                </a:moveTo>
                <a:cubicBezTo>
                  <a:pt x="44" y="102"/>
                  <a:pt x="89" y="204"/>
                  <a:pt x="141" y="284"/>
                </a:cubicBezTo>
                <a:cubicBezTo>
                  <a:pt x="193" y="364"/>
                  <a:pt x="217" y="416"/>
                  <a:pt x="311" y="482"/>
                </a:cubicBezTo>
                <a:cubicBezTo>
                  <a:pt x="405" y="548"/>
                  <a:pt x="590" y="624"/>
                  <a:pt x="708" y="681"/>
                </a:cubicBezTo>
                <a:cubicBezTo>
                  <a:pt x="826" y="738"/>
                  <a:pt x="923" y="780"/>
                  <a:pt x="1020" y="823"/>
                </a:cubicBezTo>
              </a:path>
            </a:pathLst>
          </a:custGeom>
          <a:noFill/>
          <a:ln w="9525">
            <a:solidFill>
              <a:schemeClr val="tx1"/>
            </a:solidFill>
            <a:round/>
            <a:headEnd/>
            <a:tailEnd/>
          </a:ln>
        </p:spPr>
        <p:txBody>
          <a:bodyPr/>
          <a:lstStyle/>
          <a:p>
            <a:endParaRPr lang="hu-HU"/>
          </a:p>
        </p:txBody>
      </p:sp>
      <p:sp>
        <p:nvSpPr>
          <p:cNvPr id="70683" name="Line 28"/>
          <p:cNvSpPr>
            <a:spLocks noChangeShapeType="1"/>
          </p:cNvSpPr>
          <p:nvPr/>
        </p:nvSpPr>
        <p:spPr bwMode="auto">
          <a:xfrm flipH="1">
            <a:off x="1624013" y="3149600"/>
            <a:ext cx="1485900" cy="0"/>
          </a:xfrm>
          <a:prstGeom prst="line">
            <a:avLst/>
          </a:prstGeom>
          <a:noFill/>
          <a:ln w="9525">
            <a:solidFill>
              <a:schemeClr val="hlink"/>
            </a:solidFill>
            <a:round/>
            <a:headEnd/>
            <a:tailEnd type="triangle" w="med" len="med"/>
          </a:ln>
        </p:spPr>
        <p:txBody>
          <a:bodyPr/>
          <a:lstStyle/>
          <a:p>
            <a:endParaRPr lang="hu-HU"/>
          </a:p>
        </p:txBody>
      </p:sp>
      <p:sp>
        <p:nvSpPr>
          <p:cNvPr id="70684" name="Line 29"/>
          <p:cNvSpPr>
            <a:spLocks noChangeShapeType="1"/>
          </p:cNvSpPr>
          <p:nvPr/>
        </p:nvSpPr>
        <p:spPr bwMode="auto">
          <a:xfrm>
            <a:off x="1670050" y="3149600"/>
            <a:ext cx="0" cy="1081088"/>
          </a:xfrm>
          <a:prstGeom prst="line">
            <a:avLst/>
          </a:prstGeom>
          <a:noFill/>
          <a:ln w="9525">
            <a:solidFill>
              <a:schemeClr val="hlink"/>
            </a:solidFill>
            <a:round/>
            <a:headEnd/>
            <a:tailEnd type="triangle" w="med" len="med"/>
          </a:ln>
        </p:spPr>
        <p:txBody>
          <a:bodyPr/>
          <a:lstStyle/>
          <a:p>
            <a:endParaRPr lang="hu-HU"/>
          </a:p>
        </p:txBody>
      </p:sp>
      <p:sp>
        <p:nvSpPr>
          <p:cNvPr id="70685" name="Line 30"/>
          <p:cNvSpPr>
            <a:spLocks noChangeShapeType="1"/>
          </p:cNvSpPr>
          <p:nvPr/>
        </p:nvSpPr>
        <p:spPr bwMode="auto">
          <a:xfrm>
            <a:off x="1670050" y="4184650"/>
            <a:ext cx="854075" cy="0"/>
          </a:xfrm>
          <a:prstGeom prst="line">
            <a:avLst/>
          </a:prstGeom>
          <a:noFill/>
          <a:ln w="9525">
            <a:solidFill>
              <a:schemeClr val="hlink"/>
            </a:solidFill>
            <a:round/>
            <a:headEnd/>
            <a:tailEnd type="triangle" w="med" len="med"/>
          </a:ln>
        </p:spPr>
        <p:txBody>
          <a:bodyPr/>
          <a:lstStyle/>
          <a:p>
            <a:endParaRPr lang="hu-HU"/>
          </a:p>
        </p:txBody>
      </p:sp>
      <p:sp>
        <p:nvSpPr>
          <p:cNvPr id="70686" name="Line 31"/>
          <p:cNvSpPr>
            <a:spLocks noChangeShapeType="1"/>
          </p:cNvSpPr>
          <p:nvPr/>
        </p:nvSpPr>
        <p:spPr bwMode="auto">
          <a:xfrm flipV="1">
            <a:off x="2479675" y="3554413"/>
            <a:ext cx="0" cy="630237"/>
          </a:xfrm>
          <a:prstGeom prst="line">
            <a:avLst/>
          </a:prstGeom>
          <a:noFill/>
          <a:ln w="9525">
            <a:solidFill>
              <a:schemeClr val="hlink"/>
            </a:solidFill>
            <a:round/>
            <a:headEnd/>
            <a:tailEnd type="triangle" w="med" len="med"/>
          </a:ln>
        </p:spPr>
        <p:txBody>
          <a:bodyPr/>
          <a:lstStyle/>
          <a:p>
            <a:endParaRPr lang="hu-HU"/>
          </a:p>
        </p:txBody>
      </p:sp>
      <p:sp>
        <p:nvSpPr>
          <p:cNvPr id="70687" name="Line 32"/>
          <p:cNvSpPr>
            <a:spLocks noChangeShapeType="1"/>
          </p:cNvSpPr>
          <p:nvPr/>
        </p:nvSpPr>
        <p:spPr bwMode="auto">
          <a:xfrm>
            <a:off x="723900" y="4095750"/>
            <a:ext cx="1304925" cy="809625"/>
          </a:xfrm>
          <a:prstGeom prst="line">
            <a:avLst/>
          </a:prstGeom>
          <a:noFill/>
          <a:ln w="9525">
            <a:solidFill>
              <a:srgbClr val="00FF00"/>
            </a:solidFill>
            <a:round/>
            <a:headEnd/>
            <a:tailEnd/>
          </a:ln>
        </p:spPr>
        <p:txBody>
          <a:bodyPr/>
          <a:lstStyle/>
          <a:p>
            <a:endParaRPr lang="hu-HU"/>
          </a:p>
        </p:txBody>
      </p:sp>
      <p:sp>
        <p:nvSpPr>
          <p:cNvPr id="70688" name="Line 33"/>
          <p:cNvSpPr>
            <a:spLocks noChangeShapeType="1"/>
          </p:cNvSpPr>
          <p:nvPr/>
        </p:nvSpPr>
        <p:spPr bwMode="auto">
          <a:xfrm flipH="1">
            <a:off x="1579563" y="3195638"/>
            <a:ext cx="1485900" cy="0"/>
          </a:xfrm>
          <a:prstGeom prst="line">
            <a:avLst/>
          </a:prstGeom>
          <a:noFill/>
          <a:ln w="9525">
            <a:solidFill>
              <a:srgbClr val="00FF00"/>
            </a:solidFill>
            <a:round/>
            <a:headEnd/>
            <a:tailEnd type="triangle" w="med" len="med"/>
          </a:ln>
        </p:spPr>
        <p:txBody>
          <a:bodyPr/>
          <a:lstStyle/>
          <a:p>
            <a:endParaRPr lang="hu-HU"/>
          </a:p>
        </p:txBody>
      </p:sp>
      <p:sp>
        <p:nvSpPr>
          <p:cNvPr id="70689" name="Line 34"/>
          <p:cNvSpPr>
            <a:spLocks noChangeShapeType="1"/>
          </p:cNvSpPr>
          <p:nvPr/>
        </p:nvSpPr>
        <p:spPr bwMode="auto">
          <a:xfrm>
            <a:off x="1624013" y="3240088"/>
            <a:ext cx="0" cy="1439862"/>
          </a:xfrm>
          <a:prstGeom prst="line">
            <a:avLst/>
          </a:prstGeom>
          <a:noFill/>
          <a:ln w="9525">
            <a:solidFill>
              <a:srgbClr val="00FF00"/>
            </a:solidFill>
            <a:round/>
            <a:headEnd/>
            <a:tailEnd type="triangle" w="med" len="med"/>
          </a:ln>
        </p:spPr>
        <p:txBody>
          <a:bodyPr/>
          <a:lstStyle/>
          <a:p>
            <a:endParaRPr lang="hu-HU"/>
          </a:p>
        </p:txBody>
      </p:sp>
      <p:sp>
        <p:nvSpPr>
          <p:cNvPr id="70690" name="Line 35"/>
          <p:cNvSpPr>
            <a:spLocks noChangeShapeType="1"/>
          </p:cNvSpPr>
          <p:nvPr/>
        </p:nvSpPr>
        <p:spPr bwMode="auto">
          <a:xfrm>
            <a:off x="1624013" y="4635500"/>
            <a:ext cx="1665287" cy="0"/>
          </a:xfrm>
          <a:prstGeom prst="line">
            <a:avLst/>
          </a:prstGeom>
          <a:noFill/>
          <a:ln w="9525">
            <a:solidFill>
              <a:srgbClr val="00FF00"/>
            </a:solidFill>
            <a:round/>
            <a:headEnd/>
            <a:tailEnd type="triangle" w="med" len="med"/>
          </a:ln>
        </p:spPr>
        <p:txBody>
          <a:bodyPr/>
          <a:lstStyle/>
          <a:p>
            <a:endParaRPr lang="hu-HU"/>
          </a:p>
        </p:txBody>
      </p:sp>
      <p:sp>
        <p:nvSpPr>
          <p:cNvPr id="70691" name="Line 36"/>
          <p:cNvSpPr>
            <a:spLocks noChangeShapeType="1"/>
          </p:cNvSpPr>
          <p:nvPr/>
        </p:nvSpPr>
        <p:spPr bwMode="auto">
          <a:xfrm flipV="1">
            <a:off x="3244850" y="2970213"/>
            <a:ext cx="0" cy="1666875"/>
          </a:xfrm>
          <a:prstGeom prst="line">
            <a:avLst/>
          </a:prstGeom>
          <a:noFill/>
          <a:ln w="9525">
            <a:solidFill>
              <a:srgbClr val="00FF00"/>
            </a:solidFill>
            <a:round/>
            <a:headEnd/>
            <a:tailEnd type="triangle" w="med" len="med"/>
          </a:ln>
        </p:spPr>
        <p:txBody>
          <a:bodyPr wrap="none" anchor="ctr"/>
          <a:lstStyle/>
          <a:p>
            <a:endParaRPr lang="hu-HU"/>
          </a:p>
        </p:txBody>
      </p:sp>
      <p:sp>
        <p:nvSpPr>
          <p:cNvPr id="70692" name="Line 37"/>
          <p:cNvSpPr>
            <a:spLocks noChangeShapeType="1"/>
          </p:cNvSpPr>
          <p:nvPr/>
        </p:nvSpPr>
        <p:spPr bwMode="auto">
          <a:xfrm flipH="1" flipV="1">
            <a:off x="1535113" y="3014663"/>
            <a:ext cx="1727200" cy="1587"/>
          </a:xfrm>
          <a:prstGeom prst="line">
            <a:avLst/>
          </a:prstGeom>
          <a:noFill/>
          <a:ln w="9525">
            <a:solidFill>
              <a:srgbClr val="00FF00"/>
            </a:solidFill>
            <a:round/>
            <a:headEnd/>
            <a:tailEnd type="triangle" w="med" len="med"/>
          </a:ln>
        </p:spPr>
        <p:txBody>
          <a:bodyPr wrap="none" anchor="ctr"/>
          <a:lstStyle/>
          <a:p>
            <a:endParaRPr lang="hu-HU"/>
          </a:p>
        </p:txBody>
      </p:sp>
      <p:sp>
        <p:nvSpPr>
          <p:cNvPr id="70693" name="Text Box 38"/>
          <p:cNvSpPr txBox="1">
            <a:spLocks noChangeArrowheads="1"/>
          </p:cNvSpPr>
          <p:nvPr/>
        </p:nvSpPr>
        <p:spPr bwMode="auto">
          <a:xfrm>
            <a:off x="6821488" y="2641600"/>
            <a:ext cx="258762"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p>
        </p:txBody>
      </p:sp>
      <p:sp>
        <p:nvSpPr>
          <p:cNvPr id="70694" name="Text Box 39"/>
          <p:cNvSpPr txBox="1">
            <a:spLocks noChangeArrowheads="1"/>
          </p:cNvSpPr>
          <p:nvPr/>
        </p:nvSpPr>
        <p:spPr bwMode="auto">
          <a:xfrm>
            <a:off x="6727825" y="1568450"/>
            <a:ext cx="454025" cy="274638"/>
          </a:xfrm>
          <a:prstGeom prst="rect">
            <a:avLst/>
          </a:prstGeom>
          <a:noFill/>
          <a:ln w="9525">
            <a:noFill/>
            <a:miter lim="800000"/>
            <a:headEnd/>
            <a:tailEnd/>
          </a:ln>
        </p:spPr>
        <p:txBody>
          <a:bodyPr lIns="18000" tIns="0" rIns="18000" bIns="0">
            <a:spAutoFit/>
          </a:bodyPr>
          <a:lstStyle/>
          <a:p>
            <a:pPr eaLnBrk="0" hangingPunct="0"/>
            <a:r>
              <a:rPr lang="hu-HU" altLang="hu-HU">
                <a:latin typeface="Times New Roman" pitchFamily="18" charset="0"/>
              </a:rPr>
              <a:t>U</a:t>
            </a:r>
            <a:r>
              <a:rPr lang="en-GB" altLang="hu-HU" baseline="-25000">
                <a:latin typeface="Times New Roman" pitchFamily="18" charset="0"/>
              </a:rPr>
              <a:t>M</a:t>
            </a:r>
            <a:endParaRPr lang="hu-HU" altLang="hu-HU" sz="2400">
              <a:latin typeface="Times New Roman" pitchFamily="18" charset="0"/>
            </a:endParaRPr>
          </a:p>
        </p:txBody>
      </p:sp>
      <p:sp>
        <p:nvSpPr>
          <p:cNvPr id="70695" name="Text Box 40"/>
          <p:cNvSpPr txBox="1">
            <a:spLocks noChangeArrowheads="1"/>
          </p:cNvSpPr>
          <p:nvPr/>
        </p:nvSpPr>
        <p:spPr bwMode="auto">
          <a:xfrm>
            <a:off x="4932363" y="1584325"/>
            <a:ext cx="258762"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U</a:t>
            </a:r>
          </a:p>
        </p:txBody>
      </p:sp>
      <p:sp>
        <p:nvSpPr>
          <p:cNvPr id="70696" name="Text Box 41"/>
          <p:cNvSpPr txBox="1">
            <a:spLocks noChangeArrowheads="1"/>
          </p:cNvSpPr>
          <p:nvPr/>
        </p:nvSpPr>
        <p:spPr bwMode="auto">
          <a:xfrm>
            <a:off x="4932363" y="2619375"/>
            <a:ext cx="392112"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r>
              <a:rPr lang="hu-HU" altLang="hu-HU" sz="2000" baseline="-25000">
                <a:latin typeface="Times New Roman" pitchFamily="18" charset="0"/>
              </a:rPr>
              <a:t>M</a:t>
            </a:r>
            <a:endParaRPr lang="hu-HU" altLang="hu-HU" sz="2000">
              <a:latin typeface="Times New Roman" pitchFamily="18" charset="0"/>
            </a:endParaRPr>
          </a:p>
        </p:txBody>
      </p:sp>
      <p:sp>
        <p:nvSpPr>
          <p:cNvPr id="70697" name="Line 42"/>
          <p:cNvSpPr>
            <a:spLocks noChangeShapeType="1"/>
          </p:cNvSpPr>
          <p:nvPr/>
        </p:nvSpPr>
        <p:spPr bwMode="auto">
          <a:xfrm rot="5400000">
            <a:off x="2689225" y="2451100"/>
            <a:ext cx="706438" cy="1036638"/>
          </a:xfrm>
          <a:prstGeom prst="line">
            <a:avLst/>
          </a:prstGeom>
          <a:noFill/>
          <a:ln w="9525">
            <a:solidFill>
              <a:schemeClr val="hlink"/>
            </a:solidFill>
            <a:round/>
            <a:headEnd/>
            <a:tailEnd/>
          </a:ln>
        </p:spPr>
        <p:txBody>
          <a:bodyPr wrap="none" anchor="ctr"/>
          <a:lstStyle/>
          <a:p>
            <a:endParaRPr lang="hu-HU"/>
          </a:p>
        </p:txBody>
      </p:sp>
      <p:sp>
        <p:nvSpPr>
          <p:cNvPr id="70698" name="Line 43"/>
          <p:cNvSpPr>
            <a:spLocks noChangeShapeType="1"/>
          </p:cNvSpPr>
          <p:nvPr/>
        </p:nvSpPr>
        <p:spPr bwMode="auto">
          <a:xfrm rot="5400000">
            <a:off x="2755900" y="2616200"/>
            <a:ext cx="706438" cy="1036638"/>
          </a:xfrm>
          <a:prstGeom prst="line">
            <a:avLst/>
          </a:prstGeom>
          <a:noFill/>
          <a:ln w="9525">
            <a:solidFill>
              <a:schemeClr val="hlink"/>
            </a:solidFill>
            <a:round/>
            <a:headEnd/>
            <a:tailEnd/>
          </a:ln>
        </p:spPr>
        <p:txBody>
          <a:bodyPr wrap="none" anchor="ctr"/>
          <a:lstStyle/>
          <a:p>
            <a:endParaRPr lang="hu-HU"/>
          </a:p>
        </p:txBody>
      </p:sp>
      <p:sp>
        <p:nvSpPr>
          <p:cNvPr id="70699" name="Text Box 44"/>
          <p:cNvSpPr txBox="1">
            <a:spLocks noChangeArrowheads="1"/>
          </p:cNvSpPr>
          <p:nvPr/>
        </p:nvSpPr>
        <p:spPr bwMode="auto">
          <a:xfrm>
            <a:off x="3897313" y="3833813"/>
            <a:ext cx="4727575" cy="1828800"/>
          </a:xfrm>
          <a:prstGeom prst="rect">
            <a:avLst/>
          </a:prstGeom>
          <a:noFill/>
          <a:ln w="9525">
            <a:noFill/>
            <a:miter lim="800000"/>
            <a:headEnd/>
            <a:tailEnd/>
          </a:ln>
        </p:spPr>
        <p:txBody>
          <a:bodyPr lIns="0" tIns="0" rIns="0" bIns="0">
            <a:spAutoFit/>
          </a:bodyPr>
          <a:lstStyle/>
          <a:p>
            <a:pPr eaLnBrk="0" hangingPunct="0"/>
            <a:r>
              <a:rPr lang="hu-HU" altLang="hu-HU" sz="2000">
                <a:latin typeface="Times New Roman" pitchFamily="18" charset="0"/>
              </a:rPr>
              <a:t>Integráló jellegű szakasznak nincs statikus karakterisztikája. Ilyenkor az átlagos üzemi jellemző értékek mellett elvárt munkaponton átfektetett direkt (vagy inverz) egyenessel helyettesítjük a statikus karakterisztikát, amit a zavarjellemzők elcsúsztatnak.</a:t>
            </a:r>
            <a:endParaRPr lang="en-GB" altLang="hu-HU" sz="2000">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rrowheads="1"/>
          </p:cNvSpPr>
          <p:nvPr>
            <p:ph type="title"/>
          </p:nvPr>
        </p:nvSpPr>
        <p:spPr>
          <a:xfrm>
            <a:off x="701675" y="414338"/>
            <a:ext cx="7772400" cy="584200"/>
          </a:xfrm>
        </p:spPr>
        <p:txBody>
          <a:bodyPr/>
          <a:lstStyle/>
          <a:p>
            <a:pPr eaLnBrk="1" hangingPunct="1">
              <a:defRPr/>
            </a:pPr>
            <a:r>
              <a:rPr lang="hu-HU" altLang="hu-HU" sz="3600" smtClean="0"/>
              <a:t>Tartály szintszabályozás</a:t>
            </a:r>
          </a:p>
        </p:txBody>
      </p:sp>
      <p:sp>
        <p:nvSpPr>
          <p:cNvPr id="72706" name="Text Box 3"/>
          <p:cNvSpPr txBox="1">
            <a:spLocks noChangeArrowheads="1"/>
          </p:cNvSpPr>
          <p:nvPr/>
        </p:nvSpPr>
        <p:spPr bwMode="auto">
          <a:xfrm>
            <a:off x="4976813" y="1133475"/>
            <a:ext cx="3375025" cy="1241425"/>
          </a:xfrm>
          <a:prstGeom prst="rect">
            <a:avLst/>
          </a:prstGeom>
          <a:noFill/>
          <a:ln w="9525">
            <a:noFill/>
            <a:miter lim="800000"/>
            <a:headEnd/>
            <a:tailEnd/>
          </a:ln>
        </p:spPr>
        <p:txBody>
          <a:bodyPr lIns="18000" tIns="10800" rIns="18000" bIns="10800">
            <a:spAutoFit/>
          </a:bodyPr>
          <a:lstStyle/>
          <a:p>
            <a:pPr eaLnBrk="0" hangingPunct="0"/>
            <a:r>
              <a:rPr lang="hu-HU" altLang="hu-HU" sz="2000">
                <a:latin typeface="Times New Roman" pitchFamily="18" charset="0"/>
              </a:rPr>
              <a:t>A technológiától függ, hogy a szint értékét a be-, vagy a kimeneti  szivattyú szabályozza.</a:t>
            </a:r>
          </a:p>
          <a:p>
            <a:pPr eaLnBrk="0" hangingPunct="0"/>
            <a:r>
              <a:rPr lang="hu-HU" altLang="hu-HU" sz="2000">
                <a:latin typeface="Times New Roman" pitchFamily="18" charset="0"/>
              </a:rPr>
              <a:t>A szakasz integráló jellegű.</a:t>
            </a:r>
          </a:p>
        </p:txBody>
      </p:sp>
      <p:sp>
        <p:nvSpPr>
          <p:cNvPr id="72707" name="AutoShape 4"/>
          <p:cNvSpPr>
            <a:spLocks noChangeArrowheads="1"/>
          </p:cNvSpPr>
          <p:nvPr/>
        </p:nvSpPr>
        <p:spPr bwMode="auto">
          <a:xfrm>
            <a:off x="2130425" y="1247775"/>
            <a:ext cx="1006475" cy="1800225"/>
          </a:xfrm>
          <a:prstGeom prst="flowChartMagneticDisk">
            <a:avLst/>
          </a:prstGeom>
          <a:solidFill>
            <a:schemeClr val="bg1"/>
          </a:solidFill>
          <a:ln w="9525">
            <a:solidFill>
              <a:schemeClr val="tx1"/>
            </a:solidFill>
            <a:round/>
            <a:headEnd/>
            <a:tailEnd/>
          </a:ln>
        </p:spPr>
        <p:txBody>
          <a:bodyPr wrap="none" anchor="ctr"/>
          <a:lstStyle/>
          <a:p>
            <a:endParaRPr lang="hu-HU" altLang="hu-HU"/>
          </a:p>
        </p:txBody>
      </p:sp>
      <p:sp>
        <p:nvSpPr>
          <p:cNvPr id="72708" name="AutoShape 5"/>
          <p:cNvSpPr>
            <a:spLocks noChangeArrowheads="1"/>
          </p:cNvSpPr>
          <p:nvPr/>
        </p:nvSpPr>
        <p:spPr bwMode="auto">
          <a:xfrm>
            <a:off x="2130425" y="1931988"/>
            <a:ext cx="1006475" cy="1116012"/>
          </a:xfrm>
          <a:prstGeom prst="flowChartMagneticDisk">
            <a:avLst/>
          </a:prstGeom>
          <a:solidFill>
            <a:srgbClr val="99CCFF"/>
          </a:solidFill>
          <a:ln w="9525">
            <a:solidFill>
              <a:schemeClr val="tx1"/>
            </a:solidFill>
            <a:round/>
            <a:headEnd/>
            <a:tailEnd/>
          </a:ln>
        </p:spPr>
        <p:txBody>
          <a:bodyPr wrap="none" anchor="ctr"/>
          <a:lstStyle/>
          <a:p>
            <a:endParaRPr lang="hu-HU" altLang="hu-HU"/>
          </a:p>
        </p:txBody>
      </p:sp>
      <p:grpSp>
        <p:nvGrpSpPr>
          <p:cNvPr id="72709" name="Group 6"/>
          <p:cNvGrpSpPr>
            <a:grpSpLocks/>
          </p:cNvGrpSpPr>
          <p:nvPr/>
        </p:nvGrpSpPr>
        <p:grpSpPr bwMode="auto">
          <a:xfrm>
            <a:off x="3136900" y="2736850"/>
            <a:ext cx="901700" cy="249238"/>
            <a:chOff x="2448" y="2304"/>
            <a:chExt cx="816" cy="192"/>
          </a:xfrm>
        </p:grpSpPr>
        <p:sp>
          <p:nvSpPr>
            <p:cNvPr id="72743" name="Line 7"/>
            <p:cNvSpPr>
              <a:spLocks noChangeShapeType="1"/>
            </p:cNvSpPr>
            <p:nvPr/>
          </p:nvSpPr>
          <p:spPr bwMode="auto">
            <a:xfrm>
              <a:off x="2448" y="2400"/>
              <a:ext cx="816" cy="0"/>
            </a:xfrm>
            <a:prstGeom prst="line">
              <a:avLst/>
            </a:prstGeom>
            <a:noFill/>
            <a:ln w="38100" cmpd="dbl">
              <a:solidFill>
                <a:schemeClr val="tx1"/>
              </a:solidFill>
              <a:round/>
              <a:headEnd/>
              <a:tailEnd/>
            </a:ln>
          </p:spPr>
          <p:txBody>
            <a:bodyPr wrap="none" anchor="ctr"/>
            <a:lstStyle/>
            <a:p>
              <a:endParaRPr lang="hu-HU"/>
            </a:p>
          </p:txBody>
        </p:sp>
        <p:sp>
          <p:nvSpPr>
            <p:cNvPr id="72744" name="Oval 8"/>
            <p:cNvSpPr>
              <a:spLocks noChangeArrowheads="1"/>
            </p:cNvSpPr>
            <p:nvPr/>
          </p:nvSpPr>
          <p:spPr bwMode="auto">
            <a:xfrm>
              <a:off x="2784" y="2304"/>
              <a:ext cx="192" cy="192"/>
            </a:xfrm>
            <a:prstGeom prst="ellipse">
              <a:avLst/>
            </a:prstGeom>
            <a:solidFill>
              <a:schemeClr val="bg2"/>
            </a:solidFill>
            <a:ln w="9525">
              <a:solidFill>
                <a:schemeClr val="tx1"/>
              </a:solidFill>
              <a:round/>
              <a:headEnd/>
              <a:tailEnd/>
            </a:ln>
          </p:spPr>
          <p:txBody>
            <a:bodyPr wrap="none" anchor="ctr"/>
            <a:lstStyle/>
            <a:p>
              <a:endParaRPr lang="hu-HU" altLang="hu-HU"/>
            </a:p>
          </p:txBody>
        </p:sp>
        <p:sp>
          <p:nvSpPr>
            <p:cNvPr id="72745" name="AutoShape 9"/>
            <p:cNvSpPr>
              <a:spLocks noChangeArrowheads="1"/>
            </p:cNvSpPr>
            <p:nvPr/>
          </p:nvSpPr>
          <p:spPr bwMode="auto">
            <a:xfrm rot="5400000">
              <a:off x="2832" y="2352"/>
              <a:ext cx="96" cy="96"/>
            </a:xfrm>
            <a:prstGeom prst="flowChartExtract">
              <a:avLst/>
            </a:prstGeom>
            <a:solidFill>
              <a:schemeClr val="accent1"/>
            </a:solidFill>
            <a:ln w="9525">
              <a:solidFill>
                <a:schemeClr val="tx1"/>
              </a:solidFill>
              <a:miter lim="800000"/>
              <a:headEnd/>
              <a:tailEnd/>
            </a:ln>
          </p:spPr>
          <p:txBody>
            <a:bodyPr wrap="none" anchor="ctr"/>
            <a:lstStyle/>
            <a:p>
              <a:endParaRPr lang="hu-HU" altLang="hu-HU"/>
            </a:p>
          </p:txBody>
        </p:sp>
      </p:grpSp>
      <p:sp>
        <p:nvSpPr>
          <p:cNvPr id="72710" name="AutoShape 10"/>
          <p:cNvSpPr>
            <a:spLocks/>
          </p:cNvSpPr>
          <p:nvPr/>
        </p:nvSpPr>
        <p:spPr bwMode="auto">
          <a:xfrm>
            <a:off x="1376363" y="1089025"/>
            <a:ext cx="376237" cy="276225"/>
          </a:xfrm>
          <a:prstGeom prst="callout2">
            <a:avLst>
              <a:gd name="adj1" fmla="val 41380"/>
              <a:gd name="adj2" fmla="val 120255"/>
              <a:gd name="adj3" fmla="val 41380"/>
              <a:gd name="adj4" fmla="val 142194"/>
              <a:gd name="adj5" fmla="val 216667"/>
              <a:gd name="adj6" fmla="val 167088"/>
            </a:avLst>
          </a:prstGeom>
          <a:solidFill>
            <a:schemeClr val="bg1"/>
          </a:solidFill>
          <a:ln w="9525">
            <a:solidFill>
              <a:schemeClr val="tx1"/>
            </a:solidFill>
            <a:miter lim="800000"/>
            <a:headEnd/>
            <a:tailEnd/>
          </a:ln>
        </p:spPr>
        <p:txBody>
          <a:bodyPr lIns="18000" tIns="10800" rIns="18000" bIns="10800">
            <a:spAutoFit/>
          </a:bodyPr>
          <a:lstStyle/>
          <a:p>
            <a:pPr algn="r" eaLnBrk="0" hangingPunct="0"/>
            <a:r>
              <a:rPr lang="hu-HU" altLang="hu-HU" sz="1600">
                <a:latin typeface="Times New Roman" pitchFamily="18" charset="0"/>
              </a:rPr>
              <a:t>Q</a:t>
            </a:r>
            <a:r>
              <a:rPr lang="hu-HU" altLang="hu-HU" sz="1400">
                <a:latin typeface="Times New Roman" pitchFamily="18" charset="0"/>
              </a:rPr>
              <a:t>be</a:t>
            </a:r>
            <a:endParaRPr lang="en-GB" altLang="hu-HU" sz="2000">
              <a:latin typeface="Times New Roman" pitchFamily="18" charset="0"/>
            </a:endParaRPr>
          </a:p>
        </p:txBody>
      </p:sp>
      <p:sp>
        <p:nvSpPr>
          <p:cNvPr id="72711" name="AutoShape 11"/>
          <p:cNvSpPr>
            <a:spLocks/>
          </p:cNvSpPr>
          <p:nvPr/>
        </p:nvSpPr>
        <p:spPr bwMode="auto">
          <a:xfrm>
            <a:off x="4240213" y="2406650"/>
            <a:ext cx="466725" cy="276225"/>
          </a:xfrm>
          <a:prstGeom prst="callout2">
            <a:avLst>
              <a:gd name="adj1" fmla="val 37894"/>
              <a:gd name="adj2" fmla="val -16329"/>
              <a:gd name="adj3" fmla="val 37894"/>
              <a:gd name="adj4" fmla="val -53060"/>
              <a:gd name="adj5" fmla="val 144208"/>
              <a:gd name="adj6" fmla="val -90815"/>
            </a:avLst>
          </a:prstGeom>
          <a:solidFill>
            <a:schemeClr val="bg1"/>
          </a:solidFill>
          <a:ln w="9525">
            <a:solidFill>
              <a:schemeClr val="tx1"/>
            </a:solidFill>
            <a:miter lim="800000"/>
            <a:headEnd/>
            <a:tailEnd/>
          </a:ln>
        </p:spPr>
        <p:txBody>
          <a:bodyPr lIns="18000" tIns="10800" rIns="18000" bIns="10800">
            <a:spAutoFit/>
          </a:bodyPr>
          <a:lstStyle/>
          <a:p>
            <a:pPr eaLnBrk="0" hangingPunct="0"/>
            <a:r>
              <a:rPr lang="hu-HU" altLang="hu-HU" sz="1600">
                <a:latin typeface="Times New Roman" pitchFamily="18" charset="0"/>
              </a:rPr>
              <a:t>Q</a:t>
            </a:r>
            <a:r>
              <a:rPr lang="hu-HU" altLang="hu-HU" sz="1400">
                <a:latin typeface="Times New Roman" pitchFamily="18" charset="0"/>
              </a:rPr>
              <a:t>ki</a:t>
            </a:r>
            <a:endParaRPr lang="en-GB" altLang="hu-HU" sz="2000">
              <a:latin typeface="Times New Roman" pitchFamily="18" charset="0"/>
            </a:endParaRPr>
          </a:p>
        </p:txBody>
      </p:sp>
      <p:sp>
        <p:nvSpPr>
          <p:cNvPr id="72712" name="Line 12"/>
          <p:cNvSpPr>
            <a:spLocks noChangeShapeType="1"/>
          </p:cNvSpPr>
          <p:nvPr/>
        </p:nvSpPr>
        <p:spPr bwMode="auto">
          <a:xfrm>
            <a:off x="2024063" y="2117725"/>
            <a:ext cx="1587" cy="806450"/>
          </a:xfrm>
          <a:prstGeom prst="line">
            <a:avLst/>
          </a:prstGeom>
          <a:noFill/>
          <a:ln w="9525">
            <a:solidFill>
              <a:schemeClr val="tx1"/>
            </a:solidFill>
            <a:round/>
            <a:headEnd type="triangle" w="med" len="med"/>
            <a:tailEnd type="triangle" w="med" len="med"/>
          </a:ln>
        </p:spPr>
        <p:txBody>
          <a:bodyPr wrap="none" anchor="ctr"/>
          <a:lstStyle/>
          <a:p>
            <a:endParaRPr lang="hu-HU"/>
          </a:p>
        </p:txBody>
      </p:sp>
      <p:sp>
        <p:nvSpPr>
          <p:cNvPr id="72713" name="AutoShape 13"/>
          <p:cNvSpPr>
            <a:spLocks/>
          </p:cNvSpPr>
          <p:nvPr/>
        </p:nvSpPr>
        <p:spPr bwMode="auto">
          <a:xfrm>
            <a:off x="684213" y="2781300"/>
            <a:ext cx="1071562" cy="276225"/>
          </a:xfrm>
          <a:prstGeom prst="callout2">
            <a:avLst>
              <a:gd name="adj1" fmla="val 41380"/>
              <a:gd name="adj2" fmla="val 107111"/>
              <a:gd name="adj3" fmla="val 41380"/>
              <a:gd name="adj4" fmla="val 114963"/>
              <a:gd name="adj5" fmla="val -63792"/>
              <a:gd name="adj6" fmla="val 123111"/>
            </a:avLst>
          </a:prstGeom>
          <a:solidFill>
            <a:schemeClr val="bg1"/>
          </a:solidFill>
          <a:ln w="9525">
            <a:solidFill>
              <a:schemeClr val="tx1"/>
            </a:solidFill>
            <a:miter lim="800000"/>
            <a:headEnd/>
            <a:tailEnd/>
          </a:ln>
        </p:spPr>
        <p:txBody>
          <a:bodyPr lIns="18000" tIns="10800" rIns="18000" bIns="10800">
            <a:spAutoFit/>
          </a:bodyPr>
          <a:lstStyle/>
          <a:p>
            <a:pPr algn="r" eaLnBrk="0" hangingPunct="0"/>
            <a:r>
              <a:rPr lang="hu-HU" altLang="hu-HU" sz="1600">
                <a:latin typeface="Times New Roman" pitchFamily="18" charset="0"/>
              </a:rPr>
              <a:t>tartályszint</a:t>
            </a:r>
            <a:endParaRPr lang="en-GB" altLang="hu-HU" sz="1600">
              <a:latin typeface="Times New Roman" pitchFamily="18" charset="0"/>
            </a:endParaRPr>
          </a:p>
        </p:txBody>
      </p:sp>
      <p:sp>
        <p:nvSpPr>
          <p:cNvPr id="72714" name="AutoShape 14"/>
          <p:cNvSpPr>
            <a:spLocks/>
          </p:cNvSpPr>
          <p:nvPr/>
        </p:nvSpPr>
        <p:spPr bwMode="auto">
          <a:xfrm>
            <a:off x="3795713" y="2038350"/>
            <a:ext cx="1063625" cy="276225"/>
          </a:xfrm>
          <a:prstGeom prst="callout2">
            <a:avLst>
              <a:gd name="adj1" fmla="val 41380"/>
              <a:gd name="adj2" fmla="val -7162"/>
              <a:gd name="adj3" fmla="val 41380"/>
              <a:gd name="adj4" fmla="val -14625"/>
              <a:gd name="adj5" fmla="val 289079"/>
              <a:gd name="adj6" fmla="val -19704"/>
            </a:avLst>
          </a:prstGeom>
          <a:solidFill>
            <a:schemeClr val="bg1"/>
          </a:solidFill>
          <a:ln w="9525">
            <a:solidFill>
              <a:schemeClr val="tx1"/>
            </a:solidFill>
            <a:miter lim="800000"/>
            <a:headEnd/>
            <a:tailEnd/>
          </a:ln>
        </p:spPr>
        <p:txBody>
          <a:bodyPr lIns="18000" tIns="10800" rIns="18000" bIns="10800">
            <a:spAutoFit/>
          </a:bodyPr>
          <a:lstStyle/>
          <a:p>
            <a:pPr eaLnBrk="0" hangingPunct="0"/>
            <a:r>
              <a:rPr lang="hu-HU" altLang="hu-HU" sz="1600">
                <a:latin typeface="Times New Roman" pitchFamily="18" charset="0"/>
              </a:rPr>
              <a:t>szivattyú</a:t>
            </a:r>
            <a:endParaRPr lang="en-GB" altLang="hu-HU" sz="2400">
              <a:latin typeface="Times New Roman" pitchFamily="18" charset="0"/>
            </a:endParaRPr>
          </a:p>
        </p:txBody>
      </p:sp>
      <p:sp>
        <p:nvSpPr>
          <p:cNvPr id="72715" name="AutoShape 15"/>
          <p:cNvSpPr>
            <a:spLocks/>
          </p:cNvSpPr>
          <p:nvPr/>
        </p:nvSpPr>
        <p:spPr bwMode="auto">
          <a:xfrm>
            <a:off x="247650" y="1089025"/>
            <a:ext cx="871538" cy="520700"/>
          </a:xfrm>
          <a:prstGeom prst="callout2">
            <a:avLst>
              <a:gd name="adj1" fmla="val 21949"/>
              <a:gd name="adj2" fmla="val 108745"/>
              <a:gd name="adj3" fmla="val 21949"/>
              <a:gd name="adj4" fmla="val 113843"/>
              <a:gd name="adj5" fmla="val 117074"/>
              <a:gd name="adj6" fmla="val 153190"/>
            </a:avLst>
          </a:prstGeom>
          <a:solidFill>
            <a:schemeClr val="bg1"/>
          </a:solidFill>
          <a:ln w="9525">
            <a:solidFill>
              <a:schemeClr val="tx1"/>
            </a:solidFill>
            <a:miter lim="800000"/>
            <a:headEnd/>
            <a:tailEnd/>
          </a:ln>
        </p:spPr>
        <p:txBody>
          <a:bodyPr lIns="18000" tIns="10800" rIns="18000" bIns="10800">
            <a:spAutoFit/>
          </a:bodyPr>
          <a:lstStyle/>
          <a:p>
            <a:pPr algn="r" eaLnBrk="0" hangingPunct="0"/>
            <a:r>
              <a:rPr lang="hu-HU" altLang="hu-HU" sz="1600">
                <a:latin typeface="Times New Roman" pitchFamily="18" charset="0"/>
              </a:rPr>
              <a:t>Bemeneti szivattyú</a:t>
            </a:r>
            <a:endParaRPr lang="hu-HU" altLang="hu-HU" sz="2400">
              <a:latin typeface="Times New Roman" pitchFamily="18" charset="0"/>
            </a:endParaRPr>
          </a:p>
        </p:txBody>
      </p:sp>
      <p:sp>
        <p:nvSpPr>
          <p:cNvPr id="72716" name="Text Box 16"/>
          <p:cNvSpPr txBox="1">
            <a:spLocks noChangeArrowheads="1"/>
          </p:cNvSpPr>
          <p:nvPr/>
        </p:nvSpPr>
        <p:spPr bwMode="auto">
          <a:xfrm>
            <a:off x="385763" y="3294063"/>
            <a:ext cx="4827587" cy="2225675"/>
          </a:xfrm>
          <a:prstGeom prst="rect">
            <a:avLst/>
          </a:prstGeom>
          <a:noFill/>
          <a:ln w="9525">
            <a:noFill/>
            <a:miter lim="800000"/>
            <a:headEnd/>
            <a:tailEnd/>
          </a:ln>
        </p:spPr>
        <p:txBody>
          <a:bodyPr>
            <a:spAutoFit/>
          </a:bodyPr>
          <a:lstStyle/>
          <a:p>
            <a:r>
              <a:rPr lang="hu-HU" altLang="hu-HU" sz="2000">
                <a:latin typeface="Times New Roman" pitchFamily="18" charset="0"/>
              </a:rPr>
              <a:t>Ha a kimeneti szivattyúval szabályozzuk a szintet a szakasz statikus jellege inverz.</a:t>
            </a:r>
          </a:p>
          <a:p>
            <a:r>
              <a:rPr lang="hu-HU" altLang="hu-HU" sz="2000">
                <a:latin typeface="Times New Roman" pitchFamily="18" charset="0"/>
              </a:rPr>
              <a:t>Ha a bemeneti szivattyúval szabályozzuk a szintet a szakasz statikus jellege direkt.</a:t>
            </a:r>
          </a:p>
          <a:p>
            <a:endParaRPr lang="hu-HU" altLang="hu-HU" sz="2000">
              <a:latin typeface="Times New Roman" pitchFamily="18" charset="0"/>
            </a:endParaRPr>
          </a:p>
          <a:p>
            <a:r>
              <a:rPr lang="hu-HU" altLang="hu-HU" sz="2000" b="1">
                <a:latin typeface="Times New Roman" pitchFamily="18" charset="0"/>
              </a:rPr>
              <a:t>A nem megfelelő szabályozó statikus jelleg végállásba vezérli a szabályozási kört!</a:t>
            </a:r>
          </a:p>
        </p:txBody>
      </p:sp>
      <p:sp>
        <p:nvSpPr>
          <p:cNvPr id="72717" name="Line 17"/>
          <p:cNvSpPr>
            <a:spLocks noChangeShapeType="1"/>
          </p:cNvSpPr>
          <p:nvPr/>
        </p:nvSpPr>
        <p:spPr bwMode="auto">
          <a:xfrm flipV="1">
            <a:off x="6810375" y="3048000"/>
            <a:ext cx="0" cy="2968625"/>
          </a:xfrm>
          <a:prstGeom prst="line">
            <a:avLst/>
          </a:prstGeom>
          <a:noFill/>
          <a:ln w="9525">
            <a:solidFill>
              <a:schemeClr val="tx1"/>
            </a:solidFill>
            <a:round/>
            <a:headEnd type="triangle" w="med" len="med"/>
            <a:tailEnd type="triangle" w="med" len="med"/>
          </a:ln>
        </p:spPr>
        <p:txBody>
          <a:bodyPr wrap="none" anchor="ctr"/>
          <a:lstStyle/>
          <a:p>
            <a:endParaRPr lang="hu-HU"/>
          </a:p>
        </p:txBody>
      </p:sp>
      <p:sp>
        <p:nvSpPr>
          <p:cNvPr id="72718" name="Line 18"/>
          <p:cNvSpPr>
            <a:spLocks noChangeShapeType="1"/>
          </p:cNvSpPr>
          <p:nvPr/>
        </p:nvSpPr>
        <p:spPr bwMode="auto">
          <a:xfrm rot="5400000" flipH="1" flipV="1">
            <a:off x="6961982" y="2875756"/>
            <a:ext cx="0" cy="3351213"/>
          </a:xfrm>
          <a:prstGeom prst="line">
            <a:avLst/>
          </a:prstGeom>
          <a:noFill/>
          <a:ln w="9525">
            <a:solidFill>
              <a:schemeClr val="tx1"/>
            </a:solidFill>
            <a:round/>
            <a:headEnd type="triangle" w="med" len="med"/>
            <a:tailEnd type="triangle" w="med" len="med"/>
          </a:ln>
        </p:spPr>
        <p:txBody>
          <a:bodyPr wrap="none" anchor="ctr"/>
          <a:lstStyle/>
          <a:p>
            <a:endParaRPr lang="hu-HU"/>
          </a:p>
        </p:txBody>
      </p:sp>
      <p:sp>
        <p:nvSpPr>
          <p:cNvPr id="72719" name="Text Box 19"/>
          <p:cNvSpPr txBox="1">
            <a:spLocks noChangeArrowheads="1"/>
          </p:cNvSpPr>
          <p:nvPr/>
        </p:nvSpPr>
        <p:spPr bwMode="auto">
          <a:xfrm>
            <a:off x="6850063" y="2965450"/>
            <a:ext cx="258762"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p>
        </p:txBody>
      </p:sp>
      <p:sp>
        <p:nvSpPr>
          <p:cNvPr id="72720" name="Text Box 20"/>
          <p:cNvSpPr txBox="1">
            <a:spLocks noChangeArrowheads="1"/>
          </p:cNvSpPr>
          <p:nvPr/>
        </p:nvSpPr>
        <p:spPr bwMode="auto">
          <a:xfrm>
            <a:off x="8397875" y="4598988"/>
            <a:ext cx="361950" cy="274637"/>
          </a:xfrm>
          <a:prstGeom prst="rect">
            <a:avLst/>
          </a:prstGeom>
          <a:noFill/>
          <a:ln w="9525">
            <a:noFill/>
            <a:miter lim="800000"/>
            <a:headEnd/>
            <a:tailEnd/>
          </a:ln>
        </p:spPr>
        <p:txBody>
          <a:bodyPr lIns="18000" tIns="0" rIns="18000" bIns="0">
            <a:spAutoFit/>
          </a:bodyPr>
          <a:lstStyle/>
          <a:p>
            <a:pPr eaLnBrk="0" hangingPunct="0"/>
            <a:r>
              <a:rPr lang="hu-HU" altLang="hu-HU">
                <a:latin typeface="Times New Roman" pitchFamily="18" charset="0"/>
              </a:rPr>
              <a:t>U</a:t>
            </a:r>
            <a:r>
              <a:rPr lang="en-GB" altLang="hu-HU" baseline="-25000">
                <a:latin typeface="Times New Roman" pitchFamily="18" charset="0"/>
              </a:rPr>
              <a:t>M</a:t>
            </a:r>
            <a:endParaRPr lang="hu-HU" altLang="hu-HU" sz="2400">
              <a:latin typeface="Times New Roman" pitchFamily="18" charset="0"/>
            </a:endParaRPr>
          </a:p>
        </p:txBody>
      </p:sp>
      <p:sp>
        <p:nvSpPr>
          <p:cNvPr id="72721" name="Text Box 21"/>
          <p:cNvSpPr txBox="1">
            <a:spLocks noChangeArrowheads="1"/>
          </p:cNvSpPr>
          <p:nvPr/>
        </p:nvSpPr>
        <p:spPr bwMode="auto">
          <a:xfrm>
            <a:off x="5278438" y="4186238"/>
            <a:ext cx="392112"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r>
              <a:rPr lang="hu-HU" altLang="hu-HU" sz="2000" baseline="-25000">
                <a:latin typeface="Times New Roman" pitchFamily="18" charset="0"/>
              </a:rPr>
              <a:t>M</a:t>
            </a:r>
            <a:endParaRPr lang="hu-HU" altLang="hu-HU" sz="2000">
              <a:latin typeface="Times New Roman" pitchFamily="18" charset="0"/>
            </a:endParaRPr>
          </a:p>
        </p:txBody>
      </p:sp>
      <p:sp>
        <p:nvSpPr>
          <p:cNvPr id="72722" name="Line 22"/>
          <p:cNvSpPr>
            <a:spLocks noChangeShapeType="1"/>
          </p:cNvSpPr>
          <p:nvPr/>
        </p:nvSpPr>
        <p:spPr bwMode="auto">
          <a:xfrm rot="16200000" flipH="1">
            <a:off x="5713412" y="3457576"/>
            <a:ext cx="1071563" cy="1103312"/>
          </a:xfrm>
          <a:prstGeom prst="line">
            <a:avLst/>
          </a:prstGeom>
          <a:noFill/>
          <a:ln w="9525">
            <a:solidFill>
              <a:schemeClr val="tx1"/>
            </a:solidFill>
            <a:round/>
            <a:headEnd/>
            <a:tailEnd/>
          </a:ln>
        </p:spPr>
        <p:txBody>
          <a:bodyPr wrap="none" anchor="ctr"/>
          <a:lstStyle/>
          <a:p>
            <a:endParaRPr lang="hu-HU"/>
          </a:p>
        </p:txBody>
      </p:sp>
      <p:sp>
        <p:nvSpPr>
          <p:cNvPr id="72723" name="Line 23"/>
          <p:cNvSpPr>
            <a:spLocks noChangeShapeType="1"/>
          </p:cNvSpPr>
          <p:nvPr/>
        </p:nvSpPr>
        <p:spPr bwMode="auto">
          <a:xfrm rot="16200000" flipH="1">
            <a:off x="5765007" y="4756943"/>
            <a:ext cx="628650" cy="944563"/>
          </a:xfrm>
          <a:prstGeom prst="line">
            <a:avLst/>
          </a:prstGeom>
          <a:noFill/>
          <a:ln w="9525">
            <a:solidFill>
              <a:schemeClr val="hlink"/>
            </a:solidFill>
            <a:round/>
            <a:headEnd/>
            <a:tailEnd/>
          </a:ln>
        </p:spPr>
        <p:txBody>
          <a:bodyPr wrap="none" anchor="ctr"/>
          <a:lstStyle/>
          <a:p>
            <a:endParaRPr lang="hu-HU"/>
          </a:p>
        </p:txBody>
      </p:sp>
      <p:sp>
        <p:nvSpPr>
          <p:cNvPr id="72724" name="Text Box 24"/>
          <p:cNvSpPr txBox="1">
            <a:spLocks noChangeArrowheads="1"/>
          </p:cNvSpPr>
          <p:nvPr/>
        </p:nvSpPr>
        <p:spPr bwMode="auto">
          <a:xfrm>
            <a:off x="6507163" y="5678488"/>
            <a:ext cx="258762"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U</a:t>
            </a:r>
          </a:p>
        </p:txBody>
      </p:sp>
      <p:sp>
        <p:nvSpPr>
          <p:cNvPr id="72725" name="Line 25"/>
          <p:cNvSpPr>
            <a:spLocks noChangeShapeType="1"/>
          </p:cNvSpPr>
          <p:nvPr/>
        </p:nvSpPr>
        <p:spPr bwMode="auto">
          <a:xfrm flipH="1" flipV="1">
            <a:off x="6015038" y="3811588"/>
            <a:ext cx="1824037" cy="9525"/>
          </a:xfrm>
          <a:prstGeom prst="line">
            <a:avLst/>
          </a:prstGeom>
          <a:noFill/>
          <a:ln w="9525">
            <a:solidFill>
              <a:schemeClr val="tx1"/>
            </a:solidFill>
            <a:round/>
            <a:headEnd/>
            <a:tailEnd type="triangle" w="med" len="med"/>
          </a:ln>
        </p:spPr>
        <p:txBody>
          <a:bodyPr wrap="none" anchor="ctr"/>
          <a:lstStyle/>
          <a:p>
            <a:endParaRPr lang="hu-HU"/>
          </a:p>
        </p:txBody>
      </p:sp>
      <p:sp>
        <p:nvSpPr>
          <p:cNvPr id="72726" name="Line 26"/>
          <p:cNvSpPr>
            <a:spLocks noChangeShapeType="1"/>
          </p:cNvSpPr>
          <p:nvPr/>
        </p:nvSpPr>
        <p:spPr bwMode="auto">
          <a:xfrm flipH="1" flipV="1">
            <a:off x="6057900" y="3833813"/>
            <a:ext cx="44450" cy="1439862"/>
          </a:xfrm>
          <a:prstGeom prst="line">
            <a:avLst/>
          </a:prstGeom>
          <a:noFill/>
          <a:ln w="9525">
            <a:solidFill>
              <a:schemeClr val="tx1"/>
            </a:solidFill>
            <a:round/>
            <a:headEnd type="triangle" w="med" len="med"/>
            <a:tailEnd/>
          </a:ln>
        </p:spPr>
        <p:txBody>
          <a:bodyPr wrap="none" anchor="ctr"/>
          <a:lstStyle/>
          <a:p>
            <a:endParaRPr lang="hu-HU"/>
          </a:p>
        </p:txBody>
      </p:sp>
      <p:sp>
        <p:nvSpPr>
          <p:cNvPr id="72727" name="Line 27"/>
          <p:cNvSpPr>
            <a:spLocks noChangeShapeType="1"/>
          </p:cNvSpPr>
          <p:nvPr/>
        </p:nvSpPr>
        <p:spPr bwMode="auto">
          <a:xfrm flipH="1" flipV="1">
            <a:off x="6102350" y="3878263"/>
            <a:ext cx="1485900" cy="0"/>
          </a:xfrm>
          <a:prstGeom prst="line">
            <a:avLst/>
          </a:prstGeom>
          <a:noFill/>
          <a:ln w="9525">
            <a:solidFill>
              <a:schemeClr val="hlink"/>
            </a:solidFill>
            <a:round/>
            <a:headEnd/>
            <a:tailEnd type="triangle" w="med" len="med"/>
          </a:ln>
        </p:spPr>
        <p:txBody>
          <a:bodyPr/>
          <a:lstStyle/>
          <a:p>
            <a:endParaRPr lang="hu-HU"/>
          </a:p>
        </p:txBody>
      </p:sp>
      <p:sp>
        <p:nvSpPr>
          <p:cNvPr id="72728" name="Line 28"/>
          <p:cNvSpPr>
            <a:spLocks noChangeShapeType="1"/>
          </p:cNvSpPr>
          <p:nvPr/>
        </p:nvSpPr>
        <p:spPr bwMode="auto">
          <a:xfrm>
            <a:off x="6146800" y="3878263"/>
            <a:ext cx="46038" cy="1441450"/>
          </a:xfrm>
          <a:prstGeom prst="line">
            <a:avLst/>
          </a:prstGeom>
          <a:noFill/>
          <a:ln w="9525">
            <a:solidFill>
              <a:schemeClr val="hlink"/>
            </a:solidFill>
            <a:round/>
            <a:headEnd/>
            <a:tailEnd type="triangle" w="med" len="med"/>
          </a:ln>
        </p:spPr>
        <p:txBody>
          <a:bodyPr/>
          <a:lstStyle/>
          <a:p>
            <a:endParaRPr lang="hu-HU"/>
          </a:p>
        </p:txBody>
      </p:sp>
      <p:sp>
        <p:nvSpPr>
          <p:cNvPr id="72729" name="Line 29"/>
          <p:cNvSpPr>
            <a:spLocks noChangeShapeType="1"/>
          </p:cNvSpPr>
          <p:nvPr/>
        </p:nvSpPr>
        <p:spPr bwMode="auto">
          <a:xfrm>
            <a:off x="6102350" y="5229225"/>
            <a:ext cx="1711325" cy="0"/>
          </a:xfrm>
          <a:prstGeom prst="line">
            <a:avLst/>
          </a:prstGeom>
          <a:noFill/>
          <a:ln w="9525">
            <a:solidFill>
              <a:schemeClr val="tx1"/>
            </a:solidFill>
            <a:round/>
            <a:headEnd/>
            <a:tailEnd type="triangle" w="med" len="med"/>
          </a:ln>
        </p:spPr>
        <p:txBody>
          <a:bodyPr/>
          <a:lstStyle/>
          <a:p>
            <a:endParaRPr lang="hu-HU"/>
          </a:p>
        </p:txBody>
      </p:sp>
      <p:sp>
        <p:nvSpPr>
          <p:cNvPr id="72730" name="Line 30"/>
          <p:cNvSpPr>
            <a:spLocks noChangeShapeType="1"/>
          </p:cNvSpPr>
          <p:nvPr/>
        </p:nvSpPr>
        <p:spPr bwMode="auto">
          <a:xfrm flipV="1">
            <a:off x="7815263" y="3811588"/>
            <a:ext cx="0" cy="1439862"/>
          </a:xfrm>
          <a:prstGeom prst="line">
            <a:avLst/>
          </a:prstGeom>
          <a:noFill/>
          <a:ln w="9525">
            <a:solidFill>
              <a:schemeClr val="tx1"/>
            </a:solidFill>
            <a:round/>
            <a:headEnd/>
            <a:tailEnd type="triangle" w="med" len="med"/>
          </a:ln>
        </p:spPr>
        <p:txBody>
          <a:bodyPr/>
          <a:lstStyle/>
          <a:p>
            <a:endParaRPr lang="hu-HU"/>
          </a:p>
        </p:txBody>
      </p:sp>
      <p:sp>
        <p:nvSpPr>
          <p:cNvPr id="72731" name="Line 31"/>
          <p:cNvSpPr>
            <a:spLocks noChangeShapeType="1"/>
          </p:cNvSpPr>
          <p:nvPr/>
        </p:nvSpPr>
        <p:spPr bwMode="auto">
          <a:xfrm>
            <a:off x="5967413" y="5138738"/>
            <a:ext cx="1619250" cy="0"/>
          </a:xfrm>
          <a:prstGeom prst="line">
            <a:avLst/>
          </a:prstGeom>
          <a:noFill/>
          <a:ln w="9525">
            <a:solidFill>
              <a:schemeClr val="hlink"/>
            </a:solidFill>
            <a:round/>
            <a:headEnd/>
            <a:tailEnd type="triangle" w="med" len="med"/>
          </a:ln>
        </p:spPr>
        <p:txBody>
          <a:bodyPr/>
          <a:lstStyle/>
          <a:p>
            <a:endParaRPr lang="hu-HU"/>
          </a:p>
        </p:txBody>
      </p:sp>
      <p:sp>
        <p:nvSpPr>
          <p:cNvPr id="72732" name="Line 32"/>
          <p:cNvSpPr>
            <a:spLocks noChangeShapeType="1"/>
          </p:cNvSpPr>
          <p:nvPr/>
        </p:nvSpPr>
        <p:spPr bwMode="auto">
          <a:xfrm flipH="1" flipV="1">
            <a:off x="7586663" y="3833813"/>
            <a:ext cx="0" cy="1303337"/>
          </a:xfrm>
          <a:prstGeom prst="line">
            <a:avLst/>
          </a:prstGeom>
          <a:noFill/>
          <a:ln w="9525">
            <a:solidFill>
              <a:schemeClr val="hlink"/>
            </a:solidFill>
            <a:round/>
            <a:headEnd/>
            <a:tailEnd type="triangle" w="med" len="med"/>
          </a:ln>
        </p:spPr>
        <p:txBody>
          <a:bodyPr/>
          <a:lstStyle/>
          <a:p>
            <a:endParaRPr lang="hu-HU"/>
          </a:p>
        </p:txBody>
      </p:sp>
      <p:sp>
        <p:nvSpPr>
          <p:cNvPr id="72733" name="Line 33"/>
          <p:cNvSpPr>
            <a:spLocks noChangeShapeType="1"/>
          </p:cNvSpPr>
          <p:nvPr/>
        </p:nvSpPr>
        <p:spPr bwMode="auto">
          <a:xfrm flipH="1" flipV="1">
            <a:off x="5921375" y="3698875"/>
            <a:ext cx="1846263" cy="0"/>
          </a:xfrm>
          <a:prstGeom prst="line">
            <a:avLst/>
          </a:prstGeom>
          <a:noFill/>
          <a:ln w="9525">
            <a:solidFill>
              <a:schemeClr val="hlink"/>
            </a:solidFill>
            <a:round/>
            <a:headEnd/>
            <a:tailEnd type="triangle" w="med" len="med"/>
          </a:ln>
        </p:spPr>
        <p:txBody>
          <a:bodyPr/>
          <a:lstStyle/>
          <a:p>
            <a:endParaRPr lang="hu-HU"/>
          </a:p>
        </p:txBody>
      </p:sp>
      <p:sp>
        <p:nvSpPr>
          <p:cNvPr id="72734" name="Line 34"/>
          <p:cNvSpPr>
            <a:spLocks noChangeShapeType="1"/>
          </p:cNvSpPr>
          <p:nvPr/>
        </p:nvSpPr>
        <p:spPr bwMode="auto">
          <a:xfrm>
            <a:off x="5967413" y="3698875"/>
            <a:ext cx="0" cy="1485900"/>
          </a:xfrm>
          <a:prstGeom prst="line">
            <a:avLst/>
          </a:prstGeom>
          <a:noFill/>
          <a:ln w="9525">
            <a:solidFill>
              <a:schemeClr val="hlink"/>
            </a:solidFill>
            <a:round/>
            <a:headEnd/>
            <a:tailEnd type="triangle" w="med" len="med"/>
          </a:ln>
        </p:spPr>
        <p:txBody>
          <a:bodyPr/>
          <a:lstStyle/>
          <a:p>
            <a:endParaRPr lang="hu-HU"/>
          </a:p>
        </p:txBody>
      </p:sp>
      <p:sp>
        <p:nvSpPr>
          <p:cNvPr id="72735" name="Line 35"/>
          <p:cNvSpPr>
            <a:spLocks noChangeShapeType="1"/>
          </p:cNvSpPr>
          <p:nvPr/>
        </p:nvSpPr>
        <p:spPr bwMode="auto">
          <a:xfrm flipV="1">
            <a:off x="6192838" y="5319713"/>
            <a:ext cx="1800225" cy="0"/>
          </a:xfrm>
          <a:prstGeom prst="line">
            <a:avLst/>
          </a:prstGeom>
          <a:noFill/>
          <a:ln w="9525">
            <a:solidFill>
              <a:schemeClr val="hlink"/>
            </a:solidFill>
            <a:round/>
            <a:headEnd/>
            <a:tailEnd type="triangle" w="med" len="med"/>
          </a:ln>
        </p:spPr>
        <p:txBody>
          <a:bodyPr/>
          <a:lstStyle/>
          <a:p>
            <a:endParaRPr lang="hu-HU"/>
          </a:p>
        </p:txBody>
      </p:sp>
      <p:sp>
        <p:nvSpPr>
          <p:cNvPr id="72736" name="Freeform 36"/>
          <p:cNvSpPr>
            <a:spLocks/>
          </p:cNvSpPr>
          <p:nvPr/>
        </p:nvSpPr>
        <p:spPr bwMode="auto">
          <a:xfrm flipV="1">
            <a:off x="6824663" y="4576763"/>
            <a:ext cx="1482725" cy="831850"/>
          </a:xfrm>
          <a:custGeom>
            <a:avLst/>
            <a:gdLst>
              <a:gd name="T0" fmla="*/ 0 w 1049"/>
              <a:gd name="T1" fmla="*/ 739288942 h 936"/>
              <a:gd name="T2" fmla="*/ 509460857 w 1049"/>
              <a:gd name="T3" fmla="*/ 470743659 h 936"/>
              <a:gd name="T4" fmla="*/ 1302619597 w 1049"/>
              <a:gd name="T5" fmla="*/ 157177894 h 936"/>
              <a:gd name="T6" fmla="*/ 2095779927 w 1049"/>
              <a:gd name="T7" fmla="*/ 0 h 936"/>
              <a:gd name="T8" fmla="*/ 0 60000 65536"/>
              <a:gd name="T9" fmla="*/ 0 60000 65536"/>
              <a:gd name="T10" fmla="*/ 0 60000 65536"/>
              <a:gd name="T11" fmla="*/ 0 60000 65536"/>
              <a:gd name="T12" fmla="*/ 0 w 1049"/>
              <a:gd name="T13" fmla="*/ 0 h 936"/>
              <a:gd name="T14" fmla="*/ 1049 w 1049"/>
              <a:gd name="T15" fmla="*/ 936 h 936"/>
            </a:gdLst>
            <a:ahLst/>
            <a:cxnLst>
              <a:cxn ang="T8">
                <a:pos x="T0" y="T1"/>
              </a:cxn>
              <a:cxn ang="T9">
                <a:pos x="T2" y="T3"/>
              </a:cxn>
              <a:cxn ang="T10">
                <a:pos x="T4" y="T5"/>
              </a:cxn>
              <a:cxn ang="T11">
                <a:pos x="T6" y="T7"/>
              </a:cxn>
            </a:cxnLst>
            <a:rect l="T12" t="T13" r="T14" b="T15"/>
            <a:pathLst>
              <a:path w="1049" h="936">
                <a:moveTo>
                  <a:pt x="0" y="936"/>
                </a:moveTo>
                <a:cubicBezTo>
                  <a:pt x="73" y="827"/>
                  <a:pt x="146" y="719"/>
                  <a:pt x="255" y="596"/>
                </a:cubicBezTo>
                <a:cubicBezTo>
                  <a:pt x="364" y="473"/>
                  <a:pt x="520" y="298"/>
                  <a:pt x="652" y="199"/>
                </a:cubicBezTo>
                <a:cubicBezTo>
                  <a:pt x="784" y="100"/>
                  <a:pt x="916" y="50"/>
                  <a:pt x="1049" y="0"/>
                </a:cubicBezTo>
              </a:path>
            </a:pathLst>
          </a:custGeom>
          <a:noFill/>
          <a:ln w="9525">
            <a:solidFill>
              <a:schemeClr val="tx1"/>
            </a:solidFill>
            <a:round/>
            <a:headEnd/>
            <a:tailEnd/>
          </a:ln>
        </p:spPr>
        <p:txBody>
          <a:bodyPr/>
          <a:lstStyle/>
          <a:p>
            <a:endParaRPr lang="hu-HU"/>
          </a:p>
        </p:txBody>
      </p:sp>
      <p:grpSp>
        <p:nvGrpSpPr>
          <p:cNvPr id="72737" name="Group 37"/>
          <p:cNvGrpSpPr>
            <a:grpSpLocks/>
          </p:cNvGrpSpPr>
          <p:nvPr/>
        </p:nvGrpSpPr>
        <p:grpSpPr bwMode="auto">
          <a:xfrm>
            <a:off x="1228725" y="1682750"/>
            <a:ext cx="901700" cy="249238"/>
            <a:chOff x="2448" y="2304"/>
            <a:chExt cx="816" cy="192"/>
          </a:xfrm>
        </p:grpSpPr>
        <p:sp>
          <p:nvSpPr>
            <p:cNvPr id="72740" name="Line 38"/>
            <p:cNvSpPr>
              <a:spLocks noChangeShapeType="1"/>
            </p:cNvSpPr>
            <p:nvPr/>
          </p:nvSpPr>
          <p:spPr bwMode="auto">
            <a:xfrm>
              <a:off x="2448" y="2400"/>
              <a:ext cx="816" cy="0"/>
            </a:xfrm>
            <a:prstGeom prst="line">
              <a:avLst/>
            </a:prstGeom>
            <a:noFill/>
            <a:ln w="38100" cmpd="dbl">
              <a:solidFill>
                <a:schemeClr val="tx1"/>
              </a:solidFill>
              <a:round/>
              <a:headEnd/>
              <a:tailEnd/>
            </a:ln>
          </p:spPr>
          <p:txBody>
            <a:bodyPr wrap="none" anchor="ctr"/>
            <a:lstStyle/>
            <a:p>
              <a:endParaRPr lang="hu-HU"/>
            </a:p>
          </p:txBody>
        </p:sp>
        <p:sp>
          <p:nvSpPr>
            <p:cNvPr id="72741" name="Oval 39"/>
            <p:cNvSpPr>
              <a:spLocks noChangeArrowheads="1"/>
            </p:cNvSpPr>
            <p:nvPr/>
          </p:nvSpPr>
          <p:spPr bwMode="auto">
            <a:xfrm>
              <a:off x="2784" y="2304"/>
              <a:ext cx="192" cy="192"/>
            </a:xfrm>
            <a:prstGeom prst="ellipse">
              <a:avLst/>
            </a:prstGeom>
            <a:solidFill>
              <a:schemeClr val="bg2"/>
            </a:solidFill>
            <a:ln w="9525">
              <a:solidFill>
                <a:schemeClr val="tx1"/>
              </a:solidFill>
              <a:round/>
              <a:headEnd/>
              <a:tailEnd/>
            </a:ln>
          </p:spPr>
          <p:txBody>
            <a:bodyPr wrap="none" anchor="ctr"/>
            <a:lstStyle/>
            <a:p>
              <a:endParaRPr lang="hu-HU" altLang="hu-HU"/>
            </a:p>
          </p:txBody>
        </p:sp>
        <p:sp>
          <p:nvSpPr>
            <p:cNvPr id="72742" name="AutoShape 40"/>
            <p:cNvSpPr>
              <a:spLocks noChangeArrowheads="1"/>
            </p:cNvSpPr>
            <p:nvPr/>
          </p:nvSpPr>
          <p:spPr bwMode="auto">
            <a:xfrm rot="5400000">
              <a:off x="2832" y="2352"/>
              <a:ext cx="96" cy="96"/>
            </a:xfrm>
            <a:prstGeom prst="flowChartExtract">
              <a:avLst/>
            </a:prstGeom>
            <a:solidFill>
              <a:schemeClr val="accent1"/>
            </a:solidFill>
            <a:ln w="9525">
              <a:solidFill>
                <a:schemeClr val="tx1"/>
              </a:solidFill>
              <a:miter lim="800000"/>
              <a:headEnd/>
              <a:tailEnd/>
            </a:ln>
          </p:spPr>
          <p:txBody>
            <a:bodyPr wrap="none" anchor="ctr"/>
            <a:lstStyle/>
            <a:p>
              <a:endParaRPr lang="hu-HU" altLang="hu-HU"/>
            </a:p>
          </p:txBody>
        </p:sp>
      </p:grpSp>
      <p:sp>
        <p:nvSpPr>
          <p:cNvPr id="72738" name="Line 41"/>
          <p:cNvSpPr>
            <a:spLocks noChangeShapeType="1"/>
          </p:cNvSpPr>
          <p:nvPr/>
        </p:nvSpPr>
        <p:spPr bwMode="auto">
          <a:xfrm flipH="1">
            <a:off x="6958013" y="3519488"/>
            <a:ext cx="1123950" cy="741362"/>
          </a:xfrm>
          <a:prstGeom prst="line">
            <a:avLst/>
          </a:prstGeom>
          <a:noFill/>
          <a:ln w="9525">
            <a:solidFill>
              <a:srgbClr val="00FF00"/>
            </a:solidFill>
            <a:round/>
            <a:headEnd/>
            <a:tailEnd/>
          </a:ln>
        </p:spPr>
        <p:txBody>
          <a:bodyPr/>
          <a:lstStyle/>
          <a:p>
            <a:endParaRPr lang="hu-HU"/>
          </a:p>
        </p:txBody>
      </p:sp>
      <p:sp>
        <p:nvSpPr>
          <p:cNvPr id="72739" name="Line 42"/>
          <p:cNvSpPr>
            <a:spLocks noChangeShapeType="1"/>
          </p:cNvSpPr>
          <p:nvPr/>
        </p:nvSpPr>
        <p:spPr bwMode="auto">
          <a:xfrm flipH="1">
            <a:off x="7181850" y="3608388"/>
            <a:ext cx="990600" cy="720725"/>
          </a:xfrm>
          <a:prstGeom prst="line">
            <a:avLst/>
          </a:prstGeom>
          <a:noFill/>
          <a:ln w="9525">
            <a:solidFill>
              <a:srgbClr val="00FF00"/>
            </a:solidFill>
            <a:round/>
            <a:headEnd/>
            <a:tailEnd/>
          </a:ln>
        </p:spPr>
        <p:txBody>
          <a:bodyPr/>
          <a:lstStyle/>
          <a:p>
            <a:endParaRPr lang="hu-H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468313" y="333375"/>
            <a:ext cx="8229600" cy="1143000"/>
          </a:xfrm>
        </p:spPr>
        <p:txBody>
          <a:bodyPr/>
          <a:lstStyle/>
          <a:p>
            <a:pPr eaLnBrk="1" hangingPunct="1">
              <a:defRPr/>
            </a:pPr>
            <a:r>
              <a:rPr lang="hu-HU" dirty="0" smtClean="0"/>
              <a:t>Kérdések</a:t>
            </a:r>
          </a:p>
        </p:txBody>
      </p:sp>
      <p:sp>
        <p:nvSpPr>
          <p:cNvPr id="26627" name="Rectangle 3"/>
          <p:cNvSpPr>
            <a:spLocks noGrp="1" noChangeArrowheads="1"/>
          </p:cNvSpPr>
          <p:nvPr>
            <p:ph type="body" idx="1"/>
          </p:nvPr>
        </p:nvSpPr>
        <p:spPr>
          <a:xfrm>
            <a:off x="611188" y="1484313"/>
            <a:ext cx="7993062" cy="4608512"/>
          </a:xfrm>
        </p:spPr>
        <p:txBody>
          <a:bodyPr/>
          <a:lstStyle/>
          <a:p>
            <a:pPr eaLnBrk="1" hangingPunct="1">
              <a:defRPr/>
            </a:pPr>
            <a:r>
              <a:rPr lang="hu-HU" sz="2800" dirty="0" smtClean="0"/>
              <a:t>Hogyan közelítünk arányos jellegű szakaszt az eredő szakasz átmeneti függvénye alapján?</a:t>
            </a:r>
          </a:p>
          <a:p>
            <a:pPr eaLnBrk="1" hangingPunct="1">
              <a:defRPr/>
            </a:pPr>
            <a:r>
              <a:rPr lang="hu-HU" sz="2800" dirty="0"/>
              <a:t>Hogyan közelítünk </a:t>
            </a:r>
            <a:r>
              <a:rPr lang="hu-HU" sz="2800" dirty="0" smtClean="0"/>
              <a:t>integráló </a:t>
            </a:r>
            <a:r>
              <a:rPr lang="hu-HU" sz="2800" dirty="0"/>
              <a:t>jellegű szakaszt az eredő szakasz átmeneti függvénye alapján?</a:t>
            </a:r>
          </a:p>
          <a:p>
            <a:pPr eaLnBrk="1" hangingPunct="1">
              <a:defRPr/>
            </a:pPr>
            <a:r>
              <a:rPr lang="hu-HU" sz="2800" dirty="0"/>
              <a:t>Hogyan </a:t>
            </a:r>
            <a:r>
              <a:rPr lang="hu-HU" sz="2800" dirty="0" smtClean="0"/>
              <a:t>határozzuk meg az </a:t>
            </a:r>
            <a:r>
              <a:rPr lang="hu-HU" sz="2800" dirty="0"/>
              <a:t>eredő szakasz </a:t>
            </a:r>
            <a:r>
              <a:rPr lang="hu-HU" sz="2800" dirty="0" smtClean="0"/>
              <a:t>jellegét a felnyitott hurok átviteli függvénye </a:t>
            </a:r>
            <a:r>
              <a:rPr lang="hu-HU" sz="2800" dirty="0"/>
              <a:t>alapján?</a:t>
            </a:r>
          </a:p>
          <a:p>
            <a:pPr eaLnBrk="1" hangingPunct="1">
              <a:defRPr/>
            </a:pPr>
            <a:r>
              <a:rPr lang="hu-HU" sz="2800" dirty="0" smtClean="0"/>
              <a:t>PIDT kompenzálási struktúrák.</a:t>
            </a:r>
          </a:p>
          <a:p>
            <a:pPr eaLnBrk="1" hangingPunct="1">
              <a:defRPr/>
            </a:pPr>
            <a:r>
              <a:rPr lang="hu-HU" sz="2800" dirty="0" smtClean="0"/>
              <a:t>PIPDT és a </a:t>
            </a:r>
            <a:r>
              <a:rPr lang="hu-HU" sz="2800" dirty="0" err="1" smtClean="0"/>
              <a:t>lead-lag</a:t>
            </a:r>
            <a:r>
              <a:rPr lang="hu-HU" sz="2800" dirty="0" smtClean="0"/>
              <a:t> struktúra.</a:t>
            </a:r>
          </a:p>
          <a:p>
            <a:pPr eaLnBrk="1" hangingPunct="1">
              <a:defRPr/>
            </a:pPr>
            <a:r>
              <a:rPr lang="hu-HU" sz="2800" dirty="0" smtClean="0"/>
              <a:t>A kompenzáló tag statikus illesztése.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Rectangle 4"/>
          <p:cNvSpPr>
            <a:spLocks noGrp="1" noChangeArrowheads="1"/>
          </p:cNvSpPr>
          <p:nvPr>
            <p:ph type="ctrTitle"/>
          </p:nvPr>
        </p:nvSpPr>
        <p:spPr/>
        <p:txBody>
          <a:bodyPr/>
          <a:lstStyle/>
          <a:p>
            <a:pPr eaLnBrk="1" hangingPunct="1">
              <a:defRPr/>
            </a:pPr>
            <a:r>
              <a:rPr lang="hu-HU" altLang="hu-HU" smtClean="0"/>
              <a:t>Szakasz identifikálás</a:t>
            </a:r>
            <a:br>
              <a:rPr lang="hu-HU" altLang="hu-HU" smtClean="0"/>
            </a:br>
            <a:r>
              <a:rPr lang="hu-HU" altLang="hu-HU" sz="4800" smtClean="0"/>
              <a:t>Fekete modell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rrowheads="1"/>
          </p:cNvSpPr>
          <p:nvPr>
            <p:ph type="title"/>
          </p:nvPr>
        </p:nvSpPr>
        <p:spPr>
          <a:xfrm>
            <a:off x="457200" y="274638"/>
            <a:ext cx="8229600" cy="1174750"/>
          </a:xfrm>
        </p:spPr>
        <p:txBody>
          <a:bodyPr/>
          <a:lstStyle/>
          <a:p>
            <a:pPr eaLnBrk="1" hangingPunct="1">
              <a:defRPr/>
            </a:pPr>
            <a:r>
              <a:rPr lang="hu-HU" altLang="hu-HU" sz="3600" smtClean="0">
                <a:latin typeface="Times New Roman" pitchFamily="18" charset="0"/>
              </a:rPr>
              <a:t>Szakasz identifikálás</a:t>
            </a:r>
            <a:br>
              <a:rPr lang="hu-HU" altLang="hu-HU" sz="3600" smtClean="0">
                <a:latin typeface="Times New Roman" pitchFamily="18" charset="0"/>
              </a:rPr>
            </a:br>
            <a:r>
              <a:rPr lang="hu-HU" altLang="hu-HU" sz="3200" smtClean="0">
                <a:latin typeface="Times New Roman" pitchFamily="18" charset="0"/>
              </a:rPr>
              <a:t>(Fekete modell)</a:t>
            </a:r>
          </a:p>
        </p:txBody>
      </p:sp>
      <p:sp>
        <p:nvSpPr>
          <p:cNvPr id="133123" name="Rectangle 3"/>
          <p:cNvSpPr>
            <a:spLocks noGrp="1" noChangeArrowheads="1"/>
          </p:cNvSpPr>
          <p:nvPr>
            <p:ph type="body" idx="1"/>
          </p:nvPr>
        </p:nvSpPr>
        <p:spPr>
          <a:xfrm>
            <a:off x="476250" y="2033588"/>
            <a:ext cx="8056563" cy="3916362"/>
          </a:xfrm>
        </p:spPr>
        <p:txBody>
          <a:bodyPr/>
          <a:lstStyle/>
          <a:p>
            <a:pPr eaLnBrk="1" hangingPunct="1">
              <a:defRPr/>
            </a:pPr>
            <a:r>
              <a:rPr lang="hu-HU" altLang="hu-HU" smtClean="0"/>
              <a:t>Az időtartományban a méréssel meghatározott átmeneti függvényre illesztett közelítő jelátviteli taggal.</a:t>
            </a:r>
          </a:p>
          <a:p>
            <a:pPr eaLnBrk="1" hangingPunct="1">
              <a:buFont typeface="Wingdings" pitchFamily="2" charset="2"/>
              <a:buNone/>
              <a:defRPr/>
            </a:pPr>
            <a:endParaRPr lang="hu-HU" altLang="hu-HU" smtClean="0"/>
          </a:p>
          <a:p>
            <a:pPr eaLnBrk="1" hangingPunct="1">
              <a:defRPr/>
            </a:pPr>
            <a:r>
              <a:rPr lang="hu-HU" altLang="hu-HU" smtClean="0"/>
              <a:t>A körfrekvencia tartományban a méréssel meghatározott Bode diagramra illesztett közelítő jelátviteli taggal.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a:xfrm>
            <a:off x="2425700" y="344488"/>
            <a:ext cx="4357688" cy="579437"/>
          </a:xfrm>
        </p:spPr>
        <p:txBody>
          <a:bodyPr wrap="none">
            <a:spAutoFit/>
          </a:bodyPr>
          <a:lstStyle/>
          <a:p>
            <a:pPr eaLnBrk="1" hangingPunct="1">
              <a:defRPr/>
            </a:pPr>
            <a:r>
              <a:rPr lang="hu-HU" altLang="hu-HU" sz="3200" smtClean="0"/>
              <a:t>A szabályozó felöl nézve</a:t>
            </a:r>
          </a:p>
        </p:txBody>
      </p:sp>
      <p:sp>
        <p:nvSpPr>
          <p:cNvPr id="37890" name="Rectangle 3"/>
          <p:cNvSpPr>
            <a:spLocks noChangeArrowheads="1"/>
          </p:cNvSpPr>
          <p:nvPr/>
        </p:nvSpPr>
        <p:spPr bwMode="auto">
          <a:xfrm>
            <a:off x="5202238" y="1133475"/>
            <a:ext cx="838200" cy="533400"/>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37891" name="Rectangle 4"/>
          <p:cNvSpPr>
            <a:spLocks noChangeArrowheads="1"/>
          </p:cNvSpPr>
          <p:nvPr/>
        </p:nvSpPr>
        <p:spPr bwMode="auto">
          <a:xfrm>
            <a:off x="6948488" y="1222375"/>
            <a:ext cx="838200" cy="1455738"/>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37892" name="Rectangle 5"/>
          <p:cNvSpPr>
            <a:spLocks noChangeArrowheads="1"/>
          </p:cNvSpPr>
          <p:nvPr/>
        </p:nvSpPr>
        <p:spPr bwMode="auto">
          <a:xfrm>
            <a:off x="5202238" y="2200275"/>
            <a:ext cx="838200" cy="533400"/>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37893" name="Line 6"/>
          <p:cNvSpPr>
            <a:spLocks noChangeShapeType="1"/>
          </p:cNvSpPr>
          <p:nvPr/>
        </p:nvSpPr>
        <p:spPr bwMode="auto">
          <a:xfrm>
            <a:off x="4287838" y="1438275"/>
            <a:ext cx="914400" cy="0"/>
          </a:xfrm>
          <a:prstGeom prst="line">
            <a:avLst/>
          </a:prstGeom>
          <a:noFill/>
          <a:ln w="9525">
            <a:solidFill>
              <a:schemeClr val="tx1"/>
            </a:solidFill>
            <a:round/>
            <a:headEnd/>
            <a:tailEnd type="triangle" w="med" len="med"/>
          </a:ln>
        </p:spPr>
        <p:txBody>
          <a:bodyPr wrap="none" anchor="ctr"/>
          <a:lstStyle/>
          <a:p>
            <a:endParaRPr lang="hu-HU"/>
          </a:p>
        </p:txBody>
      </p:sp>
      <p:sp>
        <p:nvSpPr>
          <p:cNvPr id="37894" name="Line 7"/>
          <p:cNvSpPr>
            <a:spLocks noChangeShapeType="1"/>
          </p:cNvSpPr>
          <p:nvPr/>
        </p:nvSpPr>
        <p:spPr bwMode="auto">
          <a:xfrm flipH="1">
            <a:off x="4302125" y="2484438"/>
            <a:ext cx="914400" cy="0"/>
          </a:xfrm>
          <a:prstGeom prst="line">
            <a:avLst/>
          </a:prstGeom>
          <a:noFill/>
          <a:ln w="9525">
            <a:solidFill>
              <a:schemeClr val="tx1"/>
            </a:solidFill>
            <a:round/>
            <a:headEnd/>
            <a:tailEnd type="triangle" w="med" len="med"/>
          </a:ln>
        </p:spPr>
        <p:txBody>
          <a:bodyPr wrap="none" anchor="ctr"/>
          <a:lstStyle/>
          <a:p>
            <a:endParaRPr lang="hu-HU"/>
          </a:p>
        </p:txBody>
      </p:sp>
      <p:sp>
        <p:nvSpPr>
          <p:cNvPr id="37895" name="Line 8"/>
          <p:cNvSpPr>
            <a:spLocks noChangeShapeType="1"/>
          </p:cNvSpPr>
          <p:nvPr/>
        </p:nvSpPr>
        <p:spPr bwMode="auto">
          <a:xfrm>
            <a:off x="6040438" y="1438275"/>
            <a:ext cx="914400" cy="0"/>
          </a:xfrm>
          <a:prstGeom prst="line">
            <a:avLst/>
          </a:prstGeom>
          <a:noFill/>
          <a:ln w="9525">
            <a:solidFill>
              <a:schemeClr val="tx1"/>
            </a:solidFill>
            <a:round/>
            <a:headEnd/>
            <a:tailEnd type="triangle" w="med" len="med"/>
          </a:ln>
        </p:spPr>
        <p:txBody>
          <a:bodyPr wrap="none" anchor="ctr"/>
          <a:lstStyle/>
          <a:p>
            <a:endParaRPr lang="hu-HU"/>
          </a:p>
        </p:txBody>
      </p:sp>
      <p:sp>
        <p:nvSpPr>
          <p:cNvPr id="37896" name="Line 9"/>
          <p:cNvSpPr>
            <a:spLocks noChangeShapeType="1"/>
          </p:cNvSpPr>
          <p:nvPr/>
        </p:nvSpPr>
        <p:spPr bwMode="auto">
          <a:xfrm flipH="1">
            <a:off x="6034088" y="2479675"/>
            <a:ext cx="914400" cy="0"/>
          </a:xfrm>
          <a:prstGeom prst="line">
            <a:avLst/>
          </a:prstGeom>
          <a:noFill/>
          <a:ln w="9525">
            <a:solidFill>
              <a:schemeClr val="tx1"/>
            </a:solidFill>
            <a:round/>
            <a:headEnd/>
            <a:tailEnd type="triangle" w="med" len="med"/>
          </a:ln>
        </p:spPr>
        <p:txBody>
          <a:bodyPr wrap="none" anchor="ctr"/>
          <a:lstStyle/>
          <a:p>
            <a:endParaRPr lang="hu-HU"/>
          </a:p>
        </p:txBody>
      </p:sp>
      <p:sp>
        <p:nvSpPr>
          <p:cNvPr id="37897" name="Text Box 10"/>
          <p:cNvSpPr txBox="1">
            <a:spLocks noChangeArrowheads="1"/>
          </p:cNvSpPr>
          <p:nvPr/>
        </p:nvSpPr>
        <p:spPr bwMode="auto">
          <a:xfrm>
            <a:off x="4346575" y="1089025"/>
            <a:ext cx="179388"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u</a:t>
            </a:r>
          </a:p>
        </p:txBody>
      </p:sp>
      <p:sp>
        <p:nvSpPr>
          <p:cNvPr id="37898" name="Text Box 11"/>
          <p:cNvSpPr txBox="1">
            <a:spLocks noChangeArrowheads="1"/>
          </p:cNvSpPr>
          <p:nvPr/>
        </p:nvSpPr>
        <p:spPr bwMode="auto">
          <a:xfrm>
            <a:off x="4437063" y="2124075"/>
            <a:ext cx="314325"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r>
              <a:rPr lang="hu-HU" altLang="hu-HU" sz="2000" baseline="-25000">
                <a:latin typeface="Times New Roman" pitchFamily="18" charset="0"/>
              </a:rPr>
              <a:t>M</a:t>
            </a:r>
            <a:endParaRPr lang="hu-HU" altLang="hu-HU" sz="2000">
              <a:latin typeface="Times New Roman" pitchFamily="18" charset="0"/>
            </a:endParaRPr>
          </a:p>
        </p:txBody>
      </p:sp>
      <p:sp>
        <p:nvSpPr>
          <p:cNvPr id="37899" name="Text Box 12"/>
          <p:cNvSpPr txBox="1">
            <a:spLocks noChangeArrowheads="1"/>
          </p:cNvSpPr>
          <p:nvPr/>
        </p:nvSpPr>
        <p:spPr bwMode="auto">
          <a:xfrm>
            <a:off x="6342063" y="2200275"/>
            <a:ext cx="258762"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p>
        </p:txBody>
      </p:sp>
      <p:sp>
        <p:nvSpPr>
          <p:cNvPr id="37900" name="Text Box 13"/>
          <p:cNvSpPr txBox="1">
            <a:spLocks noChangeArrowheads="1"/>
          </p:cNvSpPr>
          <p:nvPr/>
        </p:nvSpPr>
        <p:spPr bwMode="auto">
          <a:xfrm>
            <a:off x="6269038" y="1123950"/>
            <a:ext cx="376237" cy="304800"/>
          </a:xfrm>
          <a:prstGeom prst="rect">
            <a:avLst/>
          </a:prstGeom>
          <a:noFill/>
          <a:ln w="9525">
            <a:noFill/>
            <a:miter lim="800000"/>
            <a:headEnd/>
            <a:tailEnd/>
          </a:ln>
        </p:spPr>
        <p:txBody>
          <a:bodyPr lIns="18000" tIns="0" rIns="18000" bIns="0">
            <a:spAutoFit/>
          </a:bodyPr>
          <a:lstStyle/>
          <a:p>
            <a:pPr eaLnBrk="0" hangingPunct="0"/>
            <a:r>
              <a:rPr lang="en-GB" altLang="hu-HU" sz="2000">
                <a:latin typeface="Times New Roman" pitchFamily="18" charset="0"/>
              </a:rPr>
              <a:t>x</a:t>
            </a:r>
            <a:r>
              <a:rPr lang="en-GB" altLang="hu-HU" sz="2000" baseline="-25000">
                <a:latin typeface="Times New Roman" pitchFamily="18" charset="0"/>
              </a:rPr>
              <a:t>M</a:t>
            </a:r>
            <a:endParaRPr lang="hu-HU" altLang="hu-HU" sz="2000">
              <a:latin typeface="Times New Roman" pitchFamily="18" charset="0"/>
            </a:endParaRPr>
          </a:p>
        </p:txBody>
      </p:sp>
      <p:sp>
        <p:nvSpPr>
          <p:cNvPr id="37901" name="Text Box 14"/>
          <p:cNvSpPr txBox="1">
            <a:spLocks noChangeArrowheads="1"/>
          </p:cNvSpPr>
          <p:nvPr/>
        </p:nvSpPr>
        <p:spPr bwMode="auto">
          <a:xfrm>
            <a:off x="1466850" y="3024188"/>
            <a:ext cx="1889125" cy="304800"/>
          </a:xfrm>
          <a:prstGeom prst="rect">
            <a:avLst/>
          </a:prstGeom>
          <a:noFill/>
          <a:ln w="9525">
            <a:noFill/>
            <a:miter lim="800000"/>
            <a:headEnd/>
            <a:tailEnd/>
          </a:ln>
        </p:spPr>
        <p:txBody>
          <a:bodyPr lIns="0" tIns="0" rIns="0" bIns="0">
            <a:spAutoFit/>
          </a:bodyPr>
          <a:lstStyle/>
          <a:p>
            <a:pPr eaLnBrk="0" hangingPunct="0"/>
            <a:r>
              <a:rPr lang="hu-HU" altLang="hu-HU" sz="2000">
                <a:latin typeface="Times New Roman" pitchFamily="18" charset="0"/>
              </a:rPr>
              <a:t>Integráló jellegű</a:t>
            </a:r>
            <a:endParaRPr lang="en-GB" altLang="hu-HU" sz="2400">
              <a:latin typeface="Times New Roman" pitchFamily="18" charset="0"/>
            </a:endParaRPr>
          </a:p>
        </p:txBody>
      </p:sp>
      <p:sp>
        <p:nvSpPr>
          <p:cNvPr id="37902" name="Line 15"/>
          <p:cNvSpPr>
            <a:spLocks noChangeShapeType="1"/>
          </p:cNvSpPr>
          <p:nvPr/>
        </p:nvSpPr>
        <p:spPr bwMode="auto">
          <a:xfrm>
            <a:off x="7312025" y="914400"/>
            <a:ext cx="0" cy="307975"/>
          </a:xfrm>
          <a:prstGeom prst="line">
            <a:avLst/>
          </a:prstGeom>
          <a:noFill/>
          <a:ln w="9525">
            <a:solidFill>
              <a:schemeClr val="tx1"/>
            </a:solidFill>
            <a:round/>
            <a:headEnd/>
            <a:tailEnd type="triangle" w="med" len="med"/>
          </a:ln>
        </p:spPr>
        <p:txBody>
          <a:bodyPr wrap="none" anchor="ctr"/>
          <a:lstStyle/>
          <a:p>
            <a:endParaRPr lang="hu-HU"/>
          </a:p>
        </p:txBody>
      </p:sp>
      <p:sp>
        <p:nvSpPr>
          <p:cNvPr id="37903" name="Text Box 16"/>
          <p:cNvSpPr txBox="1">
            <a:spLocks noChangeArrowheads="1"/>
          </p:cNvSpPr>
          <p:nvPr/>
        </p:nvSpPr>
        <p:spPr bwMode="auto">
          <a:xfrm>
            <a:off x="7407275" y="863600"/>
            <a:ext cx="258763" cy="274638"/>
          </a:xfrm>
          <a:prstGeom prst="rect">
            <a:avLst/>
          </a:prstGeom>
          <a:noFill/>
          <a:ln w="9525">
            <a:noFill/>
            <a:miter lim="800000"/>
            <a:headEnd/>
            <a:tailEnd/>
          </a:ln>
        </p:spPr>
        <p:txBody>
          <a:bodyPr lIns="18000" tIns="0" rIns="18000" bIns="0">
            <a:spAutoFit/>
          </a:bodyPr>
          <a:lstStyle/>
          <a:p>
            <a:pPr algn="r" eaLnBrk="0" hangingPunct="0"/>
            <a:r>
              <a:rPr lang="hu-HU" altLang="hu-HU">
                <a:latin typeface="Times New Roman" pitchFamily="18" charset="0"/>
              </a:rPr>
              <a:t>w</a:t>
            </a:r>
            <a:endParaRPr lang="hu-HU" altLang="hu-HU" sz="2400">
              <a:latin typeface="Times New Roman" pitchFamily="18" charset="0"/>
            </a:endParaRPr>
          </a:p>
        </p:txBody>
      </p:sp>
      <p:sp>
        <p:nvSpPr>
          <p:cNvPr id="37904" name="Text Box 17"/>
          <p:cNvSpPr txBox="1">
            <a:spLocks noChangeArrowheads="1"/>
          </p:cNvSpPr>
          <p:nvPr/>
        </p:nvSpPr>
        <p:spPr bwMode="auto">
          <a:xfrm>
            <a:off x="5381625" y="3024188"/>
            <a:ext cx="2159000" cy="304800"/>
          </a:xfrm>
          <a:prstGeom prst="rect">
            <a:avLst/>
          </a:prstGeom>
          <a:noFill/>
          <a:ln w="9525">
            <a:noFill/>
            <a:miter lim="800000"/>
            <a:headEnd/>
            <a:tailEnd/>
          </a:ln>
        </p:spPr>
        <p:txBody>
          <a:bodyPr lIns="0" tIns="0" rIns="0" bIns="0">
            <a:spAutoFit/>
          </a:bodyPr>
          <a:lstStyle/>
          <a:p>
            <a:pPr eaLnBrk="0" hangingPunct="0"/>
            <a:r>
              <a:rPr lang="hu-HU" altLang="hu-HU" sz="2000">
                <a:latin typeface="Times New Roman" pitchFamily="18" charset="0"/>
              </a:rPr>
              <a:t>Arányos jellegű</a:t>
            </a:r>
            <a:endParaRPr lang="en-GB" altLang="hu-HU" sz="2400">
              <a:latin typeface="Times New Roman" pitchFamily="18" charset="0"/>
            </a:endParaRPr>
          </a:p>
        </p:txBody>
      </p:sp>
      <p:sp>
        <p:nvSpPr>
          <p:cNvPr id="37905" name="Line 18"/>
          <p:cNvSpPr>
            <a:spLocks noChangeShapeType="1"/>
          </p:cNvSpPr>
          <p:nvPr/>
        </p:nvSpPr>
        <p:spPr bwMode="auto">
          <a:xfrm>
            <a:off x="836613" y="5634038"/>
            <a:ext cx="3286125" cy="0"/>
          </a:xfrm>
          <a:prstGeom prst="line">
            <a:avLst/>
          </a:prstGeom>
          <a:noFill/>
          <a:ln w="9525">
            <a:solidFill>
              <a:schemeClr val="tx1"/>
            </a:solidFill>
            <a:round/>
            <a:headEnd/>
            <a:tailEnd type="triangle" w="med" len="med"/>
          </a:ln>
        </p:spPr>
        <p:txBody>
          <a:bodyPr/>
          <a:lstStyle/>
          <a:p>
            <a:endParaRPr lang="hu-HU"/>
          </a:p>
        </p:txBody>
      </p:sp>
      <p:sp>
        <p:nvSpPr>
          <p:cNvPr id="37906" name="Line 19"/>
          <p:cNvSpPr>
            <a:spLocks noChangeShapeType="1"/>
          </p:cNvSpPr>
          <p:nvPr/>
        </p:nvSpPr>
        <p:spPr bwMode="auto">
          <a:xfrm flipV="1">
            <a:off x="1016000" y="3384550"/>
            <a:ext cx="0" cy="2430463"/>
          </a:xfrm>
          <a:prstGeom prst="line">
            <a:avLst/>
          </a:prstGeom>
          <a:noFill/>
          <a:ln w="9525">
            <a:solidFill>
              <a:schemeClr val="tx1"/>
            </a:solidFill>
            <a:round/>
            <a:headEnd/>
            <a:tailEnd type="triangle" w="med" len="med"/>
          </a:ln>
        </p:spPr>
        <p:txBody>
          <a:bodyPr/>
          <a:lstStyle/>
          <a:p>
            <a:endParaRPr lang="hu-HU"/>
          </a:p>
        </p:txBody>
      </p:sp>
      <p:sp>
        <p:nvSpPr>
          <p:cNvPr id="37907" name="Text Box 20"/>
          <p:cNvSpPr txBox="1">
            <a:spLocks noChangeArrowheads="1"/>
          </p:cNvSpPr>
          <p:nvPr/>
        </p:nvSpPr>
        <p:spPr bwMode="auto">
          <a:xfrm>
            <a:off x="3897313" y="5364163"/>
            <a:ext cx="179387"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t</a:t>
            </a:r>
          </a:p>
        </p:txBody>
      </p:sp>
      <p:sp>
        <p:nvSpPr>
          <p:cNvPr id="37908" name="Freeform 21"/>
          <p:cNvSpPr>
            <a:spLocks/>
          </p:cNvSpPr>
          <p:nvPr/>
        </p:nvSpPr>
        <p:spPr bwMode="auto">
          <a:xfrm>
            <a:off x="1016000" y="3608388"/>
            <a:ext cx="2790825" cy="2041525"/>
          </a:xfrm>
          <a:custGeom>
            <a:avLst/>
            <a:gdLst>
              <a:gd name="T0" fmla="*/ 0 w 1758"/>
              <a:gd name="T1" fmla="*/ 2147483647 h 1286"/>
              <a:gd name="T2" fmla="*/ 572076302 w 1758"/>
              <a:gd name="T3" fmla="*/ 2147483647 h 1286"/>
              <a:gd name="T4" fmla="*/ 1502013105 w 1758"/>
              <a:gd name="T5" fmla="*/ 2147483647 h 1286"/>
              <a:gd name="T6" fmla="*/ 2147483647 w 1758"/>
              <a:gd name="T7" fmla="*/ 1857356039 h 1286"/>
              <a:gd name="T8" fmla="*/ 2147483647 w 1758"/>
              <a:gd name="T9" fmla="*/ 0 h 1286"/>
              <a:gd name="T10" fmla="*/ 0 60000 65536"/>
              <a:gd name="T11" fmla="*/ 0 60000 65536"/>
              <a:gd name="T12" fmla="*/ 0 60000 65536"/>
              <a:gd name="T13" fmla="*/ 0 60000 65536"/>
              <a:gd name="T14" fmla="*/ 0 60000 65536"/>
              <a:gd name="T15" fmla="*/ 0 w 1758"/>
              <a:gd name="T16" fmla="*/ 0 h 1286"/>
              <a:gd name="T17" fmla="*/ 1758 w 1758"/>
              <a:gd name="T18" fmla="*/ 1286 h 1286"/>
            </a:gdLst>
            <a:ahLst/>
            <a:cxnLst>
              <a:cxn ang="T10">
                <a:pos x="T0" y="T1"/>
              </a:cxn>
              <a:cxn ang="T11">
                <a:pos x="T2" y="T3"/>
              </a:cxn>
              <a:cxn ang="T12">
                <a:pos x="T4" y="T5"/>
              </a:cxn>
              <a:cxn ang="T13">
                <a:pos x="T6" y="T7"/>
              </a:cxn>
              <a:cxn ang="T14">
                <a:pos x="T8" y="T9"/>
              </a:cxn>
            </a:cxnLst>
            <a:rect l="T15" t="T16" r="T17" b="T18"/>
            <a:pathLst>
              <a:path w="1758" h="1286">
                <a:moveTo>
                  <a:pt x="0" y="1276"/>
                </a:moveTo>
                <a:cubicBezTo>
                  <a:pt x="64" y="1281"/>
                  <a:pt x="128" y="1286"/>
                  <a:pt x="227" y="1248"/>
                </a:cubicBezTo>
                <a:cubicBezTo>
                  <a:pt x="326" y="1210"/>
                  <a:pt x="468" y="1134"/>
                  <a:pt x="596" y="1049"/>
                </a:cubicBezTo>
                <a:cubicBezTo>
                  <a:pt x="724" y="964"/>
                  <a:pt x="799" y="912"/>
                  <a:pt x="993" y="737"/>
                </a:cubicBezTo>
                <a:cubicBezTo>
                  <a:pt x="1187" y="562"/>
                  <a:pt x="1472" y="281"/>
                  <a:pt x="1758" y="0"/>
                </a:cubicBezTo>
              </a:path>
            </a:pathLst>
          </a:custGeom>
          <a:noFill/>
          <a:ln w="9525">
            <a:solidFill>
              <a:schemeClr val="tx1"/>
            </a:solidFill>
            <a:round/>
            <a:headEnd/>
            <a:tailEnd/>
          </a:ln>
        </p:spPr>
        <p:txBody>
          <a:bodyPr/>
          <a:lstStyle/>
          <a:p>
            <a:endParaRPr lang="hu-HU"/>
          </a:p>
        </p:txBody>
      </p:sp>
      <p:sp>
        <p:nvSpPr>
          <p:cNvPr id="37909" name="Text Box 22"/>
          <p:cNvSpPr txBox="1">
            <a:spLocks noChangeArrowheads="1"/>
          </p:cNvSpPr>
          <p:nvPr/>
        </p:nvSpPr>
        <p:spPr bwMode="auto">
          <a:xfrm>
            <a:off x="611188" y="3249613"/>
            <a:ext cx="314325"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r>
              <a:rPr lang="hu-HU" altLang="hu-HU" sz="2000" baseline="-25000">
                <a:latin typeface="Times New Roman" pitchFamily="18" charset="0"/>
              </a:rPr>
              <a:t>M</a:t>
            </a:r>
            <a:endParaRPr lang="hu-HU" altLang="hu-HU" sz="2000">
              <a:latin typeface="Times New Roman" pitchFamily="18" charset="0"/>
            </a:endParaRPr>
          </a:p>
        </p:txBody>
      </p:sp>
      <p:sp>
        <p:nvSpPr>
          <p:cNvPr id="37910" name="Line 23"/>
          <p:cNvSpPr>
            <a:spLocks noChangeShapeType="1"/>
          </p:cNvSpPr>
          <p:nvPr/>
        </p:nvSpPr>
        <p:spPr bwMode="auto">
          <a:xfrm>
            <a:off x="4978400" y="5634038"/>
            <a:ext cx="3286125" cy="0"/>
          </a:xfrm>
          <a:prstGeom prst="line">
            <a:avLst/>
          </a:prstGeom>
          <a:noFill/>
          <a:ln w="9525">
            <a:solidFill>
              <a:schemeClr val="tx1"/>
            </a:solidFill>
            <a:round/>
            <a:headEnd/>
            <a:tailEnd type="triangle" w="med" len="med"/>
          </a:ln>
        </p:spPr>
        <p:txBody>
          <a:bodyPr/>
          <a:lstStyle/>
          <a:p>
            <a:endParaRPr lang="hu-HU"/>
          </a:p>
        </p:txBody>
      </p:sp>
      <p:sp>
        <p:nvSpPr>
          <p:cNvPr id="37911" name="Line 24"/>
          <p:cNvSpPr>
            <a:spLocks noChangeShapeType="1"/>
          </p:cNvSpPr>
          <p:nvPr/>
        </p:nvSpPr>
        <p:spPr bwMode="auto">
          <a:xfrm flipV="1">
            <a:off x="5157788" y="3384550"/>
            <a:ext cx="0" cy="2430463"/>
          </a:xfrm>
          <a:prstGeom prst="line">
            <a:avLst/>
          </a:prstGeom>
          <a:noFill/>
          <a:ln w="9525">
            <a:solidFill>
              <a:schemeClr val="tx1"/>
            </a:solidFill>
            <a:round/>
            <a:headEnd/>
            <a:tailEnd type="triangle" w="med" len="med"/>
          </a:ln>
        </p:spPr>
        <p:txBody>
          <a:bodyPr/>
          <a:lstStyle/>
          <a:p>
            <a:endParaRPr lang="hu-HU"/>
          </a:p>
        </p:txBody>
      </p:sp>
      <p:sp>
        <p:nvSpPr>
          <p:cNvPr id="37912" name="Text Box 25"/>
          <p:cNvSpPr txBox="1">
            <a:spLocks noChangeArrowheads="1"/>
          </p:cNvSpPr>
          <p:nvPr/>
        </p:nvSpPr>
        <p:spPr bwMode="auto">
          <a:xfrm>
            <a:off x="8039100" y="5364163"/>
            <a:ext cx="179388"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t</a:t>
            </a:r>
          </a:p>
        </p:txBody>
      </p:sp>
      <p:sp>
        <p:nvSpPr>
          <p:cNvPr id="37913" name="Text Box 26"/>
          <p:cNvSpPr txBox="1">
            <a:spLocks noChangeArrowheads="1"/>
          </p:cNvSpPr>
          <p:nvPr/>
        </p:nvSpPr>
        <p:spPr bwMode="auto">
          <a:xfrm>
            <a:off x="4752975" y="3249613"/>
            <a:ext cx="314325"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r>
              <a:rPr lang="hu-HU" altLang="hu-HU" sz="2000" baseline="-25000">
                <a:latin typeface="Times New Roman" pitchFamily="18" charset="0"/>
              </a:rPr>
              <a:t>M</a:t>
            </a:r>
            <a:endParaRPr lang="hu-HU" altLang="hu-HU" sz="2000">
              <a:latin typeface="Times New Roman" pitchFamily="18" charset="0"/>
            </a:endParaRPr>
          </a:p>
        </p:txBody>
      </p:sp>
      <p:sp>
        <p:nvSpPr>
          <p:cNvPr id="37914" name="Freeform 27"/>
          <p:cNvSpPr>
            <a:spLocks/>
          </p:cNvSpPr>
          <p:nvPr/>
        </p:nvSpPr>
        <p:spPr bwMode="auto">
          <a:xfrm>
            <a:off x="5157788" y="3819525"/>
            <a:ext cx="3014662" cy="1838325"/>
          </a:xfrm>
          <a:custGeom>
            <a:avLst/>
            <a:gdLst>
              <a:gd name="T0" fmla="*/ 0 w 1899"/>
              <a:gd name="T1" fmla="*/ 2147483647 h 1158"/>
              <a:gd name="T2" fmla="*/ 284776841 w 1899"/>
              <a:gd name="T3" fmla="*/ 2147483647 h 1158"/>
              <a:gd name="T4" fmla="*/ 713203322 w 1899"/>
              <a:gd name="T5" fmla="*/ 2147483647 h 1158"/>
              <a:gd name="T6" fmla="*/ 1285279541 w 1899"/>
              <a:gd name="T7" fmla="*/ 1237397388 h 1158"/>
              <a:gd name="T8" fmla="*/ 2147483647 w 1899"/>
              <a:gd name="T9" fmla="*/ 451108771 h 1158"/>
              <a:gd name="T10" fmla="*/ 2147483647 w 1899"/>
              <a:gd name="T11" fmla="*/ 166330292 h 1158"/>
              <a:gd name="T12" fmla="*/ 2147483647 w 1899"/>
              <a:gd name="T13" fmla="*/ 22682197 h 1158"/>
              <a:gd name="T14" fmla="*/ 2147483647 w 1899"/>
              <a:gd name="T15" fmla="*/ 22682197 h 1158"/>
              <a:gd name="T16" fmla="*/ 0 60000 65536"/>
              <a:gd name="T17" fmla="*/ 0 60000 65536"/>
              <a:gd name="T18" fmla="*/ 0 60000 65536"/>
              <a:gd name="T19" fmla="*/ 0 60000 65536"/>
              <a:gd name="T20" fmla="*/ 0 60000 65536"/>
              <a:gd name="T21" fmla="*/ 0 60000 65536"/>
              <a:gd name="T22" fmla="*/ 0 60000 65536"/>
              <a:gd name="T23" fmla="*/ 0 60000 65536"/>
              <a:gd name="T24" fmla="*/ 0 w 1899"/>
              <a:gd name="T25" fmla="*/ 0 h 1158"/>
              <a:gd name="T26" fmla="*/ 1899 w 1899"/>
              <a:gd name="T27" fmla="*/ 1158 h 1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99" h="1158">
                <a:moveTo>
                  <a:pt x="0" y="1143"/>
                </a:moveTo>
                <a:cubicBezTo>
                  <a:pt x="33" y="1150"/>
                  <a:pt x="66" y="1158"/>
                  <a:pt x="113" y="1115"/>
                </a:cubicBezTo>
                <a:cubicBezTo>
                  <a:pt x="160" y="1072"/>
                  <a:pt x="217" y="992"/>
                  <a:pt x="283" y="888"/>
                </a:cubicBezTo>
                <a:cubicBezTo>
                  <a:pt x="349" y="784"/>
                  <a:pt x="411" y="609"/>
                  <a:pt x="510" y="491"/>
                </a:cubicBezTo>
                <a:cubicBezTo>
                  <a:pt x="609" y="373"/>
                  <a:pt x="760" y="250"/>
                  <a:pt x="878" y="179"/>
                </a:cubicBezTo>
                <a:cubicBezTo>
                  <a:pt x="996" y="108"/>
                  <a:pt x="1092" y="94"/>
                  <a:pt x="1219" y="66"/>
                </a:cubicBezTo>
                <a:cubicBezTo>
                  <a:pt x="1346" y="38"/>
                  <a:pt x="1531" y="18"/>
                  <a:pt x="1644" y="9"/>
                </a:cubicBezTo>
                <a:cubicBezTo>
                  <a:pt x="1757" y="0"/>
                  <a:pt x="1828" y="4"/>
                  <a:pt x="1899" y="9"/>
                </a:cubicBezTo>
              </a:path>
            </a:pathLst>
          </a:custGeom>
          <a:noFill/>
          <a:ln w="9525">
            <a:solidFill>
              <a:schemeClr val="tx1"/>
            </a:solidFill>
            <a:round/>
            <a:headEnd/>
            <a:tailEnd/>
          </a:ln>
        </p:spPr>
        <p:txBody>
          <a:bodyPr/>
          <a:lstStyle/>
          <a:p>
            <a:endParaRPr lang="hu-HU"/>
          </a:p>
        </p:txBody>
      </p:sp>
      <p:sp>
        <p:nvSpPr>
          <p:cNvPr id="37915" name="Line 28"/>
          <p:cNvSpPr>
            <a:spLocks noChangeShapeType="1"/>
          </p:cNvSpPr>
          <p:nvPr/>
        </p:nvSpPr>
        <p:spPr bwMode="auto">
          <a:xfrm>
            <a:off x="2636838" y="1584325"/>
            <a:ext cx="1530350" cy="0"/>
          </a:xfrm>
          <a:prstGeom prst="line">
            <a:avLst/>
          </a:prstGeom>
          <a:noFill/>
          <a:ln w="9525">
            <a:solidFill>
              <a:schemeClr val="tx1"/>
            </a:solidFill>
            <a:round/>
            <a:headEnd/>
            <a:tailEnd type="triangle" w="med" len="med"/>
          </a:ln>
        </p:spPr>
        <p:txBody>
          <a:bodyPr/>
          <a:lstStyle/>
          <a:p>
            <a:endParaRPr lang="hu-HU"/>
          </a:p>
        </p:txBody>
      </p:sp>
      <p:sp>
        <p:nvSpPr>
          <p:cNvPr id="37916" name="Line 29"/>
          <p:cNvSpPr>
            <a:spLocks noChangeShapeType="1"/>
          </p:cNvSpPr>
          <p:nvPr/>
        </p:nvSpPr>
        <p:spPr bwMode="auto">
          <a:xfrm flipV="1">
            <a:off x="2771775" y="998538"/>
            <a:ext cx="0" cy="765175"/>
          </a:xfrm>
          <a:prstGeom prst="line">
            <a:avLst/>
          </a:prstGeom>
          <a:noFill/>
          <a:ln w="9525">
            <a:solidFill>
              <a:schemeClr val="tx1"/>
            </a:solidFill>
            <a:round/>
            <a:headEnd/>
            <a:tailEnd type="triangle" w="med" len="med"/>
          </a:ln>
        </p:spPr>
        <p:txBody>
          <a:bodyPr/>
          <a:lstStyle/>
          <a:p>
            <a:endParaRPr lang="hu-HU"/>
          </a:p>
        </p:txBody>
      </p:sp>
      <p:sp>
        <p:nvSpPr>
          <p:cNvPr id="37917" name="Line 30"/>
          <p:cNvSpPr>
            <a:spLocks noChangeShapeType="1"/>
          </p:cNvSpPr>
          <p:nvPr/>
        </p:nvSpPr>
        <p:spPr bwMode="auto">
          <a:xfrm>
            <a:off x="2771775" y="1268413"/>
            <a:ext cx="1169988" cy="0"/>
          </a:xfrm>
          <a:prstGeom prst="line">
            <a:avLst/>
          </a:prstGeom>
          <a:noFill/>
          <a:ln w="9525">
            <a:solidFill>
              <a:schemeClr val="tx1"/>
            </a:solidFill>
            <a:round/>
            <a:headEnd/>
            <a:tailEnd/>
          </a:ln>
        </p:spPr>
        <p:txBody>
          <a:bodyPr/>
          <a:lstStyle/>
          <a:p>
            <a:endParaRPr lang="hu-H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341313" y="419100"/>
            <a:ext cx="8416925" cy="1165225"/>
          </a:xfrm>
          <a:prstGeom prst="rect">
            <a:avLst/>
          </a:prstGeom>
          <a:noFill/>
          <a:ln>
            <a:noFill/>
          </a:ln>
          <a:effectLst/>
          <a:extLst/>
        </p:spPr>
        <p:txBody>
          <a:bodyPr lIns="18000" tIns="10800" rIns="54000" bIns="10800" anchor="ctr"/>
          <a:lstStyle>
            <a:lvl1pPr algn="ctr">
              <a:defRPr sz="4400" b="1">
                <a:solidFill>
                  <a:schemeClr val="tx2"/>
                </a:solidFill>
                <a:effectLst>
                  <a:outerShdw blurRad="38100" dist="38100" dir="2700000" algn="tl">
                    <a:srgbClr val="000000"/>
                  </a:outerShdw>
                </a:effectLst>
                <a:latin typeface="Garamond" pitchFamily="18" charset="0"/>
              </a:defRPr>
            </a:lvl1pPr>
            <a:lvl2pPr algn="ctr">
              <a:defRPr sz="4400" b="1">
                <a:solidFill>
                  <a:schemeClr val="tx2"/>
                </a:solidFill>
                <a:effectLst>
                  <a:outerShdw blurRad="38100" dist="38100" dir="2700000" algn="tl">
                    <a:srgbClr val="000000"/>
                  </a:outerShdw>
                </a:effectLst>
                <a:latin typeface="Garamond" pitchFamily="18" charset="0"/>
              </a:defRPr>
            </a:lvl2pPr>
            <a:lvl3pPr algn="ctr">
              <a:defRPr sz="4400" b="1">
                <a:solidFill>
                  <a:schemeClr val="tx2"/>
                </a:solidFill>
                <a:effectLst>
                  <a:outerShdw blurRad="38100" dist="38100" dir="2700000" algn="tl">
                    <a:srgbClr val="000000"/>
                  </a:outerShdw>
                </a:effectLst>
                <a:latin typeface="Garamond" pitchFamily="18" charset="0"/>
              </a:defRPr>
            </a:lvl3pPr>
            <a:lvl4pPr algn="ctr">
              <a:defRPr sz="4400" b="1">
                <a:solidFill>
                  <a:schemeClr val="tx2"/>
                </a:solidFill>
                <a:effectLst>
                  <a:outerShdw blurRad="38100" dist="38100" dir="2700000" algn="tl">
                    <a:srgbClr val="000000"/>
                  </a:outerShdw>
                </a:effectLst>
                <a:latin typeface="Garamond" pitchFamily="18" charset="0"/>
              </a:defRPr>
            </a:lvl4pPr>
            <a:lvl5pPr algn="ctr">
              <a:defRPr sz="4400" b="1">
                <a:solidFill>
                  <a:schemeClr val="tx2"/>
                </a:solidFill>
                <a:effectLst>
                  <a:outerShdw blurRad="38100" dist="38100" dir="2700000" algn="tl">
                    <a:srgbClr val="000000"/>
                  </a:outerShdw>
                </a:effectLst>
                <a:latin typeface="Garamond" pitchFamily="18" charset="0"/>
              </a:defRPr>
            </a:lvl5pPr>
            <a:lvl6pPr marL="457200" algn="ctr"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a:defRPr/>
            </a:pPr>
            <a:r>
              <a:rPr lang="hu-HU" altLang="hu-HU" sz="3600" dirty="0" smtClean="0"/>
              <a:t>HPT1</a:t>
            </a:r>
            <a:r>
              <a:rPr lang="en-GB" altLang="hu-HU" sz="3600" dirty="0" smtClean="0"/>
              <a:t> </a:t>
            </a:r>
            <a:r>
              <a:rPr lang="hu-HU" altLang="hu-HU" sz="3600" dirty="0" smtClean="0"/>
              <a:t>modell az </a:t>
            </a:r>
            <a:br>
              <a:rPr lang="hu-HU" altLang="hu-HU" sz="3600" dirty="0" smtClean="0"/>
            </a:br>
            <a:r>
              <a:rPr lang="hu-HU" altLang="hu-HU" sz="3600" dirty="0" smtClean="0"/>
              <a:t>átmeneti függvény alapján  </a:t>
            </a:r>
          </a:p>
        </p:txBody>
      </p:sp>
      <p:grpSp>
        <p:nvGrpSpPr>
          <p:cNvPr id="1099" name="Group 3"/>
          <p:cNvGrpSpPr>
            <a:grpSpLocks/>
          </p:cNvGrpSpPr>
          <p:nvPr/>
        </p:nvGrpSpPr>
        <p:grpSpPr bwMode="auto">
          <a:xfrm>
            <a:off x="1062038" y="2019101"/>
            <a:ext cx="6970712" cy="4326137"/>
            <a:chOff x="669" y="756"/>
            <a:chExt cx="4391" cy="2919"/>
          </a:xfrm>
        </p:grpSpPr>
        <p:sp>
          <p:nvSpPr>
            <p:cNvPr id="1120" name="Line 4"/>
            <p:cNvSpPr>
              <a:spLocks noChangeShapeType="1"/>
            </p:cNvSpPr>
            <p:nvPr/>
          </p:nvSpPr>
          <p:spPr bwMode="auto">
            <a:xfrm flipV="1">
              <a:off x="814" y="756"/>
              <a:ext cx="0" cy="2919"/>
            </a:xfrm>
            <a:prstGeom prst="line">
              <a:avLst/>
            </a:prstGeom>
            <a:noFill/>
            <a:ln w="9525">
              <a:solidFill>
                <a:schemeClr val="tx1"/>
              </a:solidFill>
              <a:round/>
              <a:headEnd/>
              <a:tailEnd type="triangle" w="med" len="med"/>
            </a:ln>
          </p:spPr>
          <p:txBody>
            <a:bodyPr wrap="none" anchor="ctr"/>
            <a:lstStyle/>
            <a:p>
              <a:endParaRPr lang="hu-HU"/>
            </a:p>
          </p:txBody>
        </p:sp>
        <p:sp>
          <p:nvSpPr>
            <p:cNvPr id="1121" name="Line 5"/>
            <p:cNvSpPr>
              <a:spLocks noChangeShapeType="1"/>
            </p:cNvSpPr>
            <p:nvPr/>
          </p:nvSpPr>
          <p:spPr bwMode="auto">
            <a:xfrm>
              <a:off x="669" y="3542"/>
              <a:ext cx="4391" cy="0"/>
            </a:xfrm>
            <a:prstGeom prst="line">
              <a:avLst/>
            </a:prstGeom>
            <a:noFill/>
            <a:ln w="9525">
              <a:solidFill>
                <a:schemeClr val="tx1"/>
              </a:solidFill>
              <a:round/>
              <a:headEnd/>
              <a:tailEnd type="triangle" w="med" len="med"/>
            </a:ln>
          </p:spPr>
          <p:txBody>
            <a:bodyPr wrap="none" anchor="ctr"/>
            <a:lstStyle/>
            <a:p>
              <a:endParaRPr lang="hu-HU"/>
            </a:p>
          </p:txBody>
        </p:sp>
      </p:grpSp>
      <p:grpSp>
        <p:nvGrpSpPr>
          <p:cNvPr id="1100" name="Group 6"/>
          <p:cNvGrpSpPr>
            <a:grpSpLocks/>
          </p:cNvGrpSpPr>
          <p:nvPr/>
        </p:nvGrpSpPr>
        <p:grpSpPr bwMode="auto">
          <a:xfrm>
            <a:off x="1062038" y="3781425"/>
            <a:ext cx="6650037" cy="1308100"/>
            <a:chOff x="669" y="2060"/>
            <a:chExt cx="4189" cy="824"/>
          </a:xfrm>
        </p:grpSpPr>
        <p:sp>
          <p:nvSpPr>
            <p:cNvPr id="1117" name="Line 7"/>
            <p:cNvSpPr>
              <a:spLocks noChangeShapeType="1"/>
            </p:cNvSpPr>
            <p:nvPr/>
          </p:nvSpPr>
          <p:spPr bwMode="auto">
            <a:xfrm>
              <a:off x="669" y="2884"/>
              <a:ext cx="618" cy="0"/>
            </a:xfrm>
            <a:prstGeom prst="line">
              <a:avLst/>
            </a:prstGeom>
            <a:noFill/>
            <a:ln w="9525">
              <a:solidFill>
                <a:schemeClr val="tx1"/>
              </a:solidFill>
              <a:round/>
              <a:headEnd/>
              <a:tailEnd/>
            </a:ln>
          </p:spPr>
          <p:txBody>
            <a:bodyPr wrap="none" anchor="ctr"/>
            <a:lstStyle/>
            <a:p>
              <a:endParaRPr lang="hu-HU"/>
            </a:p>
          </p:txBody>
        </p:sp>
        <p:sp>
          <p:nvSpPr>
            <p:cNvPr id="1118" name="Line 8"/>
            <p:cNvSpPr>
              <a:spLocks noChangeShapeType="1"/>
            </p:cNvSpPr>
            <p:nvPr/>
          </p:nvSpPr>
          <p:spPr bwMode="auto">
            <a:xfrm flipV="1">
              <a:off x="1287" y="2060"/>
              <a:ext cx="0" cy="824"/>
            </a:xfrm>
            <a:prstGeom prst="line">
              <a:avLst/>
            </a:prstGeom>
            <a:noFill/>
            <a:ln w="9525">
              <a:solidFill>
                <a:schemeClr val="tx1"/>
              </a:solidFill>
              <a:round/>
              <a:headEnd/>
              <a:tailEnd/>
            </a:ln>
          </p:spPr>
          <p:txBody>
            <a:bodyPr wrap="none" anchor="ctr"/>
            <a:lstStyle/>
            <a:p>
              <a:endParaRPr lang="hu-HU"/>
            </a:p>
          </p:txBody>
        </p:sp>
        <p:sp>
          <p:nvSpPr>
            <p:cNvPr id="1119" name="Line 9"/>
            <p:cNvSpPr>
              <a:spLocks noChangeShapeType="1"/>
            </p:cNvSpPr>
            <p:nvPr/>
          </p:nvSpPr>
          <p:spPr bwMode="auto">
            <a:xfrm>
              <a:off x="1287" y="2060"/>
              <a:ext cx="3571" cy="0"/>
            </a:xfrm>
            <a:prstGeom prst="line">
              <a:avLst/>
            </a:prstGeom>
            <a:noFill/>
            <a:ln w="9525">
              <a:solidFill>
                <a:schemeClr val="tx1"/>
              </a:solidFill>
              <a:round/>
              <a:headEnd/>
              <a:tailEnd/>
            </a:ln>
          </p:spPr>
          <p:txBody>
            <a:bodyPr wrap="none" anchor="ctr"/>
            <a:lstStyle/>
            <a:p>
              <a:endParaRPr lang="hu-HU"/>
            </a:p>
          </p:txBody>
        </p:sp>
      </p:grpSp>
      <p:grpSp>
        <p:nvGrpSpPr>
          <p:cNvPr id="1101" name="Group 10"/>
          <p:cNvGrpSpPr>
            <a:grpSpLocks/>
          </p:cNvGrpSpPr>
          <p:nvPr/>
        </p:nvGrpSpPr>
        <p:grpSpPr bwMode="auto">
          <a:xfrm>
            <a:off x="1062038" y="3305175"/>
            <a:ext cx="6667500" cy="2087563"/>
            <a:chOff x="669" y="1760"/>
            <a:chExt cx="4200" cy="1315"/>
          </a:xfrm>
        </p:grpSpPr>
        <p:sp>
          <p:nvSpPr>
            <p:cNvPr id="1115" name="Line 11"/>
            <p:cNvSpPr>
              <a:spLocks noChangeShapeType="1"/>
            </p:cNvSpPr>
            <p:nvPr/>
          </p:nvSpPr>
          <p:spPr bwMode="auto">
            <a:xfrm>
              <a:off x="669" y="3052"/>
              <a:ext cx="693" cy="0"/>
            </a:xfrm>
            <a:prstGeom prst="line">
              <a:avLst/>
            </a:prstGeom>
            <a:noFill/>
            <a:ln w="9525">
              <a:solidFill>
                <a:schemeClr val="tx1"/>
              </a:solidFill>
              <a:round/>
              <a:headEnd/>
              <a:tailEnd/>
            </a:ln>
          </p:spPr>
          <p:txBody>
            <a:bodyPr wrap="none" anchor="ctr"/>
            <a:lstStyle/>
            <a:p>
              <a:endParaRPr lang="hu-HU"/>
            </a:p>
          </p:txBody>
        </p:sp>
        <p:sp>
          <p:nvSpPr>
            <p:cNvPr id="1116" name="Freeform 12"/>
            <p:cNvSpPr>
              <a:spLocks/>
            </p:cNvSpPr>
            <p:nvPr/>
          </p:nvSpPr>
          <p:spPr bwMode="auto">
            <a:xfrm>
              <a:off x="1356" y="1760"/>
              <a:ext cx="3513" cy="1315"/>
            </a:xfrm>
            <a:custGeom>
              <a:avLst/>
              <a:gdLst>
                <a:gd name="T0" fmla="*/ 0 w 2746"/>
                <a:gd name="T1" fmla="*/ 1292 h 1315"/>
                <a:gd name="T2" fmla="*/ 301 w 2746"/>
                <a:gd name="T3" fmla="*/ 1246 h 1315"/>
                <a:gd name="T4" fmla="*/ 812 w 2746"/>
                <a:gd name="T5" fmla="*/ 876 h 1315"/>
                <a:gd name="T6" fmla="*/ 1398 w 2746"/>
                <a:gd name="T7" fmla="*/ 473 h 1315"/>
                <a:gd name="T8" fmla="*/ 1955 w 2746"/>
                <a:gd name="T9" fmla="*/ 167 h 1315"/>
                <a:gd name="T10" fmla="*/ 2530 w 2746"/>
                <a:gd name="T11" fmla="*/ 40 h 1315"/>
                <a:gd name="T12" fmla="*/ 3701 w 2746"/>
                <a:gd name="T13" fmla="*/ 5 h 1315"/>
                <a:gd name="T14" fmla="*/ 4371 w 2746"/>
                <a:gd name="T15" fmla="*/ 11 h 1315"/>
                <a:gd name="T16" fmla="*/ 4437 w 2746"/>
                <a:gd name="T17" fmla="*/ 5 h 13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46"/>
                <a:gd name="T28" fmla="*/ 0 h 1315"/>
                <a:gd name="T29" fmla="*/ 2746 w 2746"/>
                <a:gd name="T30" fmla="*/ 1315 h 13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46" h="1315">
                  <a:moveTo>
                    <a:pt x="0" y="1292"/>
                  </a:moveTo>
                  <a:cubicBezTo>
                    <a:pt x="50" y="1303"/>
                    <a:pt x="101" y="1315"/>
                    <a:pt x="184" y="1246"/>
                  </a:cubicBezTo>
                  <a:cubicBezTo>
                    <a:pt x="267" y="1177"/>
                    <a:pt x="384" y="1005"/>
                    <a:pt x="496" y="876"/>
                  </a:cubicBezTo>
                  <a:cubicBezTo>
                    <a:pt x="608" y="747"/>
                    <a:pt x="738" y="591"/>
                    <a:pt x="854" y="473"/>
                  </a:cubicBezTo>
                  <a:cubicBezTo>
                    <a:pt x="970" y="355"/>
                    <a:pt x="1079" y="239"/>
                    <a:pt x="1194" y="167"/>
                  </a:cubicBezTo>
                  <a:cubicBezTo>
                    <a:pt x="1309" y="95"/>
                    <a:pt x="1368" y="67"/>
                    <a:pt x="1546" y="40"/>
                  </a:cubicBezTo>
                  <a:cubicBezTo>
                    <a:pt x="1724" y="13"/>
                    <a:pt x="2074" y="10"/>
                    <a:pt x="2261" y="5"/>
                  </a:cubicBezTo>
                  <a:cubicBezTo>
                    <a:pt x="2448" y="0"/>
                    <a:pt x="2596" y="11"/>
                    <a:pt x="2671" y="11"/>
                  </a:cubicBezTo>
                  <a:cubicBezTo>
                    <a:pt x="2746" y="11"/>
                    <a:pt x="2728" y="8"/>
                    <a:pt x="2711" y="5"/>
                  </a:cubicBezTo>
                </a:path>
              </a:pathLst>
            </a:custGeom>
            <a:noFill/>
            <a:ln w="9525">
              <a:solidFill>
                <a:schemeClr val="tx1"/>
              </a:solidFill>
              <a:round/>
              <a:headEnd/>
              <a:tailEnd/>
            </a:ln>
          </p:spPr>
          <p:txBody>
            <a:bodyPr wrap="none" anchor="ctr"/>
            <a:lstStyle/>
            <a:p>
              <a:endParaRPr lang="hu-HU"/>
            </a:p>
          </p:txBody>
        </p:sp>
      </p:grpSp>
      <p:sp>
        <p:nvSpPr>
          <p:cNvPr id="1102" name="Line 13"/>
          <p:cNvSpPr>
            <a:spLocks noChangeShapeType="1"/>
          </p:cNvSpPr>
          <p:nvPr/>
        </p:nvSpPr>
        <p:spPr bwMode="auto">
          <a:xfrm flipH="1">
            <a:off x="685800" y="3305175"/>
            <a:ext cx="6897688" cy="0"/>
          </a:xfrm>
          <a:prstGeom prst="line">
            <a:avLst/>
          </a:prstGeom>
          <a:noFill/>
          <a:ln w="9525" cap="rnd">
            <a:solidFill>
              <a:schemeClr val="tx1"/>
            </a:solidFill>
            <a:prstDash val="sysDot"/>
            <a:round/>
            <a:headEnd/>
            <a:tailEnd/>
          </a:ln>
        </p:spPr>
        <p:txBody>
          <a:bodyPr wrap="none" anchor="ctr"/>
          <a:lstStyle/>
          <a:p>
            <a:endParaRPr lang="hu-HU"/>
          </a:p>
        </p:txBody>
      </p:sp>
      <p:sp>
        <p:nvSpPr>
          <p:cNvPr id="1103" name="Line 14"/>
          <p:cNvSpPr>
            <a:spLocks noChangeShapeType="1"/>
          </p:cNvSpPr>
          <p:nvPr/>
        </p:nvSpPr>
        <p:spPr bwMode="auto">
          <a:xfrm flipH="1">
            <a:off x="1062038" y="3781425"/>
            <a:ext cx="1090612" cy="0"/>
          </a:xfrm>
          <a:prstGeom prst="line">
            <a:avLst/>
          </a:prstGeom>
          <a:noFill/>
          <a:ln w="9525" cap="rnd">
            <a:solidFill>
              <a:schemeClr val="tx1"/>
            </a:solidFill>
            <a:prstDash val="sysDot"/>
            <a:round/>
            <a:headEnd/>
            <a:tailEnd/>
          </a:ln>
        </p:spPr>
        <p:txBody>
          <a:bodyPr wrap="none" anchor="ctr"/>
          <a:lstStyle/>
          <a:p>
            <a:endParaRPr lang="hu-HU"/>
          </a:p>
        </p:txBody>
      </p:sp>
      <p:sp>
        <p:nvSpPr>
          <p:cNvPr id="1104" name="Line 15"/>
          <p:cNvSpPr>
            <a:spLocks noChangeShapeType="1"/>
          </p:cNvSpPr>
          <p:nvPr/>
        </p:nvSpPr>
        <p:spPr bwMode="auto">
          <a:xfrm flipH="1">
            <a:off x="685800" y="5356225"/>
            <a:ext cx="6092825" cy="0"/>
          </a:xfrm>
          <a:prstGeom prst="line">
            <a:avLst/>
          </a:prstGeom>
          <a:noFill/>
          <a:ln w="9525" cap="rnd">
            <a:solidFill>
              <a:schemeClr val="tx1"/>
            </a:solidFill>
            <a:prstDash val="sysDot"/>
            <a:round/>
            <a:headEnd/>
            <a:tailEnd/>
          </a:ln>
        </p:spPr>
        <p:txBody>
          <a:bodyPr wrap="none" anchor="ctr"/>
          <a:lstStyle/>
          <a:p>
            <a:endParaRPr lang="hu-HU"/>
          </a:p>
        </p:txBody>
      </p:sp>
      <p:sp>
        <p:nvSpPr>
          <p:cNvPr id="1105" name="Line 16"/>
          <p:cNvSpPr>
            <a:spLocks noChangeShapeType="1"/>
          </p:cNvSpPr>
          <p:nvPr/>
        </p:nvSpPr>
        <p:spPr bwMode="auto">
          <a:xfrm flipV="1">
            <a:off x="2322513" y="2889250"/>
            <a:ext cx="2563812" cy="2654300"/>
          </a:xfrm>
          <a:prstGeom prst="line">
            <a:avLst/>
          </a:prstGeom>
          <a:noFill/>
          <a:ln w="9525" cap="rnd">
            <a:solidFill>
              <a:schemeClr val="tx1"/>
            </a:solidFill>
            <a:prstDash val="sysDot"/>
            <a:round/>
            <a:headEnd/>
            <a:tailEnd/>
          </a:ln>
        </p:spPr>
        <p:txBody>
          <a:bodyPr wrap="none" anchor="ctr"/>
          <a:lstStyle/>
          <a:p>
            <a:endParaRPr lang="hu-HU"/>
          </a:p>
        </p:txBody>
      </p:sp>
      <p:sp>
        <p:nvSpPr>
          <p:cNvPr id="1106" name="Line 17"/>
          <p:cNvSpPr>
            <a:spLocks noChangeShapeType="1"/>
          </p:cNvSpPr>
          <p:nvPr/>
        </p:nvSpPr>
        <p:spPr bwMode="auto">
          <a:xfrm flipV="1">
            <a:off x="2043113" y="3106738"/>
            <a:ext cx="0" cy="2500312"/>
          </a:xfrm>
          <a:prstGeom prst="line">
            <a:avLst/>
          </a:prstGeom>
          <a:noFill/>
          <a:ln w="9525" cap="rnd">
            <a:solidFill>
              <a:schemeClr val="tx1"/>
            </a:solidFill>
            <a:prstDash val="sysDot"/>
            <a:round/>
            <a:headEnd/>
            <a:tailEnd/>
          </a:ln>
        </p:spPr>
        <p:txBody>
          <a:bodyPr wrap="none" anchor="ctr"/>
          <a:lstStyle/>
          <a:p>
            <a:endParaRPr lang="hu-HU"/>
          </a:p>
        </p:txBody>
      </p:sp>
      <p:sp>
        <p:nvSpPr>
          <p:cNvPr id="1107" name="Line 18"/>
          <p:cNvSpPr>
            <a:spLocks noChangeShapeType="1"/>
          </p:cNvSpPr>
          <p:nvPr/>
        </p:nvSpPr>
        <p:spPr bwMode="auto">
          <a:xfrm flipV="1">
            <a:off x="2479675" y="3106738"/>
            <a:ext cx="0" cy="2500312"/>
          </a:xfrm>
          <a:prstGeom prst="line">
            <a:avLst/>
          </a:prstGeom>
          <a:noFill/>
          <a:ln w="9525" cap="rnd">
            <a:solidFill>
              <a:schemeClr val="tx1"/>
            </a:solidFill>
            <a:prstDash val="sysDot"/>
            <a:round/>
            <a:headEnd/>
            <a:tailEnd/>
          </a:ln>
        </p:spPr>
        <p:txBody>
          <a:bodyPr wrap="none" anchor="ctr"/>
          <a:lstStyle/>
          <a:p>
            <a:endParaRPr lang="hu-HU"/>
          </a:p>
        </p:txBody>
      </p:sp>
      <p:sp>
        <p:nvSpPr>
          <p:cNvPr id="1108" name="Line 19"/>
          <p:cNvSpPr>
            <a:spLocks noChangeShapeType="1"/>
          </p:cNvSpPr>
          <p:nvPr/>
        </p:nvSpPr>
        <p:spPr bwMode="auto">
          <a:xfrm flipV="1">
            <a:off x="4481513" y="3114675"/>
            <a:ext cx="0" cy="2500313"/>
          </a:xfrm>
          <a:prstGeom prst="line">
            <a:avLst/>
          </a:prstGeom>
          <a:noFill/>
          <a:ln w="9525" cap="rnd">
            <a:solidFill>
              <a:schemeClr val="tx1"/>
            </a:solidFill>
            <a:prstDash val="sysDot"/>
            <a:round/>
            <a:headEnd/>
            <a:tailEnd/>
          </a:ln>
        </p:spPr>
        <p:txBody>
          <a:bodyPr wrap="none" anchor="ctr"/>
          <a:lstStyle/>
          <a:p>
            <a:endParaRPr lang="hu-HU"/>
          </a:p>
        </p:txBody>
      </p:sp>
      <p:sp>
        <p:nvSpPr>
          <p:cNvPr id="1109" name="Line 20"/>
          <p:cNvSpPr>
            <a:spLocks noChangeShapeType="1"/>
          </p:cNvSpPr>
          <p:nvPr/>
        </p:nvSpPr>
        <p:spPr bwMode="auto">
          <a:xfrm>
            <a:off x="2043113" y="5521325"/>
            <a:ext cx="436562" cy="0"/>
          </a:xfrm>
          <a:prstGeom prst="line">
            <a:avLst/>
          </a:prstGeom>
          <a:noFill/>
          <a:ln w="9525">
            <a:solidFill>
              <a:schemeClr val="tx1"/>
            </a:solidFill>
            <a:round/>
            <a:headEnd type="triangle" w="med" len="med"/>
            <a:tailEnd type="triangle" w="med" len="med"/>
          </a:ln>
        </p:spPr>
        <p:txBody>
          <a:bodyPr wrap="none" anchor="ctr"/>
          <a:lstStyle/>
          <a:p>
            <a:endParaRPr lang="hu-HU"/>
          </a:p>
        </p:txBody>
      </p:sp>
      <p:sp>
        <p:nvSpPr>
          <p:cNvPr id="1110" name="Line 21"/>
          <p:cNvSpPr>
            <a:spLocks noChangeShapeType="1"/>
          </p:cNvSpPr>
          <p:nvPr/>
        </p:nvSpPr>
        <p:spPr bwMode="auto">
          <a:xfrm>
            <a:off x="2479675" y="5521325"/>
            <a:ext cx="2001838" cy="22225"/>
          </a:xfrm>
          <a:prstGeom prst="line">
            <a:avLst/>
          </a:prstGeom>
          <a:noFill/>
          <a:ln w="9525">
            <a:solidFill>
              <a:schemeClr val="tx1"/>
            </a:solidFill>
            <a:round/>
            <a:headEnd type="triangle" w="med" len="med"/>
            <a:tailEnd type="triangle" w="med" len="med"/>
          </a:ln>
        </p:spPr>
        <p:txBody>
          <a:bodyPr wrap="none" anchor="ctr"/>
          <a:lstStyle/>
          <a:p>
            <a:endParaRPr lang="hu-HU"/>
          </a:p>
        </p:txBody>
      </p:sp>
      <p:sp>
        <p:nvSpPr>
          <p:cNvPr id="1111" name="Line 22"/>
          <p:cNvSpPr>
            <a:spLocks noChangeShapeType="1"/>
          </p:cNvSpPr>
          <p:nvPr/>
        </p:nvSpPr>
        <p:spPr bwMode="auto">
          <a:xfrm>
            <a:off x="1401763" y="3781425"/>
            <a:ext cx="0" cy="1308100"/>
          </a:xfrm>
          <a:prstGeom prst="line">
            <a:avLst/>
          </a:prstGeom>
          <a:noFill/>
          <a:ln w="9525">
            <a:solidFill>
              <a:schemeClr val="tx1"/>
            </a:solidFill>
            <a:round/>
            <a:headEnd type="triangle" w="med" len="med"/>
            <a:tailEnd type="triangle" w="med" len="med"/>
          </a:ln>
        </p:spPr>
        <p:txBody>
          <a:bodyPr wrap="none" anchor="ctr"/>
          <a:lstStyle/>
          <a:p>
            <a:endParaRPr lang="hu-HU"/>
          </a:p>
        </p:txBody>
      </p:sp>
      <p:sp>
        <p:nvSpPr>
          <p:cNvPr id="1112" name="Line 23"/>
          <p:cNvSpPr>
            <a:spLocks noChangeShapeType="1"/>
          </p:cNvSpPr>
          <p:nvPr/>
        </p:nvSpPr>
        <p:spPr bwMode="auto">
          <a:xfrm>
            <a:off x="773113" y="3305175"/>
            <a:ext cx="0" cy="2051050"/>
          </a:xfrm>
          <a:prstGeom prst="line">
            <a:avLst/>
          </a:prstGeom>
          <a:noFill/>
          <a:ln w="9525">
            <a:solidFill>
              <a:schemeClr val="tx1"/>
            </a:solidFill>
            <a:round/>
            <a:headEnd type="triangle" w="med" len="med"/>
            <a:tailEnd type="triangle" w="med" len="med"/>
          </a:ln>
        </p:spPr>
        <p:txBody>
          <a:bodyPr wrap="none" anchor="ctr"/>
          <a:lstStyle/>
          <a:p>
            <a:endParaRPr lang="hu-HU"/>
          </a:p>
        </p:txBody>
      </p:sp>
      <p:graphicFrame>
        <p:nvGraphicFramePr>
          <p:cNvPr id="1089" name="Object 65"/>
          <p:cNvGraphicFramePr>
            <a:graphicFrameLocks noChangeAspect="1"/>
          </p:cNvGraphicFramePr>
          <p:nvPr/>
        </p:nvGraphicFramePr>
        <p:xfrm>
          <a:off x="7777163" y="5856288"/>
          <a:ext cx="171450" cy="296862"/>
        </p:xfrm>
        <a:graphic>
          <a:graphicData uri="http://schemas.openxmlformats.org/presentationml/2006/ole">
            <mc:AlternateContent xmlns:mc="http://schemas.openxmlformats.org/markup-compatibility/2006">
              <mc:Choice xmlns:v="urn:schemas-microsoft-com:vml" Requires="v">
                <p:oleObj spid="_x0000_s1107" name="Equation" r:id="rId4" imgW="88746" imgH="152136" progId="Equation.DSMT4">
                  <p:embed/>
                </p:oleObj>
              </mc:Choice>
              <mc:Fallback>
                <p:oleObj name="Equation" r:id="rId4" imgW="88746" imgH="152136" progId="Equation.DSMT4">
                  <p:embed/>
                  <p:pic>
                    <p:nvPicPr>
                      <p:cNvPr id="0" name="Picture 6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7163" y="5856288"/>
                        <a:ext cx="171450" cy="296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1" name="Object 67"/>
          <p:cNvGraphicFramePr>
            <a:graphicFrameLocks noChangeAspect="1"/>
          </p:cNvGraphicFramePr>
          <p:nvPr/>
        </p:nvGraphicFramePr>
        <p:xfrm>
          <a:off x="1450975" y="4214813"/>
          <a:ext cx="450850" cy="350837"/>
        </p:xfrm>
        <a:graphic>
          <a:graphicData uri="http://schemas.openxmlformats.org/presentationml/2006/ole">
            <mc:AlternateContent xmlns:mc="http://schemas.openxmlformats.org/markup-compatibility/2006">
              <mc:Choice xmlns:v="urn:schemas-microsoft-com:vml" Requires="v">
                <p:oleObj spid="_x0000_s1108" name="Equation" r:id="rId6" imgW="228402" imgH="177646" progId="Equation.DSMT4">
                  <p:embed/>
                </p:oleObj>
              </mc:Choice>
              <mc:Fallback>
                <p:oleObj name="Equation" r:id="rId6" imgW="228402" imgH="177646" progId="Equation.DSMT4">
                  <p:embed/>
                  <p:pic>
                    <p:nvPicPr>
                      <p:cNvPr id="0" name="Picture 6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0975" y="4214813"/>
                        <a:ext cx="450850" cy="350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2" name="Object 68"/>
          <p:cNvGraphicFramePr>
            <a:graphicFrameLocks noChangeAspect="1"/>
          </p:cNvGraphicFramePr>
          <p:nvPr/>
        </p:nvGraphicFramePr>
        <p:xfrm>
          <a:off x="723900" y="4165600"/>
          <a:ext cx="596900" cy="449263"/>
        </p:xfrm>
        <a:graphic>
          <a:graphicData uri="http://schemas.openxmlformats.org/presentationml/2006/ole">
            <mc:AlternateContent xmlns:mc="http://schemas.openxmlformats.org/markup-compatibility/2006">
              <mc:Choice xmlns:v="urn:schemas-microsoft-com:vml" Requires="v">
                <p:oleObj spid="_x0000_s1109" name="Equation" r:id="rId8" imgW="304668" imgH="228501" progId="Equation.DSMT4">
                  <p:embed/>
                </p:oleObj>
              </mc:Choice>
              <mc:Fallback>
                <p:oleObj name="Equation" r:id="rId8" imgW="304668" imgH="228501" progId="Equation.DSMT4">
                  <p:embed/>
                  <p:pic>
                    <p:nvPicPr>
                      <p:cNvPr id="0" name="Picture 6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3900" y="4165600"/>
                        <a:ext cx="596900" cy="44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3" name="Object 69"/>
          <p:cNvGraphicFramePr>
            <a:graphicFrameLocks noChangeAspect="1"/>
          </p:cNvGraphicFramePr>
          <p:nvPr/>
        </p:nvGraphicFramePr>
        <p:xfrm>
          <a:off x="2097088" y="5543550"/>
          <a:ext cx="322262" cy="449263"/>
        </p:xfrm>
        <a:graphic>
          <a:graphicData uri="http://schemas.openxmlformats.org/presentationml/2006/ole">
            <mc:AlternateContent xmlns:mc="http://schemas.openxmlformats.org/markup-compatibility/2006">
              <mc:Choice xmlns:v="urn:schemas-microsoft-com:vml" Requires="v">
                <p:oleObj spid="_x0000_s1110" name="Equation" r:id="rId10" imgW="165028" imgH="228501" progId="Equation.DSMT4">
                  <p:embed/>
                </p:oleObj>
              </mc:Choice>
              <mc:Fallback>
                <p:oleObj name="Equation" r:id="rId10" imgW="165028" imgH="228501" progId="Equation.DSMT4">
                  <p:embed/>
                  <p:pic>
                    <p:nvPicPr>
                      <p:cNvPr id="0" name="Picture 6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97088" y="5543550"/>
                        <a:ext cx="322262" cy="44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4" name="Object 70"/>
          <p:cNvGraphicFramePr>
            <a:graphicFrameLocks noChangeAspect="1"/>
          </p:cNvGraphicFramePr>
          <p:nvPr/>
        </p:nvGraphicFramePr>
        <p:xfrm>
          <a:off x="3357563" y="5543550"/>
          <a:ext cx="319087" cy="473075"/>
        </p:xfrm>
        <a:graphic>
          <a:graphicData uri="http://schemas.openxmlformats.org/presentationml/2006/ole">
            <mc:AlternateContent xmlns:mc="http://schemas.openxmlformats.org/markup-compatibility/2006">
              <mc:Choice xmlns:v="urn:schemas-microsoft-com:vml" Requires="v">
                <p:oleObj spid="_x0000_s1111" name="Equation" r:id="rId12" imgW="164957" imgH="241091" progId="Equation.DSMT4">
                  <p:embed/>
                </p:oleObj>
              </mc:Choice>
              <mc:Fallback>
                <p:oleObj name="Equation" r:id="rId12" imgW="164957" imgH="241091" progId="Equation.DSMT4">
                  <p:embed/>
                  <p:pic>
                    <p:nvPicPr>
                      <p:cNvPr id="0" name="Picture 7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57563" y="5543550"/>
                        <a:ext cx="319087" cy="473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5" name="Object 71"/>
          <p:cNvGraphicFramePr>
            <a:graphicFrameLocks noChangeAspect="1"/>
          </p:cNvGraphicFramePr>
          <p:nvPr>
            <p:extLst>
              <p:ext uri="{D42A27DB-BD31-4B8C-83A1-F6EECF244321}">
                <p14:modId xmlns:p14="http://schemas.microsoft.com/office/powerpoint/2010/main" val="166534883"/>
              </p:ext>
            </p:extLst>
          </p:nvPr>
        </p:nvGraphicFramePr>
        <p:xfrm>
          <a:off x="2022475" y="1756121"/>
          <a:ext cx="3163888" cy="871537"/>
        </p:xfrm>
        <a:graphic>
          <a:graphicData uri="http://schemas.openxmlformats.org/presentationml/2006/ole">
            <mc:AlternateContent xmlns:mc="http://schemas.openxmlformats.org/markup-compatibility/2006">
              <mc:Choice xmlns:v="urn:schemas-microsoft-com:vml" Requires="v">
                <p:oleObj spid="_x0000_s1112" name="Equation" r:id="rId14" imgW="1612800" imgH="444240" progId="Equation.DSMT4">
                  <p:embed/>
                </p:oleObj>
              </mc:Choice>
              <mc:Fallback>
                <p:oleObj name="Equation" r:id="rId14" imgW="1612800" imgH="444240" progId="Equation.DSMT4">
                  <p:embed/>
                  <p:pic>
                    <p:nvPicPr>
                      <p:cNvPr id="0" name="Picture 7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22475" y="1756121"/>
                        <a:ext cx="3163888" cy="871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6" name="Object 72"/>
          <p:cNvGraphicFramePr>
            <a:graphicFrameLocks noChangeAspect="1"/>
          </p:cNvGraphicFramePr>
          <p:nvPr>
            <p:extLst>
              <p:ext uri="{D42A27DB-BD31-4B8C-83A1-F6EECF244321}">
                <p14:modId xmlns:p14="http://schemas.microsoft.com/office/powerpoint/2010/main" val="1952706601"/>
              </p:ext>
            </p:extLst>
          </p:nvPr>
        </p:nvGraphicFramePr>
        <p:xfrm>
          <a:off x="2043113" y="2523775"/>
          <a:ext cx="420687" cy="471487"/>
        </p:xfrm>
        <a:graphic>
          <a:graphicData uri="http://schemas.openxmlformats.org/presentationml/2006/ole">
            <mc:AlternateContent xmlns:mc="http://schemas.openxmlformats.org/markup-compatibility/2006">
              <mc:Choice xmlns:v="urn:schemas-microsoft-com:vml" Requires="v">
                <p:oleObj spid="_x0000_s1113" name="Equation" r:id="rId16" imgW="215713" imgH="241091" progId="Equation.DSMT4">
                  <p:embed/>
                </p:oleObj>
              </mc:Choice>
              <mc:Fallback>
                <p:oleObj name="Equation" r:id="rId16" imgW="215713" imgH="241091" progId="Equation.DSMT4">
                  <p:embed/>
                  <p:pic>
                    <p:nvPicPr>
                      <p:cNvPr id="0" name="Picture 7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043113" y="2523775"/>
                        <a:ext cx="420687" cy="471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3" name="Line 32"/>
          <p:cNvSpPr>
            <a:spLocks noChangeShapeType="1"/>
          </p:cNvSpPr>
          <p:nvPr/>
        </p:nvSpPr>
        <p:spPr bwMode="auto">
          <a:xfrm flipH="1">
            <a:off x="2479675" y="2258870"/>
            <a:ext cx="795337" cy="476250"/>
          </a:xfrm>
          <a:prstGeom prst="line">
            <a:avLst/>
          </a:prstGeom>
          <a:noFill/>
          <a:ln w="9525">
            <a:solidFill>
              <a:schemeClr val="tx1"/>
            </a:solidFill>
            <a:round/>
            <a:headEnd/>
            <a:tailEnd type="triangle" w="med" len="med"/>
          </a:ln>
        </p:spPr>
        <p:txBody>
          <a:bodyPr wrap="none" anchor="ctr"/>
          <a:lstStyle/>
          <a:p>
            <a:endParaRPr lang="hu-HU"/>
          </a:p>
        </p:txBody>
      </p:sp>
      <p:sp>
        <p:nvSpPr>
          <p:cNvPr id="1114" name="Text Box 33"/>
          <p:cNvSpPr txBox="1">
            <a:spLocks noChangeArrowheads="1"/>
          </p:cNvSpPr>
          <p:nvPr/>
        </p:nvSpPr>
        <p:spPr bwMode="auto">
          <a:xfrm>
            <a:off x="5021263" y="4017963"/>
            <a:ext cx="2779712" cy="390525"/>
          </a:xfrm>
          <a:prstGeom prst="rect">
            <a:avLst/>
          </a:prstGeom>
          <a:noFill/>
          <a:ln w="9525">
            <a:noFill/>
            <a:miter lim="800000"/>
            <a:headEnd/>
            <a:tailEnd/>
          </a:ln>
        </p:spPr>
        <p:txBody>
          <a:bodyPr lIns="18000" tIns="10800" rIns="18000" bIns="10800">
            <a:spAutoFit/>
          </a:bodyPr>
          <a:lstStyle/>
          <a:p>
            <a:pPr eaLnBrk="0" hangingPunct="0"/>
            <a:r>
              <a:rPr lang="hu-HU" altLang="hu-HU">
                <a:latin typeface="Times New Roman" pitchFamily="18" charset="0"/>
              </a:rPr>
              <a:t>A négyzetes eltérés számítása</a:t>
            </a:r>
            <a:endParaRPr lang="hu-HU" altLang="hu-HU" sz="2400">
              <a:latin typeface="Times New Roman" pitchFamily="18" charset="0"/>
            </a:endParaRPr>
          </a:p>
        </p:txBody>
      </p:sp>
      <p:graphicFrame>
        <p:nvGraphicFramePr>
          <p:cNvPr id="1097" name="Object 73"/>
          <p:cNvGraphicFramePr>
            <a:graphicFrameLocks noChangeAspect="1"/>
          </p:cNvGraphicFramePr>
          <p:nvPr/>
        </p:nvGraphicFramePr>
        <p:xfrm>
          <a:off x="4999038" y="4435475"/>
          <a:ext cx="3608387" cy="846138"/>
        </p:xfrm>
        <a:graphic>
          <a:graphicData uri="http://schemas.openxmlformats.org/presentationml/2006/ole">
            <mc:AlternateContent xmlns:mc="http://schemas.openxmlformats.org/markup-compatibility/2006">
              <mc:Choice xmlns:v="urn:schemas-microsoft-com:vml" Requires="v">
                <p:oleObj spid="_x0000_s1114" name="Equation" r:id="rId18" imgW="1841500" imgH="431800" progId="Equation.DSMT4">
                  <p:embed/>
                </p:oleObj>
              </mc:Choice>
              <mc:Fallback>
                <p:oleObj name="Equation" r:id="rId18" imgW="1841500" imgH="431800" progId="Equation.DSMT4">
                  <p:embed/>
                  <p:pic>
                    <p:nvPicPr>
                      <p:cNvPr id="0" name="Picture 7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999038" y="4435475"/>
                        <a:ext cx="3608387" cy="846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ktum 2"/>
          <p:cNvGraphicFramePr>
            <a:graphicFrameLocks noChangeAspect="1"/>
          </p:cNvGraphicFramePr>
          <p:nvPr>
            <p:extLst>
              <p:ext uri="{D42A27DB-BD31-4B8C-83A1-F6EECF244321}">
                <p14:modId xmlns:p14="http://schemas.microsoft.com/office/powerpoint/2010/main" val="1821884160"/>
              </p:ext>
            </p:extLst>
          </p:nvPr>
        </p:nvGraphicFramePr>
        <p:xfrm>
          <a:off x="593725" y="1943835"/>
          <a:ext cx="698500" cy="450850"/>
        </p:xfrm>
        <a:graphic>
          <a:graphicData uri="http://schemas.openxmlformats.org/presentationml/2006/ole">
            <mc:AlternateContent xmlns:mc="http://schemas.openxmlformats.org/markup-compatibility/2006">
              <mc:Choice xmlns:v="urn:schemas-microsoft-com:vml" Requires="v">
                <p:oleObj spid="_x0000_s1115" name="Equation" r:id="rId20" imgW="355446" imgH="228501" progId="Equation.DSMT4">
                  <p:embed/>
                </p:oleObj>
              </mc:Choice>
              <mc:Fallback>
                <p:oleObj name="Equation" r:id="rId20" imgW="355446" imgH="228501" progId="Equation.DSMT4">
                  <p:embed/>
                  <p:pic>
                    <p:nvPicPr>
                      <p:cNvPr id="0" name="Object 3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93725" y="1943835"/>
                        <a:ext cx="6985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685800" y="419100"/>
            <a:ext cx="7772400" cy="1030288"/>
          </a:xfrm>
          <a:prstGeom prst="rect">
            <a:avLst/>
          </a:prstGeom>
          <a:noFill/>
          <a:ln>
            <a:noFill/>
          </a:ln>
          <a:effectLst/>
          <a:extLst/>
        </p:spPr>
        <p:txBody>
          <a:bodyPr lIns="18000" tIns="10800" rIns="54000" bIns="10800" anchor="ctr"/>
          <a:lstStyle/>
          <a:p>
            <a:pPr algn="ctr"/>
            <a:r>
              <a:rPr lang="en-GB" altLang="hu-HU" sz="3200" b="1">
                <a:solidFill>
                  <a:schemeClr val="tx2"/>
                </a:solidFill>
                <a:effectLst>
                  <a:outerShdw blurRad="38100" dist="38100" dir="2700000" algn="tl">
                    <a:srgbClr val="000000"/>
                  </a:outerShdw>
                </a:effectLst>
              </a:rPr>
              <a:t> </a:t>
            </a:r>
            <a:r>
              <a:rPr lang="hu-HU" altLang="hu-HU" sz="3600" b="1">
                <a:solidFill>
                  <a:schemeClr val="tx2"/>
                </a:solidFill>
                <a:effectLst>
                  <a:outerShdw blurRad="38100" dist="38100" dir="2700000" algn="tl">
                    <a:srgbClr val="000000"/>
                  </a:outerShdw>
                </a:effectLst>
              </a:rPr>
              <a:t>IT1</a:t>
            </a:r>
            <a:r>
              <a:rPr lang="en-GB" altLang="hu-HU" sz="3600" b="1">
                <a:solidFill>
                  <a:schemeClr val="tx2"/>
                </a:solidFill>
                <a:effectLst>
                  <a:outerShdw blurRad="38100" dist="38100" dir="2700000" algn="tl">
                    <a:srgbClr val="000000"/>
                  </a:outerShdw>
                </a:effectLst>
              </a:rPr>
              <a:t> </a:t>
            </a:r>
            <a:r>
              <a:rPr lang="hu-HU" altLang="hu-HU" sz="3600" b="1">
                <a:solidFill>
                  <a:schemeClr val="tx2"/>
                </a:solidFill>
                <a:effectLst>
                  <a:outerShdw blurRad="38100" dist="38100" dir="2700000" algn="tl">
                    <a:srgbClr val="000000"/>
                  </a:outerShdw>
                </a:effectLst>
              </a:rPr>
              <a:t>modell </a:t>
            </a:r>
            <a:br>
              <a:rPr lang="hu-HU" altLang="hu-HU" sz="3600" b="1">
                <a:solidFill>
                  <a:schemeClr val="tx2"/>
                </a:solidFill>
                <a:effectLst>
                  <a:outerShdw blurRad="38100" dist="38100" dir="2700000" algn="tl">
                    <a:srgbClr val="000000"/>
                  </a:outerShdw>
                </a:effectLst>
              </a:rPr>
            </a:br>
            <a:r>
              <a:rPr lang="hu-HU" altLang="hu-HU" sz="3600" b="1">
                <a:solidFill>
                  <a:schemeClr val="tx2"/>
                </a:solidFill>
                <a:effectLst>
                  <a:outerShdw blurRad="38100" dist="38100" dir="2700000" algn="tl">
                    <a:srgbClr val="000000"/>
                  </a:outerShdw>
                </a:effectLst>
              </a:rPr>
              <a:t>az átmeneti függvény alapján</a:t>
            </a:r>
            <a:r>
              <a:rPr lang="en-GB" altLang="hu-HU" sz="2400" b="1">
                <a:solidFill>
                  <a:schemeClr val="tx2"/>
                </a:solidFill>
                <a:effectLst>
                  <a:outerShdw blurRad="38100" dist="38100" dir="2700000" algn="tl">
                    <a:srgbClr val="000000"/>
                  </a:outerShdw>
                </a:effectLst>
              </a:rPr>
              <a:t> </a:t>
            </a:r>
            <a:endParaRPr lang="hu-HU" altLang="hu-HU" sz="2400" b="1">
              <a:solidFill>
                <a:schemeClr val="tx2"/>
              </a:solidFill>
              <a:effectLst>
                <a:outerShdw blurRad="38100" dist="38100" dir="2700000" algn="tl">
                  <a:srgbClr val="000000"/>
                </a:outerShdw>
              </a:effectLst>
            </a:endParaRPr>
          </a:p>
        </p:txBody>
      </p:sp>
      <p:grpSp>
        <p:nvGrpSpPr>
          <p:cNvPr id="2107" name="Group 3"/>
          <p:cNvGrpSpPr>
            <a:grpSpLocks/>
          </p:cNvGrpSpPr>
          <p:nvPr/>
        </p:nvGrpSpPr>
        <p:grpSpPr bwMode="auto">
          <a:xfrm>
            <a:off x="1273175" y="1898650"/>
            <a:ext cx="6970713" cy="4389438"/>
            <a:chOff x="669" y="756"/>
            <a:chExt cx="4391" cy="2919"/>
          </a:xfrm>
        </p:grpSpPr>
        <p:sp>
          <p:nvSpPr>
            <p:cNvPr id="2128" name="Line 4"/>
            <p:cNvSpPr>
              <a:spLocks noChangeShapeType="1"/>
            </p:cNvSpPr>
            <p:nvPr/>
          </p:nvSpPr>
          <p:spPr bwMode="auto">
            <a:xfrm flipV="1">
              <a:off x="814" y="756"/>
              <a:ext cx="0" cy="2919"/>
            </a:xfrm>
            <a:prstGeom prst="line">
              <a:avLst/>
            </a:prstGeom>
            <a:noFill/>
            <a:ln w="9525">
              <a:solidFill>
                <a:schemeClr val="tx1"/>
              </a:solidFill>
              <a:round/>
              <a:headEnd/>
              <a:tailEnd type="triangle" w="med" len="med"/>
            </a:ln>
          </p:spPr>
          <p:txBody>
            <a:bodyPr wrap="none" anchor="ctr"/>
            <a:lstStyle/>
            <a:p>
              <a:endParaRPr lang="hu-HU"/>
            </a:p>
          </p:txBody>
        </p:sp>
        <p:sp>
          <p:nvSpPr>
            <p:cNvPr id="2129" name="Line 5"/>
            <p:cNvSpPr>
              <a:spLocks noChangeShapeType="1"/>
            </p:cNvSpPr>
            <p:nvPr/>
          </p:nvSpPr>
          <p:spPr bwMode="auto">
            <a:xfrm>
              <a:off x="669" y="3542"/>
              <a:ext cx="4391" cy="0"/>
            </a:xfrm>
            <a:prstGeom prst="line">
              <a:avLst/>
            </a:prstGeom>
            <a:noFill/>
            <a:ln w="9525">
              <a:solidFill>
                <a:schemeClr val="tx1"/>
              </a:solidFill>
              <a:round/>
              <a:headEnd/>
              <a:tailEnd type="triangle" w="med" len="med"/>
            </a:ln>
          </p:spPr>
          <p:txBody>
            <a:bodyPr wrap="none" anchor="ctr"/>
            <a:lstStyle/>
            <a:p>
              <a:endParaRPr lang="hu-HU"/>
            </a:p>
          </p:txBody>
        </p:sp>
      </p:grpSp>
      <p:grpSp>
        <p:nvGrpSpPr>
          <p:cNvPr id="2108" name="Group 6"/>
          <p:cNvGrpSpPr>
            <a:grpSpLocks/>
          </p:cNvGrpSpPr>
          <p:nvPr/>
        </p:nvGrpSpPr>
        <p:grpSpPr bwMode="auto">
          <a:xfrm>
            <a:off x="1273175" y="3722688"/>
            <a:ext cx="6650038" cy="1308100"/>
            <a:chOff x="669" y="2060"/>
            <a:chExt cx="4189" cy="824"/>
          </a:xfrm>
        </p:grpSpPr>
        <p:sp>
          <p:nvSpPr>
            <p:cNvPr id="2125" name="Line 7"/>
            <p:cNvSpPr>
              <a:spLocks noChangeShapeType="1"/>
            </p:cNvSpPr>
            <p:nvPr/>
          </p:nvSpPr>
          <p:spPr bwMode="auto">
            <a:xfrm>
              <a:off x="669" y="2884"/>
              <a:ext cx="618" cy="0"/>
            </a:xfrm>
            <a:prstGeom prst="line">
              <a:avLst/>
            </a:prstGeom>
            <a:noFill/>
            <a:ln w="9525">
              <a:solidFill>
                <a:schemeClr val="tx1"/>
              </a:solidFill>
              <a:round/>
              <a:headEnd/>
              <a:tailEnd/>
            </a:ln>
          </p:spPr>
          <p:txBody>
            <a:bodyPr wrap="none" anchor="ctr"/>
            <a:lstStyle/>
            <a:p>
              <a:endParaRPr lang="hu-HU"/>
            </a:p>
          </p:txBody>
        </p:sp>
        <p:sp>
          <p:nvSpPr>
            <p:cNvPr id="2126" name="Line 8"/>
            <p:cNvSpPr>
              <a:spLocks noChangeShapeType="1"/>
            </p:cNvSpPr>
            <p:nvPr/>
          </p:nvSpPr>
          <p:spPr bwMode="auto">
            <a:xfrm flipV="1">
              <a:off x="1287" y="2060"/>
              <a:ext cx="0" cy="824"/>
            </a:xfrm>
            <a:prstGeom prst="line">
              <a:avLst/>
            </a:prstGeom>
            <a:noFill/>
            <a:ln w="9525">
              <a:solidFill>
                <a:schemeClr val="tx1"/>
              </a:solidFill>
              <a:round/>
              <a:headEnd/>
              <a:tailEnd/>
            </a:ln>
          </p:spPr>
          <p:txBody>
            <a:bodyPr wrap="none" anchor="ctr"/>
            <a:lstStyle/>
            <a:p>
              <a:endParaRPr lang="hu-HU"/>
            </a:p>
          </p:txBody>
        </p:sp>
        <p:sp>
          <p:nvSpPr>
            <p:cNvPr id="2127" name="Line 9"/>
            <p:cNvSpPr>
              <a:spLocks noChangeShapeType="1"/>
            </p:cNvSpPr>
            <p:nvPr/>
          </p:nvSpPr>
          <p:spPr bwMode="auto">
            <a:xfrm>
              <a:off x="1287" y="2060"/>
              <a:ext cx="3571" cy="0"/>
            </a:xfrm>
            <a:prstGeom prst="line">
              <a:avLst/>
            </a:prstGeom>
            <a:noFill/>
            <a:ln w="9525">
              <a:solidFill>
                <a:schemeClr val="tx1"/>
              </a:solidFill>
              <a:round/>
              <a:headEnd/>
              <a:tailEnd/>
            </a:ln>
          </p:spPr>
          <p:txBody>
            <a:bodyPr wrap="none" anchor="ctr"/>
            <a:lstStyle/>
            <a:p>
              <a:endParaRPr lang="hu-HU"/>
            </a:p>
          </p:txBody>
        </p:sp>
      </p:grpSp>
      <p:sp>
        <p:nvSpPr>
          <p:cNvPr id="2109" name="Line 10"/>
          <p:cNvSpPr>
            <a:spLocks noChangeShapeType="1"/>
          </p:cNvSpPr>
          <p:nvPr/>
        </p:nvSpPr>
        <p:spPr bwMode="auto">
          <a:xfrm flipH="1">
            <a:off x="1273175" y="3722688"/>
            <a:ext cx="1090613" cy="0"/>
          </a:xfrm>
          <a:prstGeom prst="line">
            <a:avLst/>
          </a:prstGeom>
          <a:noFill/>
          <a:ln w="9525" cap="rnd">
            <a:solidFill>
              <a:schemeClr val="tx1"/>
            </a:solidFill>
            <a:prstDash val="sysDot"/>
            <a:round/>
            <a:headEnd/>
            <a:tailEnd/>
          </a:ln>
        </p:spPr>
        <p:txBody>
          <a:bodyPr wrap="none" anchor="ctr"/>
          <a:lstStyle/>
          <a:p>
            <a:endParaRPr lang="hu-HU"/>
          </a:p>
        </p:txBody>
      </p:sp>
      <p:sp>
        <p:nvSpPr>
          <p:cNvPr id="2110" name="Line 11"/>
          <p:cNvSpPr>
            <a:spLocks noChangeShapeType="1"/>
          </p:cNvSpPr>
          <p:nvPr/>
        </p:nvSpPr>
        <p:spPr bwMode="auto">
          <a:xfrm flipH="1">
            <a:off x="896938" y="5297488"/>
            <a:ext cx="6092825" cy="0"/>
          </a:xfrm>
          <a:prstGeom prst="line">
            <a:avLst/>
          </a:prstGeom>
          <a:noFill/>
          <a:ln w="9525" cap="rnd">
            <a:solidFill>
              <a:schemeClr val="tx1"/>
            </a:solidFill>
            <a:prstDash val="sysDot"/>
            <a:round/>
            <a:headEnd/>
            <a:tailEnd/>
          </a:ln>
        </p:spPr>
        <p:txBody>
          <a:bodyPr wrap="none" anchor="ctr"/>
          <a:lstStyle/>
          <a:p>
            <a:endParaRPr lang="hu-HU"/>
          </a:p>
        </p:txBody>
      </p:sp>
      <p:sp>
        <p:nvSpPr>
          <p:cNvPr id="2111" name="Line 12"/>
          <p:cNvSpPr>
            <a:spLocks noChangeShapeType="1"/>
          </p:cNvSpPr>
          <p:nvPr/>
        </p:nvSpPr>
        <p:spPr bwMode="auto">
          <a:xfrm flipV="1">
            <a:off x="2251075" y="3049588"/>
            <a:ext cx="3175" cy="2749550"/>
          </a:xfrm>
          <a:prstGeom prst="line">
            <a:avLst/>
          </a:prstGeom>
          <a:noFill/>
          <a:ln w="9525" cap="rnd">
            <a:solidFill>
              <a:schemeClr val="tx1"/>
            </a:solidFill>
            <a:prstDash val="sysDot"/>
            <a:round/>
            <a:headEnd/>
            <a:tailEnd/>
          </a:ln>
        </p:spPr>
        <p:txBody>
          <a:bodyPr wrap="none" anchor="ctr"/>
          <a:lstStyle/>
          <a:p>
            <a:endParaRPr lang="hu-HU"/>
          </a:p>
        </p:txBody>
      </p:sp>
      <p:sp>
        <p:nvSpPr>
          <p:cNvPr id="2112" name="Line 13"/>
          <p:cNvSpPr>
            <a:spLocks noChangeShapeType="1"/>
          </p:cNvSpPr>
          <p:nvPr/>
        </p:nvSpPr>
        <p:spPr bwMode="auto">
          <a:xfrm flipV="1">
            <a:off x="3295650" y="3065463"/>
            <a:ext cx="0" cy="2501900"/>
          </a:xfrm>
          <a:prstGeom prst="line">
            <a:avLst/>
          </a:prstGeom>
          <a:noFill/>
          <a:ln w="9525" cap="rnd">
            <a:solidFill>
              <a:schemeClr val="tx1"/>
            </a:solidFill>
            <a:prstDash val="sysDot"/>
            <a:round/>
            <a:headEnd/>
            <a:tailEnd/>
          </a:ln>
        </p:spPr>
        <p:txBody>
          <a:bodyPr wrap="none" anchor="ctr"/>
          <a:lstStyle/>
          <a:p>
            <a:endParaRPr lang="hu-HU"/>
          </a:p>
        </p:txBody>
      </p:sp>
      <p:sp>
        <p:nvSpPr>
          <p:cNvPr id="2113" name="Line 14"/>
          <p:cNvSpPr>
            <a:spLocks noChangeShapeType="1"/>
          </p:cNvSpPr>
          <p:nvPr/>
        </p:nvSpPr>
        <p:spPr bwMode="auto">
          <a:xfrm flipV="1">
            <a:off x="5627688" y="3059113"/>
            <a:ext cx="0" cy="2498725"/>
          </a:xfrm>
          <a:prstGeom prst="line">
            <a:avLst/>
          </a:prstGeom>
          <a:noFill/>
          <a:ln w="9525" cap="rnd">
            <a:solidFill>
              <a:schemeClr val="tx1"/>
            </a:solidFill>
            <a:prstDash val="sysDot"/>
            <a:round/>
            <a:headEnd/>
            <a:tailEnd/>
          </a:ln>
        </p:spPr>
        <p:txBody>
          <a:bodyPr wrap="none" anchor="ctr"/>
          <a:lstStyle/>
          <a:p>
            <a:endParaRPr lang="hu-HU"/>
          </a:p>
        </p:txBody>
      </p:sp>
      <p:sp>
        <p:nvSpPr>
          <p:cNvPr id="2114" name="Line 15"/>
          <p:cNvSpPr>
            <a:spLocks noChangeShapeType="1"/>
          </p:cNvSpPr>
          <p:nvPr/>
        </p:nvSpPr>
        <p:spPr bwMode="auto">
          <a:xfrm>
            <a:off x="1612900" y="3722688"/>
            <a:ext cx="0" cy="1308100"/>
          </a:xfrm>
          <a:prstGeom prst="line">
            <a:avLst/>
          </a:prstGeom>
          <a:noFill/>
          <a:ln w="9525">
            <a:solidFill>
              <a:schemeClr val="tx1"/>
            </a:solidFill>
            <a:round/>
            <a:headEnd type="triangle" w="med" len="med"/>
            <a:tailEnd type="triangle" w="med" len="med"/>
          </a:ln>
        </p:spPr>
        <p:txBody>
          <a:bodyPr wrap="none" anchor="ctr"/>
          <a:lstStyle/>
          <a:p>
            <a:endParaRPr lang="hu-HU"/>
          </a:p>
        </p:txBody>
      </p:sp>
      <p:graphicFrame>
        <p:nvGraphicFramePr>
          <p:cNvPr id="2099" name="Object 51"/>
          <p:cNvGraphicFramePr>
            <a:graphicFrameLocks noChangeAspect="1"/>
          </p:cNvGraphicFramePr>
          <p:nvPr/>
        </p:nvGraphicFramePr>
        <p:xfrm>
          <a:off x="7978775" y="5818188"/>
          <a:ext cx="171450" cy="295275"/>
        </p:xfrm>
        <a:graphic>
          <a:graphicData uri="http://schemas.openxmlformats.org/presentationml/2006/ole">
            <mc:AlternateContent xmlns:mc="http://schemas.openxmlformats.org/markup-compatibility/2006">
              <mc:Choice xmlns:v="urn:schemas-microsoft-com:vml" Requires="v">
                <p:oleObj spid="_x0000_s2113" name="Equation" r:id="rId4" imgW="88746" imgH="152136" progId="Equation.DSMT4">
                  <p:embed/>
                </p:oleObj>
              </mc:Choice>
              <mc:Fallback>
                <p:oleObj name="Equation" r:id="rId4" imgW="88746" imgH="152136" progId="Equation.DSMT4">
                  <p:embed/>
                  <p:pic>
                    <p:nvPicPr>
                      <p:cNvPr id="0" name="Picture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78775" y="5818188"/>
                        <a:ext cx="171450"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0" name="Object 52"/>
          <p:cNvGraphicFramePr>
            <a:graphicFrameLocks noChangeAspect="1"/>
          </p:cNvGraphicFramePr>
          <p:nvPr/>
        </p:nvGraphicFramePr>
        <p:xfrm>
          <a:off x="2411413" y="5562600"/>
          <a:ext cx="320675" cy="476250"/>
        </p:xfrm>
        <a:graphic>
          <a:graphicData uri="http://schemas.openxmlformats.org/presentationml/2006/ole">
            <mc:AlternateContent xmlns:mc="http://schemas.openxmlformats.org/markup-compatibility/2006">
              <mc:Choice xmlns:v="urn:schemas-microsoft-com:vml" Requires="v">
                <p:oleObj spid="_x0000_s2114" name="Equation" r:id="rId6" imgW="164957" imgH="241091" progId="Equation.DSMT4">
                  <p:embed/>
                </p:oleObj>
              </mc:Choice>
              <mc:Fallback>
                <p:oleObj name="Equation" r:id="rId6" imgW="164957" imgH="241091" progId="Equation.DSMT4">
                  <p:embed/>
                  <p:pic>
                    <p:nvPicPr>
                      <p:cNvPr id="0" name="Picture 5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11413" y="5562600"/>
                        <a:ext cx="320675"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1" name="Object 53"/>
          <p:cNvGraphicFramePr>
            <a:graphicFrameLocks noChangeAspect="1"/>
          </p:cNvGraphicFramePr>
          <p:nvPr/>
        </p:nvGraphicFramePr>
        <p:xfrm>
          <a:off x="2006600" y="1673225"/>
          <a:ext cx="2982913" cy="1055688"/>
        </p:xfrm>
        <a:graphic>
          <a:graphicData uri="http://schemas.openxmlformats.org/presentationml/2006/ole">
            <mc:AlternateContent xmlns:mc="http://schemas.openxmlformats.org/markup-compatibility/2006">
              <mc:Choice xmlns:v="urn:schemas-microsoft-com:vml" Requires="v">
                <p:oleObj spid="_x0000_s2115" name="Equation" r:id="rId8" imgW="1257120" imgH="444240" progId="Equation.DSMT4">
                  <p:embed/>
                </p:oleObj>
              </mc:Choice>
              <mc:Fallback>
                <p:oleObj name="Equation" r:id="rId8" imgW="1257120" imgH="444240" progId="Equation.DSMT4">
                  <p:embed/>
                  <p:pic>
                    <p:nvPicPr>
                      <p:cNvPr id="0" name="Picture 5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06600" y="1673225"/>
                        <a:ext cx="2982913" cy="1055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15" name="Line 19"/>
          <p:cNvSpPr>
            <a:spLocks noChangeShapeType="1"/>
          </p:cNvSpPr>
          <p:nvPr/>
        </p:nvSpPr>
        <p:spPr bwMode="auto">
          <a:xfrm>
            <a:off x="1273175" y="5297488"/>
            <a:ext cx="1090613" cy="0"/>
          </a:xfrm>
          <a:prstGeom prst="line">
            <a:avLst/>
          </a:prstGeom>
          <a:noFill/>
          <a:ln w="9525">
            <a:solidFill>
              <a:schemeClr val="tx1"/>
            </a:solidFill>
            <a:round/>
            <a:headEnd/>
            <a:tailEnd/>
          </a:ln>
        </p:spPr>
        <p:txBody>
          <a:bodyPr wrap="none" anchor="ctr"/>
          <a:lstStyle/>
          <a:p>
            <a:endParaRPr lang="hu-HU"/>
          </a:p>
        </p:txBody>
      </p:sp>
      <p:sp>
        <p:nvSpPr>
          <p:cNvPr id="2116" name="Freeform 20"/>
          <p:cNvSpPr>
            <a:spLocks/>
          </p:cNvSpPr>
          <p:nvPr/>
        </p:nvSpPr>
        <p:spPr bwMode="auto">
          <a:xfrm>
            <a:off x="2354263" y="2852738"/>
            <a:ext cx="4794250" cy="2444750"/>
          </a:xfrm>
          <a:custGeom>
            <a:avLst/>
            <a:gdLst>
              <a:gd name="T0" fmla="*/ 0 w 3020"/>
              <a:gd name="T1" fmla="*/ 2147483647 h 1541"/>
              <a:gd name="T2" fmla="*/ 493950664 w 3020"/>
              <a:gd name="T3" fmla="*/ 2147483647 h 1541"/>
              <a:gd name="T4" fmla="*/ 975301344 w 3020"/>
              <a:gd name="T5" fmla="*/ 2147483647 h 1541"/>
              <a:gd name="T6" fmla="*/ 1685985574 w 3020"/>
              <a:gd name="T7" fmla="*/ 2147483647 h 1541"/>
              <a:gd name="T8" fmla="*/ 2147483647 w 3020"/>
              <a:gd name="T9" fmla="*/ 496469927 h 1541"/>
              <a:gd name="T10" fmla="*/ 2147483647 w 3020"/>
              <a:gd name="T11" fmla="*/ 350300842 h 1541"/>
              <a:gd name="T12" fmla="*/ 0 60000 65536"/>
              <a:gd name="T13" fmla="*/ 0 60000 65536"/>
              <a:gd name="T14" fmla="*/ 0 60000 65536"/>
              <a:gd name="T15" fmla="*/ 0 60000 65536"/>
              <a:gd name="T16" fmla="*/ 0 60000 65536"/>
              <a:gd name="T17" fmla="*/ 0 60000 65536"/>
              <a:gd name="T18" fmla="*/ 0 w 3020"/>
              <a:gd name="T19" fmla="*/ 0 h 1541"/>
              <a:gd name="T20" fmla="*/ 3020 w 3020"/>
              <a:gd name="T21" fmla="*/ 1541 h 1541"/>
            </a:gdLst>
            <a:ahLst/>
            <a:cxnLst>
              <a:cxn ang="T12">
                <a:pos x="T0" y="T1"/>
              </a:cxn>
              <a:cxn ang="T13">
                <a:pos x="T2" y="T3"/>
              </a:cxn>
              <a:cxn ang="T14">
                <a:pos x="T4" y="T5"/>
              </a:cxn>
              <a:cxn ang="T15">
                <a:pos x="T6" y="T7"/>
              </a:cxn>
              <a:cxn ang="T16">
                <a:pos x="T8" y="T9"/>
              </a:cxn>
              <a:cxn ang="T17">
                <a:pos x="T10" y="T11"/>
              </a:cxn>
            </a:cxnLst>
            <a:rect l="T18" t="T19" r="T20" b="T21"/>
            <a:pathLst>
              <a:path w="3020" h="1541">
                <a:moveTo>
                  <a:pt x="0" y="1541"/>
                </a:moveTo>
                <a:cubicBezTo>
                  <a:pt x="66" y="1538"/>
                  <a:pt x="132" y="1536"/>
                  <a:pt x="196" y="1523"/>
                </a:cubicBezTo>
                <a:cubicBezTo>
                  <a:pt x="260" y="1510"/>
                  <a:pt x="308" y="1493"/>
                  <a:pt x="387" y="1460"/>
                </a:cubicBezTo>
                <a:cubicBezTo>
                  <a:pt x="466" y="1427"/>
                  <a:pt x="288" y="1532"/>
                  <a:pt x="669" y="1322"/>
                </a:cubicBezTo>
                <a:cubicBezTo>
                  <a:pt x="1050" y="1112"/>
                  <a:pt x="2322" y="394"/>
                  <a:pt x="2671" y="197"/>
                </a:cubicBezTo>
                <a:cubicBezTo>
                  <a:pt x="3020" y="0"/>
                  <a:pt x="2892" y="69"/>
                  <a:pt x="2764" y="139"/>
                </a:cubicBezTo>
              </a:path>
            </a:pathLst>
          </a:custGeom>
          <a:noFill/>
          <a:ln w="9525">
            <a:solidFill>
              <a:schemeClr val="tx1"/>
            </a:solidFill>
            <a:round/>
            <a:headEnd/>
            <a:tailEnd/>
          </a:ln>
        </p:spPr>
        <p:txBody>
          <a:bodyPr wrap="none" anchor="ctr"/>
          <a:lstStyle/>
          <a:p>
            <a:endParaRPr lang="hu-HU"/>
          </a:p>
        </p:txBody>
      </p:sp>
      <p:sp>
        <p:nvSpPr>
          <p:cNvPr id="2117" name="Line 21"/>
          <p:cNvSpPr>
            <a:spLocks noChangeShapeType="1"/>
          </p:cNvSpPr>
          <p:nvPr/>
        </p:nvSpPr>
        <p:spPr bwMode="auto">
          <a:xfrm flipH="1">
            <a:off x="1168400" y="5027613"/>
            <a:ext cx="6092825" cy="0"/>
          </a:xfrm>
          <a:prstGeom prst="line">
            <a:avLst/>
          </a:prstGeom>
          <a:noFill/>
          <a:ln w="9525" cap="rnd">
            <a:solidFill>
              <a:schemeClr val="tx1"/>
            </a:solidFill>
            <a:prstDash val="sysDot"/>
            <a:round/>
            <a:headEnd/>
            <a:tailEnd/>
          </a:ln>
        </p:spPr>
        <p:txBody>
          <a:bodyPr wrap="none" anchor="ctr"/>
          <a:lstStyle/>
          <a:p>
            <a:endParaRPr lang="hu-HU"/>
          </a:p>
        </p:txBody>
      </p:sp>
      <p:sp>
        <p:nvSpPr>
          <p:cNvPr id="2118" name="Line 22"/>
          <p:cNvSpPr>
            <a:spLocks noChangeShapeType="1"/>
          </p:cNvSpPr>
          <p:nvPr/>
        </p:nvSpPr>
        <p:spPr bwMode="auto">
          <a:xfrm flipH="1">
            <a:off x="2592388" y="2779713"/>
            <a:ext cx="4668837" cy="2628900"/>
          </a:xfrm>
          <a:prstGeom prst="line">
            <a:avLst/>
          </a:prstGeom>
          <a:noFill/>
          <a:ln w="9525" cap="rnd">
            <a:solidFill>
              <a:schemeClr val="tx1"/>
            </a:solidFill>
            <a:prstDash val="sysDot"/>
            <a:round/>
            <a:headEnd/>
            <a:tailEnd/>
          </a:ln>
        </p:spPr>
        <p:txBody>
          <a:bodyPr wrap="none" anchor="ctr"/>
          <a:lstStyle/>
          <a:p>
            <a:endParaRPr lang="hu-HU"/>
          </a:p>
        </p:txBody>
      </p:sp>
      <p:sp>
        <p:nvSpPr>
          <p:cNvPr id="2119" name="Line 23"/>
          <p:cNvSpPr>
            <a:spLocks noChangeShapeType="1"/>
          </p:cNvSpPr>
          <p:nvPr/>
        </p:nvSpPr>
        <p:spPr bwMode="auto">
          <a:xfrm flipH="1" flipV="1">
            <a:off x="2363788" y="3046413"/>
            <a:ext cx="3175" cy="473075"/>
          </a:xfrm>
          <a:prstGeom prst="line">
            <a:avLst/>
          </a:prstGeom>
          <a:noFill/>
          <a:ln w="9525" cap="rnd">
            <a:solidFill>
              <a:schemeClr val="tx1"/>
            </a:solidFill>
            <a:prstDash val="sysDot"/>
            <a:round/>
            <a:headEnd/>
            <a:tailEnd/>
          </a:ln>
        </p:spPr>
        <p:txBody>
          <a:bodyPr wrap="none" anchor="ctr"/>
          <a:lstStyle/>
          <a:p>
            <a:endParaRPr lang="hu-HU"/>
          </a:p>
        </p:txBody>
      </p:sp>
      <p:sp>
        <p:nvSpPr>
          <p:cNvPr id="2120" name="Line 24"/>
          <p:cNvSpPr>
            <a:spLocks noChangeShapeType="1"/>
          </p:cNvSpPr>
          <p:nvPr/>
        </p:nvSpPr>
        <p:spPr bwMode="auto">
          <a:xfrm flipV="1">
            <a:off x="2784475" y="3046413"/>
            <a:ext cx="0" cy="2882900"/>
          </a:xfrm>
          <a:prstGeom prst="line">
            <a:avLst/>
          </a:prstGeom>
          <a:noFill/>
          <a:ln w="9525" cap="rnd">
            <a:solidFill>
              <a:schemeClr val="tx1"/>
            </a:solidFill>
            <a:prstDash val="sysDot"/>
            <a:round/>
            <a:headEnd/>
            <a:tailEnd/>
          </a:ln>
        </p:spPr>
        <p:txBody>
          <a:bodyPr wrap="none" anchor="ctr"/>
          <a:lstStyle/>
          <a:p>
            <a:endParaRPr lang="hu-HU"/>
          </a:p>
        </p:txBody>
      </p:sp>
      <p:sp>
        <p:nvSpPr>
          <p:cNvPr id="2121" name="Line 25"/>
          <p:cNvSpPr>
            <a:spLocks noChangeShapeType="1"/>
          </p:cNvSpPr>
          <p:nvPr/>
        </p:nvSpPr>
        <p:spPr bwMode="auto">
          <a:xfrm>
            <a:off x="2232025" y="5543550"/>
            <a:ext cx="584200" cy="0"/>
          </a:xfrm>
          <a:prstGeom prst="line">
            <a:avLst/>
          </a:prstGeom>
          <a:noFill/>
          <a:ln w="9525">
            <a:solidFill>
              <a:schemeClr val="tx1"/>
            </a:solidFill>
            <a:round/>
            <a:headEnd type="triangle" w="med" len="med"/>
            <a:tailEnd type="triangle" w="med" len="med"/>
          </a:ln>
        </p:spPr>
        <p:txBody>
          <a:bodyPr wrap="none" anchor="ctr"/>
          <a:lstStyle/>
          <a:p>
            <a:endParaRPr lang="hu-HU"/>
          </a:p>
        </p:txBody>
      </p:sp>
      <p:sp>
        <p:nvSpPr>
          <p:cNvPr id="2122" name="Line 26"/>
          <p:cNvSpPr>
            <a:spLocks noChangeShapeType="1"/>
          </p:cNvSpPr>
          <p:nvPr/>
        </p:nvSpPr>
        <p:spPr bwMode="auto">
          <a:xfrm>
            <a:off x="1960563" y="3255963"/>
            <a:ext cx="293687" cy="0"/>
          </a:xfrm>
          <a:prstGeom prst="line">
            <a:avLst/>
          </a:prstGeom>
          <a:noFill/>
          <a:ln w="9525">
            <a:solidFill>
              <a:schemeClr val="tx1"/>
            </a:solidFill>
            <a:round/>
            <a:headEnd/>
            <a:tailEnd type="triangle" w="med" len="med"/>
          </a:ln>
        </p:spPr>
        <p:txBody>
          <a:bodyPr wrap="none" anchor="ctr"/>
          <a:lstStyle/>
          <a:p>
            <a:endParaRPr lang="hu-HU"/>
          </a:p>
        </p:txBody>
      </p:sp>
      <p:sp>
        <p:nvSpPr>
          <p:cNvPr id="2123" name="Line 27"/>
          <p:cNvSpPr>
            <a:spLocks noChangeShapeType="1"/>
          </p:cNvSpPr>
          <p:nvPr/>
        </p:nvSpPr>
        <p:spPr bwMode="auto">
          <a:xfrm flipH="1">
            <a:off x="2354263" y="3255963"/>
            <a:ext cx="293687" cy="0"/>
          </a:xfrm>
          <a:prstGeom prst="line">
            <a:avLst/>
          </a:prstGeom>
          <a:noFill/>
          <a:ln w="9525">
            <a:solidFill>
              <a:schemeClr val="tx1"/>
            </a:solidFill>
            <a:round/>
            <a:headEnd/>
            <a:tailEnd type="triangle" w="med" len="med"/>
          </a:ln>
        </p:spPr>
        <p:txBody>
          <a:bodyPr wrap="none" anchor="ctr"/>
          <a:lstStyle/>
          <a:p>
            <a:endParaRPr lang="hu-HU"/>
          </a:p>
        </p:txBody>
      </p:sp>
      <p:graphicFrame>
        <p:nvGraphicFramePr>
          <p:cNvPr id="2102" name="Object 54"/>
          <p:cNvGraphicFramePr>
            <a:graphicFrameLocks noChangeAspect="1"/>
          </p:cNvGraphicFramePr>
          <p:nvPr/>
        </p:nvGraphicFramePr>
        <p:xfrm>
          <a:off x="1770063" y="2817813"/>
          <a:ext cx="492125" cy="450850"/>
        </p:xfrm>
        <a:graphic>
          <a:graphicData uri="http://schemas.openxmlformats.org/presentationml/2006/ole">
            <mc:AlternateContent xmlns:mc="http://schemas.openxmlformats.org/markup-compatibility/2006">
              <mc:Choice xmlns:v="urn:schemas-microsoft-com:vml" Requires="v">
                <p:oleObj spid="_x0000_s2116" name="Equation" r:id="rId10" imgW="253800" imgH="228600" progId="Equation.DSMT4">
                  <p:embed/>
                </p:oleObj>
              </mc:Choice>
              <mc:Fallback>
                <p:oleObj name="Equation" r:id="rId10" imgW="253800" imgH="228600" progId="Equation.DSMT4">
                  <p:embed/>
                  <p:pic>
                    <p:nvPicPr>
                      <p:cNvPr id="0" name="Picture 5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70063" y="2817813"/>
                        <a:ext cx="492125" cy="45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3" name="Object 55"/>
          <p:cNvGraphicFramePr>
            <a:graphicFrameLocks noChangeAspect="1"/>
          </p:cNvGraphicFramePr>
          <p:nvPr/>
        </p:nvGraphicFramePr>
        <p:xfrm>
          <a:off x="4294188" y="5589588"/>
          <a:ext cx="322262" cy="447675"/>
        </p:xfrm>
        <a:graphic>
          <a:graphicData uri="http://schemas.openxmlformats.org/presentationml/2006/ole">
            <mc:AlternateContent xmlns:mc="http://schemas.openxmlformats.org/markup-compatibility/2006">
              <mc:Choice xmlns:v="urn:schemas-microsoft-com:vml" Requires="v">
                <p:oleObj spid="_x0000_s2117" name="Equation" r:id="rId12" imgW="164880" imgH="228600" progId="Equation.DSMT4">
                  <p:embed/>
                </p:oleObj>
              </mc:Choice>
              <mc:Fallback>
                <p:oleObj name="Equation" r:id="rId12" imgW="164880" imgH="228600" progId="Equation.DSMT4">
                  <p:embed/>
                  <p:pic>
                    <p:nvPicPr>
                      <p:cNvPr id="0" name="Picture 5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94188" y="5589588"/>
                        <a:ext cx="322262"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24" name="Line 30"/>
          <p:cNvSpPr>
            <a:spLocks noChangeShapeType="1"/>
          </p:cNvSpPr>
          <p:nvPr/>
        </p:nvSpPr>
        <p:spPr bwMode="auto">
          <a:xfrm>
            <a:off x="3295650" y="5548313"/>
            <a:ext cx="2332038" cy="0"/>
          </a:xfrm>
          <a:prstGeom prst="line">
            <a:avLst/>
          </a:prstGeom>
          <a:noFill/>
          <a:ln w="9525">
            <a:solidFill>
              <a:schemeClr val="tx1"/>
            </a:solidFill>
            <a:round/>
            <a:headEnd type="triangle" w="med" len="med"/>
            <a:tailEnd type="triangle" w="med" len="med"/>
          </a:ln>
        </p:spPr>
        <p:txBody>
          <a:bodyPr wrap="none" anchor="ctr"/>
          <a:lstStyle/>
          <a:p>
            <a:endParaRPr lang="hu-HU"/>
          </a:p>
        </p:txBody>
      </p:sp>
      <p:graphicFrame>
        <p:nvGraphicFramePr>
          <p:cNvPr id="2104" name="Object 56"/>
          <p:cNvGraphicFramePr>
            <a:graphicFrameLocks noChangeAspect="1"/>
          </p:cNvGraphicFramePr>
          <p:nvPr>
            <p:extLst>
              <p:ext uri="{D42A27DB-BD31-4B8C-83A1-F6EECF244321}">
                <p14:modId xmlns:p14="http://schemas.microsoft.com/office/powerpoint/2010/main" val="3029644462"/>
              </p:ext>
            </p:extLst>
          </p:nvPr>
        </p:nvGraphicFramePr>
        <p:xfrm>
          <a:off x="800446" y="1808820"/>
          <a:ext cx="698500" cy="450850"/>
        </p:xfrm>
        <a:graphic>
          <a:graphicData uri="http://schemas.openxmlformats.org/presentationml/2006/ole">
            <mc:AlternateContent xmlns:mc="http://schemas.openxmlformats.org/markup-compatibility/2006">
              <mc:Choice xmlns:v="urn:schemas-microsoft-com:vml" Requires="v">
                <p:oleObj spid="_x0000_s2118" name="Equation" r:id="rId14" imgW="355446" imgH="228501" progId="Equation.DSMT4">
                  <p:embed/>
                </p:oleObj>
              </mc:Choice>
              <mc:Fallback>
                <p:oleObj name="Equation" r:id="rId14" imgW="355446" imgH="228501" progId="Equation.DSMT4">
                  <p:embed/>
                  <p:pic>
                    <p:nvPicPr>
                      <p:cNvPr id="0" name="Picture 5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446" y="1808820"/>
                        <a:ext cx="698500" cy="45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5" name="Object 57"/>
          <p:cNvGraphicFramePr>
            <a:graphicFrameLocks noChangeAspect="1"/>
          </p:cNvGraphicFramePr>
          <p:nvPr/>
        </p:nvGraphicFramePr>
        <p:xfrm>
          <a:off x="1662113" y="4157663"/>
          <a:ext cx="450850" cy="349250"/>
        </p:xfrm>
        <a:graphic>
          <a:graphicData uri="http://schemas.openxmlformats.org/presentationml/2006/ole">
            <mc:AlternateContent xmlns:mc="http://schemas.openxmlformats.org/markup-compatibility/2006">
              <mc:Choice xmlns:v="urn:schemas-microsoft-com:vml" Requires="v">
                <p:oleObj spid="_x0000_s2119" name="Equation" r:id="rId16" imgW="228402" imgH="177646" progId="Equation.DSMT4">
                  <p:embed/>
                </p:oleObj>
              </mc:Choice>
              <mc:Fallback>
                <p:oleObj name="Equation" r:id="rId16" imgW="228402" imgH="177646" progId="Equation.DSMT4">
                  <p:embed/>
                  <p:pic>
                    <p:nvPicPr>
                      <p:cNvPr id="0" name="Picture 5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62113" y="4157663"/>
                        <a:ext cx="450850"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685800" y="419100"/>
            <a:ext cx="7772400" cy="714375"/>
          </a:xfrm>
          <a:prstGeom prst="rect">
            <a:avLst/>
          </a:prstGeom>
          <a:noFill/>
          <a:ln>
            <a:noFill/>
          </a:ln>
          <a:effectLst/>
          <a:extLst/>
        </p:spPr>
        <p:txBody>
          <a:bodyPr lIns="18000" tIns="10800" rIns="54000" bIns="10800" anchor="ctr"/>
          <a:lstStyle/>
          <a:p>
            <a:pPr algn="ctr"/>
            <a:r>
              <a:rPr lang="en-GB" altLang="hu-HU" sz="3200" b="1">
                <a:solidFill>
                  <a:schemeClr val="tx2"/>
                </a:solidFill>
                <a:effectLst>
                  <a:outerShdw blurRad="38100" dist="38100" dir="2700000" algn="tl">
                    <a:srgbClr val="000000"/>
                  </a:outerShdw>
                </a:effectLst>
              </a:rPr>
              <a:t> </a:t>
            </a:r>
            <a:r>
              <a:rPr lang="hu-HU" altLang="hu-HU" sz="3600" b="1">
                <a:solidFill>
                  <a:schemeClr val="tx2"/>
                </a:solidFill>
                <a:effectLst>
                  <a:outerShdw blurRad="38100" dist="38100" dir="2700000" algn="tl">
                    <a:srgbClr val="000000"/>
                  </a:outerShdw>
                </a:effectLst>
              </a:rPr>
              <a:t>HIT1</a:t>
            </a:r>
            <a:r>
              <a:rPr lang="en-GB" altLang="hu-HU" sz="3600" b="1">
                <a:solidFill>
                  <a:schemeClr val="tx2"/>
                </a:solidFill>
                <a:effectLst>
                  <a:outerShdw blurRad="38100" dist="38100" dir="2700000" algn="tl">
                    <a:srgbClr val="000000"/>
                  </a:outerShdw>
                </a:effectLst>
              </a:rPr>
              <a:t> </a:t>
            </a:r>
            <a:r>
              <a:rPr lang="hu-HU" altLang="hu-HU" sz="3600" b="1">
                <a:solidFill>
                  <a:schemeClr val="tx2"/>
                </a:solidFill>
                <a:effectLst>
                  <a:outerShdw blurRad="38100" dist="38100" dir="2700000" algn="tl">
                    <a:srgbClr val="000000"/>
                  </a:outerShdw>
                </a:effectLst>
              </a:rPr>
              <a:t>modell </a:t>
            </a:r>
          </a:p>
        </p:txBody>
      </p:sp>
      <p:grpSp>
        <p:nvGrpSpPr>
          <p:cNvPr id="80899" name="Group 3"/>
          <p:cNvGrpSpPr>
            <a:grpSpLocks/>
          </p:cNvGrpSpPr>
          <p:nvPr/>
        </p:nvGrpSpPr>
        <p:grpSpPr bwMode="auto">
          <a:xfrm>
            <a:off x="1285875" y="1449388"/>
            <a:ext cx="6970713" cy="3757612"/>
            <a:chOff x="669" y="756"/>
            <a:chExt cx="4391" cy="2919"/>
          </a:xfrm>
        </p:grpSpPr>
        <p:sp>
          <p:nvSpPr>
            <p:cNvPr id="80900" name="Line 4"/>
            <p:cNvSpPr>
              <a:spLocks noChangeShapeType="1"/>
            </p:cNvSpPr>
            <p:nvPr/>
          </p:nvSpPr>
          <p:spPr bwMode="auto">
            <a:xfrm flipV="1">
              <a:off x="814" y="756"/>
              <a:ext cx="0" cy="2919"/>
            </a:xfrm>
            <a:prstGeom prst="line">
              <a:avLst/>
            </a:prstGeom>
            <a:noFill/>
            <a:ln w="9525">
              <a:solidFill>
                <a:schemeClr val="tx1"/>
              </a:solidFill>
              <a:round/>
              <a:headEnd/>
              <a:tailEnd type="triangle" w="med" len="med"/>
            </a:ln>
          </p:spPr>
          <p:txBody>
            <a:bodyPr wrap="none" anchor="ctr"/>
            <a:lstStyle/>
            <a:p>
              <a:endParaRPr lang="hu-HU"/>
            </a:p>
          </p:txBody>
        </p:sp>
        <p:sp>
          <p:nvSpPr>
            <p:cNvPr id="80901" name="Line 5"/>
            <p:cNvSpPr>
              <a:spLocks noChangeShapeType="1"/>
            </p:cNvSpPr>
            <p:nvPr/>
          </p:nvSpPr>
          <p:spPr bwMode="auto">
            <a:xfrm>
              <a:off x="669" y="3542"/>
              <a:ext cx="4391" cy="0"/>
            </a:xfrm>
            <a:prstGeom prst="line">
              <a:avLst/>
            </a:prstGeom>
            <a:noFill/>
            <a:ln w="9525">
              <a:solidFill>
                <a:schemeClr val="tx1"/>
              </a:solidFill>
              <a:round/>
              <a:headEnd/>
              <a:tailEnd type="triangle" w="med" len="med"/>
            </a:ln>
          </p:spPr>
          <p:txBody>
            <a:bodyPr wrap="none" anchor="ctr"/>
            <a:lstStyle/>
            <a:p>
              <a:endParaRPr lang="hu-HU"/>
            </a:p>
          </p:txBody>
        </p:sp>
      </p:grpSp>
      <p:grpSp>
        <p:nvGrpSpPr>
          <p:cNvPr id="80902" name="Group 6"/>
          <p:cNvGrpSpPr>
            <a:grpSpLocks/>
          </p:cNvGrpSpPr>
          <p:nvPr/>
        </p:nvGrpSpPr>
        <p:grpSpPr bwMode="auto">
          <a:xfrm>
            <a:off x="1273175" y="3135313"/>
            <a:ext cx="6650038" cy="1308100"/>
            <a:chOff x="669" y="2060"/>
            <a:chExt cx="4189" cy="824"/>
          </a:xfrm>
        </p:grpSpPr>
        <p:sp>
          <p:nvSpPr>
            <p:cNvPr id="80903" name="Line 7"/>
            <p:cNvSpPr>
              <a:spLocks noChangeShapeType="1"/>
            </p:cNvSpPr>
            <p:nvPr/>
          </p:nvSpPr>
          <p:spPr bwMode="auto">
            <a:xfrm>
              <a:off x="669" y="2884"/>
              <a:ext cx="618" cy="0"/>
            </a:xfrm>
            <a:prstGeom prst="line">
              <a:avLst/>
            </a:prstGeom>
            <a:noFill/>
            <a:ln w="9525">
              <a:solidFill>
                <a:schemeClr val="tx1"/>
              </a:solidFill>
              <a:round/>
              <a:headEnd/>
              <a:tailEnd/>
            </a:ln>
          </p:spPr>
          <p:txBody>
            <a:bodyPr wrap="none" anchor="ctr"/>
            <a:lstStyle/>
            <a:p>
              <a:endParaRPr lang="hu-HU"/>
            </a:p>
          </p:txBody>
        </p:sp>
        <p:sp>
          <p:nvSpPr>
            <p:cNvPr id="80904" name="Line 8"/>
            <p:cNvSpPr>
              <a:spLocks noChangeShapeType="1"/>
            </p:cNvSpPr>
            <p:nvPr/>
          </p:nvSpPr>
          <p:spPr bwMode="auto">
            <a:xfrm flipV="1">
              <a:off x="1287" y="2060"/>
              <a:ext cx="0" cy="824"/>
            </a:xfrm>
            <a:prstGeom prst="line">
              <a:avLst/>
            </a:prstGeom>
            <a:noFill/>
            <a:ln w="9525">
              <a:solidFill>
                <a:schemeClr val="tx1"/>
              </a:solidFill>
              <a:round/>
              <a:headEnd/>
              <a:tailEnd/>
            </a:ln>
          </p:spPr>
          <p:txBody>
            <a:bodyPr wrap="none" anchor="ctr"/>
            <a:lstStyle/>
            <a:p>
              <a:endParaRPr lang="hu-HU"/>
            </a:p>
          </p:txBody>
        </p:sp>
        <p:sp>
          <p:nvSpPr>
            <p:cNvPr id="80905" name="Line 9"/>
            <p:cNvSpPr>
              <a:spLocks noChangeShapeType="1"/>
            </p:cNvSpPr>
            <p:nvPr/>
          </p:nvSpPr>
          <p:spPr bwMode="auto">
            <a:xfrm>
              <a:off x="1287" y="2060"/>
              <a:ext cx="3571" cy="0"/>
            </a:xfrm>
            <a:prstGeom prst="line">
              <a:avLst/>
            </a:prstGeom>
            <a:noFill/>
            <a:ln w="9525">
              <a:solidFill>
                <a:schemeClr val="tx1"/>
              </a:solidFill>
              <a:round/>
              <a:headEnd/>
              <a:tailEnd/>
            </a:ln>
          </p:spPr>
          <p:txBody>
            <a:bodyPr wrap="none" anchor="ctr"/>
            <a:lstStyle/>
            <a:p>
              <a:endParaRPr lang="hu-HU"/>
            </a:p>
          </p:txBody>
        </p:sp>
      </p:grpSp>
      <p:sp>
        <p:nvSpPr>
          <p:cNvPr id="80906" name="Line 10"/>
          <p:cNvSpPr>
            <a:spLocks noChangeShapeType="1"/>
          </p:cNvSpPr>
          <p:nvPr/>
        </p:nvSpPr>
        <p:spPr bwMode="auto">
          <a:xfrm flipH="1">
            <a:off x="1273175" y="3135313"/>
            <a:ext cx="1090613" cy="0"/>
          </a:xfrm>
          <a:prstGeom prst="line">
            <a:avLst/>
          </a:prstGeom>
          <a:noFill/>
          <a:ln w="9525" cap="rnd">
            <a:solidFill>
              <a:schemeClr val="tx1"/>
            </a:solidFill>
            <a:prstDash val="sysDot"/>
            <a:round/>
            <a:headEnd/>
            <a:tailEnd/>
          </a:ln>
        </p:spPr>
        <p:txBody>
          <a:bodyPr wrap="none" anchor="ctr"/>
          <a:lstStyle/>
          <a:p>
            <a:endParaRPr lang="hu-HU"/>
          </a:p>
        </p:txBody>
      </p:sp>
      <p:sp>
        <p:nvSpPr>
          <p:cNvPr id="80907" name="Line 11"/>
          <p:cNvSpPr>
            <a:spLocks noChangeShapeType="1"/>
          </p:cNvSpPr>
          <p:nvPr/>
        </p:nvSpPr>
        <p:spPr bwMode="auto">
          <a:xfrm flipH="1">
            <a:off x="896938" y="4710113"/>
            <a:ext cx="6092825" cy="0"/>
          </a:xfrm>
          <a:prstGeom prst="line">
            <a:avLst/>
          </a:prstGeom>
          <a:noFill/>
          <a:ln w="9525" cap="rnd">
            <a:solidFill>
              <a:schemeClr val="tx1"/>
            </a:solidFill>
            <a:prstDash val="sysDot"/>
            <a:round/>
            <a:headEnd/>
            <a:tailEnd/>
          </a:ln>
        </p:spPr>
        <p:txBody>
          <a:bodyPr wrap="none" anchor="ctr"/>
          <a:lstStyle/>
          <a:p>
            <a:endParaRPr lang="hu-HU"/>
          </a:p>
        </p:txBody>
      </p:sp>
      <p:sp>
        <p:nvSpPr>
          <p:cNvPr id="80908" name="Line 12"/>
          <p:cNvSpPr>
            <a:spLocks noChangeShapeType="1"/>
          </p:cNvSpPr>
          <p:nvPr/>
        </p:nvSpPr>
        <p:spPr bwMode="auto">
          <a:xfrm flipH="1" flipV="1">
            <a:off x="2254250" y="2462213"/>
            <a:ext cx="22225" cy="2452687"/>
          </a:xfrm>
          <a:prstGeom prst="line">
            <a:avLst/>
          </a:prstGeom>
          <a:noFill/>
          <a:ln w="9525" cap="rnd">
            <a:solidFill>
              <a:schemeClr val="tx1"/>
            </a:solidFill>
            <a:prstDash val="sysDot"/>
            <a:round/>
            <a:headEnd/>
            <a:tailEnd/>
          </a:ln>
        </p:spPr>
        <p:txBody>
          <a:bodyPr wrap="none" anchor="ctr"/>
          <a:lstStyle/>
          <a:p>
            <a:endParaRPr lang="hu-HU"/>
          </a:p>
        </p:txBody>
      </p:sp>
      <p:sp>
        <p:nvSpPr>
          <p:cNvPr id="80909" name="Line 13"/>
          <p:cNvSpPr>
            <a:spLocks noChangeShapeType="1"/>
          </p:cNvSpPr>
          <p:nvPr/>
        </p:nvSpPr>
        <p:spPr bwMode="auto">
          <a:xfrm flipV="1">
            <a:off x="3295650" y="2478088"/>
            <a:ext cx="0" cy="2501900"/>
          </a:xfrm>
          <a:prstGeom prst="line">
            <a:avLst/>
          </a:prstGeom>
          <a:noFill/>
          <a:ln w="9525" cap="rnd">
            <a:solidFill>
              <a:schemeClr val="tx1"/>
            </a:solidFill>
            <a:prstDash val="sysDot"/>
            <a:round/>
            <a:headEnd/>
            <a:tailEnd/>
          </a:ln>
        </p:spPr>
        <p:txBody>
          <a:bodyPr wrap="none" anchor="ctr"/>
          <a:lstStyle/>
          <a:p>
            <a:endParaRPr lang="hu-HU"/>
          </a:p>
        </p:txBody>
      </p:sp>
      <p:sp>
        <p:nvSpPr>
          <p:cNvPr id="80910" name="Line 14"/>
          <p:cNvSpPr>
            <a:spLocks noChangeShapeType="1"/>
          </p:cNvSpPr>
          <p:nvPr/>
        </p:nvSpPr>
        <p:spPr bwMode="auto">
          <a:xfrm flipV="1">
            <a:off x="5627688" y="2471738"/>
            <a:ext cx="0" cy="2498725"/>
          </a:xfrm>
          <a:prstGeom prst="line">
            <a:avLst/>
          </a:prstGeom>
          <a:noFill/>
          <a:ln w="9525" cap="rnd">
            <a:solidFill>
              <a:schemeClr val="tx1"/>
            </a:solidFill>
            <a:prstDash val="sysDot"/>
            <a:round/>
            <a:headEnd/>
            <a:tailEnd/>
          </a:ln>
        </p:spPr>
        <p:txBody>
          <a:bodyPr wrap="none" anchor="ctr"/>
          <a:lstStyle/>
          <a:p>
            <a:endParaRPr lang="hu-HU"/>
          </a:p>
        </p:txBody>
      </p:sp>
      <p:sp>
        <p:nvSpPr>
          <p:cNvPr id="80911" name="Line 15"/>
          <p:cNvSpPr>
            <a:spLocks noChangeShapeType="1"/>
          </p:cNvSpPr>
          <p:nvPr/>
        </p:nvSpPr>
        <p:spPr bwMode="auto">
          <a:xfrm>
            <a:off x="1612900" y="3135313"/>
            <a:ext cx="0" cy="1308100"/>
          </a:xfrm>
          <a:prstGeom prst="line">
            <a:avLst/>
          </a:prstGeom>
          <a:noFill/>
          <a:ln w="9525">
            <a:solidFill>
              <a:schemeClr val="tx1"/>
            </a:solidFill>
            <a:round/>
            <a:headEnd type="triangle" w="med" len="med"/>
            <a:tailEnd type="triangle" w="med" len="med"/>
          </a:ln>
        </p:spPr>
        <p:txBody>
          <a:bodyPr wrap="none" anchor="ctr"/>
          <a:lstStyle/>
          <a:p>
            <a:endParaRPr lang="hu-HU"/>
          </a:p>
        </p:txBody>
      </p:sp>
      <p:graphicFrame>
        <p:nvGraphicFramePr>
          <p:cNvPr id="80912" name="Object 16"/>
          <p:cNvGraphicFramePr>
            <a:graphicFrameLocks noChangeAspect="1"/>
          </p:cNvGraphicFramePr>
          <p:nvPr/>
        </p:nvGraphicFramePr>
        <p:xfrm>
          <a:off x="7993063" y="4733925"/>
          <a:ext cx="171450" cy="295275"/>
        </p:xfrm>
        <a:graphic>
          <a:graphicData uri="http://schemas.openxmlformats.org/presentationml/2006/ole">
            <mc:AlternateContent xmlns:mc="http://schemas.openxmlformats.org/markup-compatibility/2006">
              <mc:Choice xmlns:v="urn:schemas-microsoft-com:vml" Requires="v">
                <p:oleObj spid="_x0000_s80937" name="Equation" r:id="rId4" imgW="88746" imgH="152136" progId="Equation.DSMT4">
                  <p:embed/>
                </p:oleObj>
              </mc:Choice>
              <mc:Fallback>
                <p:oleObj name="Equation" r:id="rId4" imgW="88746" imgH="152136" progId="Equation.DSMT4">
                  <p:embed/>
                  <p:pic>
                    <p:nvPicPr>
                      <p:cNvPr id="0"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93063" y="4733925"/>
                        <a:ext cx="171450"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0913" name="Object 17"/>
          <p:cNvGraphicFramePr>
            <a:graphicFrameLocks noChangeAspect="1"/>
          </p:cNvGraphicFramePr>
          <p:nvPr/>
        </p:nvGraphicFramePr>
        <p:xfrm>
          <a:off x="2411413" y="2214563"/>
          <a:ext cx="320675" cy="476250"/>
        </p:xfrm>
        <a:graphic>
          <a:graphicData uri="http://schemas.openxmlformats.org/presentationml/2006/ole">
            <mc:AlternateContent xmlns:mc="http://schemas.openxmlformats.org/markup-compatibility/2006">
              <mc:Choice xmlns:v="urn:schemas-microsoft-com:vml" Requires="v">
                <p:oleObj spid="_x0000_s80938" name="Equation" r:id="rId6" imgW="164957" imgH="241091" progId="Equation.DSMT4">
                  <p:embed/>
                </p:oleObj>
              </mc:Choice>
              <mc:Fallback>
                <p:oleObj name="Equation" r:id="rId6" imgW="164957" imgH="241091" progId="Equation.DSMT4">
                  <p:embed/>
                  <p:pic>
                    <p:nvPicPr>
                      <p:cNvPr id="0" name="Picture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11413" y="2214563"/>
                        <a:ext cx="320675"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0914" name="Object 18"/>
          <p:cNvGraphicFramePr>
            <a:graphicFrameLocks noChangeAspect="1"/>
          </p:cNvGraphicFramePr>
          <p:nvPr/>
        </p:nvGraphicFramePr>
        <p:xfrm>
          <a:off x="2590800" y="1223963"/>
          <a:ext cx="3616325" cy="1055687"/>
        </p:xfrm>
        <a:graphic>
          <a:graphicData uri="http://schemas.openxmlformats.org/presentationml/2006/ole">
            <mc:AlternateContent xmlns:mc="http://schemas.openxmlformats.org/markup-compatibility/2006">
              <mc:Choice xmlns:v="urn:schemas-microsoft-com:vml" Requires="v">
                <p:oleObj spid="_x0000_s80939" name="Equation" r:id="rId8" imgW="1523880" imgH="444240" progId="Equation.DSMT4">
                  <p:embed/>
                </p:oleObj>
              </mc:Choice>
              <mc:Fallback>
                <p:oleObj name="Equation" r:id="rId8" imgW="1523880" imgH="444240" progId="Equation.DSMT4">
                  <p:embed/>
                  <p:pic>
                    <p:nvPicPr>
                      <p:cNvPr id="0" name="Picture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0800" y="1223963"/>
                        <a:ext cx="3616325" cy="1055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0915" name="Line 19"/>
          <p:cNvSpPr>
            <a:spLocks noChangeShapeType="1"/>
          </p:cNvSpPr>
          <p:nvPr/>
        </p:nvSpPr>
        <p:spPr bwMode="auto">
          <a:xfrm>
            <a:off x="1273175" y="4710113"/>
            <a:ext cx="1090613" cy="0"/>
          </a:xfrm>
          <a:prstGeom prst="line">
            <a:avLst/>
          </a:prstGeom>
          <a:noFill/>
          <a:ln w="9525">
            <a:solidFill>
              <a:schemeClr val="tx1"/>
            </a:solidFill>
            <a:round/>
            <a:headEnd/>
            <a:tailEnd/>
          </a:ln>
        </p:spPr>
        <p:txBody>
          <a:bodyPr wrap="none" anchor="ctr"/>
          <a:lstStyle/>
          <a:p>
            <a:endParaRPr lang="hu-HU"/>
          </a:p>
        </p:txBody>
      </p:sp>
      <p:sp>
        <p:nvSpPr>
          <p:cNvPr id="80916" name="Freeform 20"/>
          <p:cNvSpPr>
            <a:spLocks/>
          </p:cNvSpPr>
          <p:nvPr/>
        </p:nvSpPr>
        <p:spPr bwMode="auto">
          <a:xfrm>
            <a:off x="2354263" y="2265363"/>
            <a:ext cx="4794250" cy="2444750"/>
          </a:xfrm>
          <a:custGeom>
            <a:avLst/>
            <a:gdLst>
              <a:gd name="T0" fmla="*/ 0 w 3020"/>
              <a:gd name="T1" fmla="*/ 2147483647 h 1541"/>
              <a:gd name="T2" fmla="*/ 493950664 w 3020"/>
              <a:gd name="T3" fmla="*/ 2147483647 h 1541"/>
              <a:gd name="T4" fmla="*/ 975301344 w 3020"/>
              <a:gd name="T5" fmla="*/ 2147483647 h 1541"/>
              <a:gd name="T6" fmla="*/ 1685985574 w 3020"/>
              <a:gd name="T7" fmla="*/ 2147483647 h 1541"/>
              <a:gd name="T8" fmla="*/ 2147483647 w 3020"/>
              <a:gd name="T9" fmla="*/ 496469927 h 1541"/>
              <a:gd name="T10" fmla="*/ 2147483647 w 3020"/>
              <a:gd name="T11" fmla="*/ 350300842 h 1541"/>
              <a:gd name="T12" fmla="*/ 0 60000 65536"/>
              <a:gd name="T13" fmla="*/ 0 60000 65536"/>
              <a:gd name="T14" fmla="*/ 0 60000 65536"/>
              <a:gd name="T15" fmla="*/ 0 60000 65536"/>
              <a:gd name="T16" fmla="*/ 0 60000 65536"/>
              <a:gd name="T17" fmla="*/ 0 60000 65536"/>
              <a:gd name="T18" fmla="*/ 0 w 3020"/>
              <a:gd name="T19" fmla="*/ 0 h 1541"/>
              <a:gd name="T20" fmla="*/ 3020 w 3020"/>
              <a:gd name="T21" fmla="*/ 1541 h 1541"/>
            </a:gdLst>
            <a:ahLst/>
            <a:cxnLst>
              <a:cxn ang="T12">
                <a:pos x="T0" y="T1"/>
              </a:cxn>
              <a:cxn ang="T13">
                <a:pos x="T2" y="T3"/>
              </a:cxn>
              <a:cxn ang="T14">
                <a:pos x="T4" y="T5"/>
              </a:cxn>
              <a:cxn ang="T15">
                <a:pos x="T6" y="T7"/>
              </a:cxn>
              <a:cxn ang="T16">
                <a:pos x="T8" y="T9"/>
              </a:cxn>
              <a:cxn ang="T17">
                <a:pos x="T10" y="T11"/>
              </a:cxn>
            </a:cxnLst>
            <a:rect l="T18" t="T19" r="T20" b="T21"/>
            <a:pathLst>
              <a:path w="3020" h="1541">
                <a:moveTo>
                  <a:pt x="0" y="1541"/>
                </a:moveTo>
                <a:cubicBezTo>
                  <a:pt x="66" y="1538"/>
                  <a:pt x="132" y="1536"/>
                  <a:pt x="196" y="1523"/>
                </a:cubicBezTo>
                <a:cubicBezTo>
                  <a:pt x="260" y="1510"/>
                  <a:pt x="308" y="1493"/>
                  <a:pt x="387" y="1460"/>
                </a:cubicBezTo>
                <a:cubicBezTo>
                  <a:pt x="466" y="1427"/>
                  <a:pt x="288" y="1532"/>
                  <a:pt x="669" y="1322"/>
                </a:cubicBezTo>
                <a:cubicBezTo>
                  <a:pt x="1050" y="1112"/>
                  <a:pt x="2322" y="394"/>
                  <a:pt x="2671" y="197"/>
                </a:cubicBezTo>
                <a:cubicBezTo>
                  <a:pt x="3020" y="0"/>
                  <a:pt x="2892" y="69"/>
                  <a:pt x="2764" y="139"/>
                </a:cubicBezTo>
              </a:path>
            </a:pathLst>
          </a:custGeom>
          <a:noFill/>
          <a:ln w="9525">
            <a:solidFill>
              <a:schemeClr val="tx1"/>
            </a:solidFill>
            <a:round/>
            <a:headEnd/>
            <a:tailEnd/>
          </a:ln>
        </p:spPr>
        <p:txBody>
          <a:bodyPr wrap="none" anchor="ctr"/>
          <a:lstStyle/>
          <a:p>
            <a:endParaRPr lang="hu-HU"/>
          </a:p>
        </p:txBody>
      </p:sp>
      <p:sp>
        <p:nvSpPr>
          <p:cNvPr id="80917" name="Line 21"/>
          <p:cNvSpPr>
            <a:spLocks noChangeShapeType="1"/>
          </p:cNvSpPr>
          <p:nvPr/>
        </p:nvSpPr>
        <p:spPr bwMode="auto">
          <a:xfrm flipH="1">
            <a:off x="1168400" y="4440238"/>
            <a:ext cx="6092825" cy="0"/>
          </a:xfrm>
          <a:prstGeom prst="line">
            <a:avLst/>
          </a:prstGeom>
          <a:noFill/>
          <a:ln w="9525" cap="rnd">
            <a:solidFill>
              <a:schemeClr val="tx1"/>
            </a:solidFill>
            <a:prstDash val="sysDot"/>
            <a:round/>
            <a:headEnd/>
            <a:tailEnd/>
          </a:ln>
        </p:spPr>
        <p:txBody>
          <a:bodyPr wrap="none" anchor="ctr"/>
          <a:lstStyle/>
          <a:p>
            <a:endParaRPr lang="hu-HU"/>
          </a:p>
        </p:txBody>
      </p:sp>
      <p:sp>
        <p:nvSpPr>
          <p:cNvPr id="80918" name="Line 22"/>
          <p:cNvSpPr>
            <a:spLocks noChangeShapeType="1"/>
          </p:cNvSpPr>
          <p:nvPr/>
        </p:nvSpPr>
        <p:spPr bwMode="auto">
          <a:xfrm flipH="1">
            <a:off x="2592388" y="2192338"/>
            <a:ext cx="4668837" cy="2628900"/>
          </a:xfrm>
          <a:prstGeom prst="line">
            <a:avLst/>
          </a:prstGeom>
          <a:noFill/>
          <a:ln w="9525" cap="rnd">
            <a:solidFill>
              <a:schemeClr val="tx1"/>
            </a:solidFill>
            <a:prstDash val="sysDot"/>
            <a:round/>
            <a:headEnd/>
            <a:tailEnd/>
          </a:ln>
        </p:spPr>
        <p:txBody>
          <a:bodyPr wrap="none" anchor="ctr"/>
          <a:lstStyle/>
          <a:p>
            <a:endParaRPr lang="hu-HU"/>
          </a:p>
        </p:txBody>
      </p:sp>
      <p:sp>
        <p:nvSpPr>
          <p:cNvPr id="80919" name="Line 23"/>
          <p:cNvSpPr>
            <a:spLocks noChangeShapeType="1"/>
          </p:cNvSpPr>
          <p:nvPr/>
        </p:nvSpPr>
        <p:spPr bwMode="auto">
          <a:xfrm flipH="1" flipV="1">
            <a:off x="2322513" y="2459038"/>
            <a:ext cx="0" cy="2409825"/>
          </a:xfrm>
          <a:prstGeom prst="line">
            <a:avLst/>
          </a:prstGeom>
          <a:noFill/>
          <a:ln w="9525" cap="rnd">
            <a:solidFill>
              <a:schemeClr val="tx1"/>
            </a:solidFill>
            <a:prstDash val="sysDot"/>
            <a:round/>
            <a:headEnd/>
            <a:tailEnd/>
          </a:ln>
        </p:spPr>
        <p:txBody>
          <a:bodyPr wrap="none" anchor="ctr"/>
          <a:lstStyle/>
          <a:p>
            <a:endParaRPr lang="hu-HU"/>
          </a:p>
        </p:txBody>
      </p:sp>
      <p:sp>
        <p:nvSpPr>
          <p:cNvPr id="80920" name="Line 24"/>
          <p:cNvSpPr>
            <a:spLocks noChangeShapeType="1"/>
          </p:cNvSpPr>
          <p:nvPr/>
        </p:nvSpPr>
        <p:spPr bwMode="auto">
          <a:xfrm flipV="1">
            <a:off x="2771775" y="2459038"/>
            <a:ext cx="12700" cy="2455862"/>
          </a:xfrm>
          <a:prstGeom prst="line">
            <a:avLst/>
          </a:prstGeom>
          <a:noFill/>
          <a:ln w="9525" cap="rnd">
            <a:solidFill>
              <a:schemeClr val="tx1"/>
            </a:solidFill>
            <a:prstDash val="sysDot"/>
            <a:round/>
            <a:headEnd/>
            <a:tailEnd/>
          </a:ln>
        </p:spPr>
        <p:txBody>
          <a:bodyPr wrap="none" anchor="ctr"/>
          <a:lstStyle/>
          <a:p>
            <a:endParaRPr lang="hu-HU"/>
          </a:p>
        </p:txBody>
      </p:sp>
      <p:sp>
        <p:nvSpPr>
          <p:cNvPr id="80921" name="Line 25"/>
          <p:cNvSpPr>
            <a:spLocks noChangeShapeType="1"/>
          </p:cNvSpPr>
          <p:nvPr/>
        </p:nvSpPr>
        <p:spPr bwMode="auto">
          <a:xfrm flipV="1">
            <a:off x="2322513" y="2754313"/>
            <a:ext cx="447675" cy="0"/>
          </a:xfrm>
          <a:prstGeom prst="line">
            <a:avLst/>
          </a:prstGeom>
          <a:noFill/>
          <a:ln w="9525">
            <a:solidFill>
              <a:schemeClr val="tx1"/>
            </a:solidFill>
            <a:round/>
            <a:headEnd type="triangle" w="med" len="med"/>
            <a:tailEnd type="triangle" w="med" len="med"/>
          </a:ln>
        </p:spPr>
        <p:txBody>
          <a:bodyPr wrap="none" anchor="ctr"/>
          <a:lstStyle/>
          <a:p>
            <a:endParaRPr lang="hu-HU"/>
          </a:p>
        </p:txBody>
      </p:sp>
      <p:sp>
        <p:nvSpPr>
          <p:cNvPr id="80922" name="Line 26"/>
          <p:cNvSpPr>
            <a:spLocks noChangeShapeType="1"/>
          </p:cNvSpPr>
          <p:nvPr/>
        </p:nvSpPr>
        <p:spPr bwMode="auto">
          <a:xfrm>
            <a:off x="1960563" y="2979738"/>
            <a:ext cx="293687" cy="0"/>
          </a:xfrm>
          <a:prstGeom prst="line">
            <a:avLst/>
          </a:prstGeom>
          <a:noFill/>
          <a:ln w="9525">
            <a:solidFill>
              <a:schemeClr val="tx1"/>
            </a:solidFill>
            <a:round/>
            <a:headEnd/>
            <a:tailEnd type="triangle" w="med" len="med"/>
          </a:ln>
        </p:spPr>
        <p:txBody>
          <a:bodyPr wrap="none" anchor="ctr"/>
          <a:lstStyle/>
          <a:p>
            <a:endParaRPr lang="hu-HU"/>
          </a:p>
        </p:txBody>
      </p:sp>
      <p:sp>
        <p:nvSpPr>
          <p:cNvPr id="80923" name="Line 27"/>
          <p:cNvSpPr>
            <a:spLocks noChangeShapeType="1"/>
          </p:cNvSpPr>
          <p:nvPr/>
        </p:nvSpPr>
        <p:spPr bwMode="auto">
          <a:xfrm flipH="1">
            <a:off x="2322513" y="2979738"/>
            <a:ext cx="293687" cy="0"/>
          </a:xfrm>
          <a:prstGeom prst="line">
            <a:avLst/>
          </a:prstGeom>
          <a:noFill/>
          <a:ln w="9525">
            <a:solidFill>
              <a:schemeClr val="tx1"/>
            </a:solidFill>
            <a:round/>
            <a:headEnd/>
            <a:tailEnd type="triangle" w="med" len="med"/>
          </a:ln>
        </p:spPr>
        <p:txBody>
          <a:bodyPr wrap="none" anchor="ctr"/>
          <a:lstStyle/>
          <a:p>
            <a:endParaRPr lang="hu-HU"/>
          </a:p>
        </p:txBody>
      </p:sp>
      <p:graphicFrame>
        <p:nvGraphicFramePr>
          <p:cNvPr id="80924" name="Object 28"/>
          <p:cNvGraphicFramePr>
            <a:graphicFrameLocks noChangeAspect="1"/>
          </p:cNvGraphicFramePr>
          <p:nvPr/>
        </p:nvGraphicFramePr>
        <p:xfrm>
          <a:off x="1692275" y="2484438"/>
          <a:ext cx="492125" cy="450850"/>
        </p:xfrm>
        <a:graphic>
          <a:graphicData uri="http://schemas.openxmlformats.org/presentationml/2006/ole">
            <mc:AlternateContent xmlns:mc="http://schemas.openxmlformats.org/markup-compatibility/2006">
              <mc:Choice xmlns:v="urn:schemas-microsoft-com:vml" Requires="v">
                <p:oleObj spid="_x0000_s80940" name="Equation" r:id="rId10" imgW="253800" imgH="228600" progId="Equation.DSMT4">
                  <p:embed/>
                </p:oleObj>
              </mc:Choice>
              <mc:Fallback>
                <p:oleObj name="Equation" r:id="rId10" imgW="253800" imgH="228600" progId="Equation.DSMT4">
                  <p:embed/>
                  <p:pic>
                    <p:nvPicPr>
                      <p:cNvPr id="0" name="Picture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92275" y="2484438"/>
                        <a:ext cx="492125" cy="45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0925" name="Object 29"/>
          <p:cNvGraphicFramePr>
            <a:graphicFrameLocks noChangeAspect="1"/>
          </p:cNvGraphicFramePr>
          <p:nvPr/>
        </p:nvGraphicFramePr>
        <p:xfrm>
          <a:off x="3357563" y="2214563"/>
          <a:ext cx="322262" cy="447675"/>
        </p:xfrm>
        <a:graphic>
          <a:graphicData uri="http://schemas.openxmlformats.org/presentationml/2006/ole">
            <mc:AlternateContent xmlns:mc="http://schemas.openxmlformats.org/markup-compatibility/2006">
              <mc:Choice xmlns:v="urn:schemas-microsoft-com:vml" Requires="v">
                <p:oleObj spid="_x0000_s80941" name="Equation" r:id="rId12" imgW="164880" imgH="228600" progId="Equation.DSMT4">
                  <p:embed/>
                </p:oleObj>
              </mc:Choice>
              <mc:Fallback>
                <p:oleObj name="Equation" r:id="rId12" imgW="164880" imgH="228600" progId="Equation.DSMT4">
                  <p:embed/>
                  <p:pic>
                    <p:nvPicPr>
                      <p:cNvPr id="0" name="Picture 2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57563" y="2214563"/>
                        <a:ext cx="322262"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0926" name="Line 30"/>
          <p:cNvSpPr>
            <a:spLocks noChangeShapeType="1"/>
          </p:cNvSpPr>
          <p:nvPr/>
        </p:nvSpPr>
        <p:spPr bwMode="auto">
          <a:xfrm>
            <a:off x="3311525" y="2754313"/>
            <a:ext cx="2332038" cy="0"/>
          </a:xfrm>
          <a:prstGeom prst="line">
            <a:avLst/>
          </a:prstGeom>
          <a:noFill/>
          <a:ln w="9525">
            <a:solidFill>
              <a:schemeClr val="tx1"/>
            </a:solidFill>
            <a:round/>
            <a:headEnd type="triangle" w="med" len="med"/>
            <a:tailEnd type="triangle" w="med" len="med"/>
          </a:ln>
        </p:spPr>
        <p:txBody>
          <a:bodyPr wrap="none" anchor="ctr"/>
          <a:lstStyle/>
          <a:p>
            <a:endParaRPr lang="hu-HU"/>
          </a:p>
        </p:txBody>
      </p:sp>
      <p:graphicFrame>
        <p:nvGraphicFramePr>
          <p:cNvPr id="80927" name="Object 31"/>
          <p:cNvGraphicFramePr>
            <a:graphicFrameLocks noChangeAspect="1"/>
          </p:cNvGraphicFramePr>
          <p:nvPr/>
        </p:nvGraphicFramePr>
        <p:xfrm>
          <a:off x="701675" y="1403350"/>
          <a:ext cx="698500" cy="450850"/>
        </p:xfrm>
        <a:graphic>
          <a:graphicData uri="http://schemas.openxmlformats.org/presentationml/2006/ole">
            <mc:AlternateContent xmlns:mc="http://schemas.openxmlformats.org/markup-compatibility/2006">
              <mc:Choice xmlns:v="urn:schemas-microsoft-com:vml" Requires="v">
                <p:oleObj spid="_x0000_s80942" name="Equation" r:id="rId14" imgW="355446" imgH="228501" progId="Equation.DSMT4">
                  <p:embed/>
                </p:oleObj>
              </mc:Choice>
              <mc:Fallback>
                <p:oleObj name="Equation" r:id="rId14" imgW="355446" imgH="228501" progId="Equation.DSMT4">
                  <p:embed/>
                  <p:pic>
                    <p:nvPicPr>
                      <p:cNvPr id="0" name="Picture 3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01675" y="1403350"/>
                        <a:ext cx="698500" cy="45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0928" name="Object 32"/>
          <p:cNvGraphicFramePr>
            <a:graphicFrameLocks noChangeAspect="1"/>
          </p:cNvGraphicFramePr>
          <p:nvPr/>
        </p:nvGraphicFramePr>
        <p:xfrm>
          <a:off x="1662113" y="3570288"/>
          <a:ext cx="450850" cy="349250"/>
        </p:xfrm>
        <a:graphic>
          <a:graphicData uri="http://schemas.openxmlformats.org/presentationml/2006/ole">
            <mc:AlternateContent xmlns:mc="http://schemas.openxmlformats.org/markup-compatibility/2006">
              <mc:Choice xmlns:v="urn:schemas-microsoft-com:vml" Requires="v">
                <p:oleObj spid="_x0000_s80943" name="Equation" r:id="rId16" imgW="228402" imgH="177646" progId="Equation.DSMT4">
                  <p:embed/>
                </p:oleObj>
              </mc:Choice>
              <mc:Fallback>
                <p:oleObj name="Equation" r:id="rId16" imgW="228402" imgH="177646" progId="Equation.DSMT4">
                  <p:embed/>
                  <p:pic>
                    <p:nvPicPr>
                      <p:cNvPr id="0" name="Picture 3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62113" y="3570288"/>
                        <a:ext cx="450850"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0929" name="Text Box 33"/>
          <p:cNvSpPr txBox="1">
            <a:spLocks noChangeArrowheads="1"/>
          </p:cNvSpPr>
          <p:nvPr/>
        </p:nvSpPr>
        <p:spPr bwMode="auto">
          <a:xfrm>
            <a:off x="1106488" y="5408613"/>
            <a:ext cx="7156450" cy="701675"/>
          </a:xfrm>
          <a:prstGeom prst="rect">
            <a:avLst/>
          </a:prstGeom>
          <a:noFill/>
          <a:ln w="9525">
            <a:noFill/>
            <a:miter lim="800000"/>
            <a:headEnd/>
            <a:tailEnd/>
          </a:ln>
          <a:effectLst/>
        </p:spPr>
        <p:txBody>
          <a:bodyPr>
            <a:spAutoFit/>
          </a:bodyPr>
          <a:lstStyle/>
          <a:p>
            <a:pPr>
              <a:spcBef>
                <a:spcPct val="50000"/>
              </a:spcBef>
            </a:pPr>
            <a:r>
              <a:rPr lang="hu-HU" sz="2000">
                <a:latin typeface="Times New Roman" pitchFamily="18" charset="0"/>
              </a:rPr>
              <a:t>A válaszfüggvény egyenletesen emelkedő szakaszán a bemeneti jel amplitúdóval egyező emelkedéshez szükséges idő az integrálási idő.</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rrowheads="1"/>
          </p:cNvSpPr>
          <p:nvPr>
            <p:ph type="title"/>
          </p:nvPr>
        </p:nvSpPr>
        <p:spPr>
          <a:xfrm>
            <a:off x="1897063" y="461963"/>
            <a:ext cx="5402262" cy="701675"/>
          </a:xfrm>
        </p:spPr>
        <p:txBody>
          <a:bodyPr wrap="none">
            <a:spAutoFit/>
          </a:bodyPr>
          <a:lstStyle/>
          <a:p>
            <a:pPr eaLnBrk="1" hangingPunct="1">
              <a:defRPr/>
            </a:pPr>
            <a:r>
              <a:rPr lang="hu-HU" altLang="hu-HU" sz="4000" dirty="0" smtClean="0"/>
              <a:t>A szabályozó felöl nézve</a:t>
            </a:r>
          </a:p>
        </p:txBody>
      </p:sp>
      <p:sp>
        <p:nvSpPr>
          <p:cNvPr id="45058" name="Rectangle 3"/>
          <p:cNvSpPr>
            <a:spLocks noChangeArrowheads="1"/>
          </p:cNvSpPr>
          <p:nvPr/>
        </p:nvSpPr>
        <p:spPr bwMode="auto">
          <a:xfrm>
            <a:off x="3455988" y="1719263"/>
            <a:ext cx="838200" cy="533400"/>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45059" name="Rectangle 4"/>
          <p:cNvSpPr>
            <a:spLocks noChangeArrowheads="1"/>
          </p:cNvSpPr>
          <p:nvPr/>
        </p:nvSpPr>
        <p:spPr bwMode="auto">
          <a:xfrm>
            <a:off x="5202238" y="1808163"/>
            <a:ext cx="838200" cy="1455737"/>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45060" name="Rectangle 5"/>
          <p:cNvSpPr>
            <a:spLocks noChangeArrowheads="1"/>
          </p:cNvSpPr>
          <p:nvPr/>
        </p:nvSpPr>
        <p:spPr bwMode="auto">
          <a:xfrm>
            <a:off x="3455988" y="2786063"/>
            <a:ext cx="838200" cy="533400"/>
          </a:xfrm>
          <a:prstGeom prst="rect">
            <a:avLst/>
          </a:prstGeom>
          <a:solidFill>
            <a:srgbClr val="00CCFF"/>
          </a:solidFill>
          <a:ln w="9525">
            <a:solidFill>
              <a:schemeClr val="tx1"/>
            </a:solidFill>
            <a:miter lim="800000"/>
            <a:headEnd/>
            <a:tailEnd/>
          </a:ln>
        </p:spPr>
        <p:txBody>
          <a:bodyPr wrap="none" anchor="ctr"/>
          <a:lstStyle/>
          <a:p>
            <a:endParaRPr lang="hu-HU" altLang="hu-HU"/>
          </a:p>
        </p:txBody>
      </p:sp>
      <p:sp>
        <p:nvSpPr>
          <p:cNvPr id="45061" name="Line 6"/>
          <p:cNvSpPr>
            <a:spLocks noChangeShapeType="1"/>
          </p:cNvSpPr>
          <p:nvPr/>
        </p:nvSpPr>
        <p:spPr bwMode="auto">
          <a:xfrm flipV="1">
            <a:off x="2916238" y="2024063"/>
            <a:ext cx="539750" cy="11112"/>
          </a:xfrm>
          <a:prstGeom prst="line">
            <a:avLst/>
          </a:prstGeom>
          <a:noFill/>
          <a:ln w="9525">
            <a:solidFill>
              <a:schemeClr val="tx1"/>
            </a:solidFill>
            <a:round/>
            <a:headEnd/>
            <a:tailEnd type="triangle" w="med" len="med"/>
          </a:ln>
        </p:spPr>
        <p:txBody>
          <a:bodyPr wrap="none" anchor="ctr"/>
          <a:lstStyle/>
          <a:p>
            <a:endParaRPr lang="hu-HU"/>
          </a:p>
        </p:txBody>
      </p:sp>
      <p:sp>
        <p:nvSpPr>
          <p:cNvPr id="45062" name="Line 7"/>
          <p:cNvSpPr>
            <a:spLocks noChangeShapeType="1"/>
          </p:cNvSpPr>
          <p:nvPr/>
        </p:nvSpPr>
        <p:spPr bwMode="auto">
          <a:xfrm flipH="1">
            <a:off x="2870200" y="3070225"/>
            <a:ext cx="600075" cy="0"/>
          </a:xfrm>
          <a:prstGeom prst="line">
            <a:avLst/>
          </a:prstGeom>
          <a:noFill/>
          <a:ln w="9525">
            <a:solidFill>
              <a:schemeClr val="tx1"/>
            </a:solidFill>
            <a:round/>
            <a:headEnd/>
            <a:tailEnd type="triangle" w="med" len="med"/>
          </a:ln>
        </p:spPr>
        <p:txBody>
          <a:bodyPr wrap="none" anchor="ctr"/>
          <a:lstStyle/>
          <a:p>
            <a:endParaRPr lang="hu-HU"/>
          </a:p>
        </p:txBody>
      </p:sp>
      <p:sp>
        <p:nvSpPr>
          <p:cNvPr id="45063" name="Line 8"/>
          <p:cNvSpPr>
            <a:spLocks noChangeShapeType="1"/>
          </p:cNvSpPr>
          <p:nvPr/>
        </p:nvSpPr>
        <p:spPr bwMode="auto">
          <a:xfrm>
            <a:off x="4294188" y="2024063"/>
            <a:ext cx="914400" cy="0"/>
          </a:xfrm>
          <a:prstGeom prst="line">
            <a:avLst/>
          </a:prstGeom>
          <a:noFill/>
          <a:ln w="9525">
            <a:solidFill>
              <a:schemeClr val="tx1"/>
            </a:solidFill>
            <a:round/>
            <a:headEnd/>
            <a:tailEnd type="triangle" w="med" len="med"/>
          </a:ln>
        </p:spPr>
        <p:txBody>
          <a:bodyPr wrap="none" anchor="ctr"/>
          <a:lstStyle/>
          <a:p>
            <a:endParaRPr lang="hu-HU"/>
          </a:p>
        </p:txBody>
      </p:sp>
      <p:sp>
        <p:nvSpPr>
          <p:cNvPr id="45064" name="Line 9"/>
          <p:cNvSpPr>
            <a:spLocks noChangeShapeType="1"/>
          </p:cNvSpPr>
          <p:nvPr/>
        </p:nvSpPr>
        <p:spPr bwMode="auto">
          <a:xfrm flipH="1">
            <a:off x="4287838" y="3065463"/>
            <a:ext cx="914400" cy="0"/>
          </a:xfrm>
          <a:prstGeom prst="line">
            <a:avLst/>
          </a:prstGeom>
          <a:noFill/>
          <a:ln w="9525">
            <a:solidFill>
              <a:schemeClr val="tx1"/>
            </a:solidFill>
            <a:round/>
            <a:headEnd/>
            <a:tailEnd type="triangle" w="med" len="med"/>
          </a:ln>
        </p:spPr>
        <p:txBody>
          <a:bodyPr wrap="none" anchor="ctr"/>
          <a:lstStyle/>
          <a:p>
            <a:endParaRPr lang="hu-HU"/>
          </a:p>
        </p:txBody>
      </p:sp>
      <p:sp>
        <p:nvSpPr>
          <p:cNvPr id="45065" name="Text Box 10"/>
          <p:cNvSpPr txBox="1">
            <a:spLocks noChangeArrowheads="1"/>
          </p:cNvSpPr>
          <p:nvPr/>
        </p:nvSpPr>
        <p:spPr bwMode="auto">
          <a:xfrm>
            <a:off x="2432050" y="1674813"/>
            <a:ext cx="663575"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U</a:t>
            </a:r>
            <a:r>
              <a:rPr lang="hu-HU" altLang="hu-HU" sz="2000" baseline="-25000">
                <a:latin typeface="Times New Roman" pitchFamily="18" charset="0"/>
              </a:rPr>
              <a:t>0</a:t>
            </a:r>
            <a:r>
              <a:rPr lang="hu-HU" altLang="hu-HU" sz="2000">
                <a:latin typeface="Times New Roman" pitchFamily="18" charset="0"/>
              </a:rPr>
              <a:t>+u</a:t>
            </a:r>
          </a:p>
        </p:txBody>
      </p:sp>
      <p:sp>
        <p:nvSpPr>
          <p:cNvPr id="45066" name="Text Box 11"/>
          <p:cNvSpPr txBox="1">
            <a:spLocks noChangeArrowheads="1"/>
          </p:cNvSpPr>
          <p:nvPr/>
        </p:nvSpPr>
        <p:spPr bwMode="auto">
          <a:xfrm>
            <a:off x="2316163" y="2709863"/>
            <a:ext cx="1003300" cy="304800"/>
          </a:xfrm>
          <a:prstGeom prst="rect">
            <a:avLst/>
          </a:prstGeom>
          <a:noFill/>
          <a:ln w="9525">
            <a:noFill/>
            <a:miter lim="800000"/>
            <a:headEnd/>
            <a:tailEnd/>
          </a:ln>
        </p:spPr>
        <p:txBody>
          <a:bodyPr lIns="18000" tIns="0" rIns="18000" bIns="0">
            <a:spAutoFit/>
          </a:bodyPr>
          <a:lstStyle/>
          <a:p>
            <a:pPr eaLnBrk="0" hangingPunct="0"/>
            <a:r>
              <a:rPr lang="hu-HU" altLang="hu-HU" sz="2000">
                <a:latin typeface="Times New Roman" pitchFamily="18" charset="0"/>
              </a:rPr>
              <a:t>Y</a:t>
            </a:r>
            <a:r>
              <a:rPr lang="hu-HU" altLang="hu-HU" sz="2000" baseline="-25000">
                <a:latin typeface="Times New Roman" pitchFamily="18" charset="0"/>
              </a:rPr>
              <a:t>M0</a:t>
            </a:r>
            <a:r>
              <a:rPr lang="hu-HU" altLang="hu-HU" sz="2000">
                <a:latin typeface="Times New Roman" pitchFamily="18" charset="0"/>
              </a:rPr>
              <a:t>+y</a:t>
            </a:r>
            <a:r>
              <a:rPr lang="hu-HU" altLang="hu-HU" sz="2000" baseline="-25000">
                <a:latin typeface="Times New Roman" pitchFamily="18" charset="0"/>
              </a:rPr>
              <a:t>M</a:t>
            </a:r>
            <a:endParaRPr lang="hu-HU" altLang="hu-HU" sz="2000">
              <a:latin typeface="Times New Roman" pitchFamily="18" charset="0"/>
            </a:endParaRPr>
          </a:p>
        </p:txBody>
      </p:sp>
      <p:sp>
        <p:nvSpPr>
          <p:cNvPr id="45067" name="Text Box 14"/>
          <p:cNvSpPr txBox="1">
            <a:spLocks noChangeArrowheads="1"/>
          </p:cNvSpPr>
          <p:nvPr/>
        </p:nvSpPr>
        <p:spPr bwMode="auto">
          <a:xfrm>
            <a:off x="1150938" y="3608388"/>
            <a:ext cx="7246937" cy="2376487"/>
          </a:xfrm>
          <a:prstGeom prst="rect">
            <a:avLst/>
          </a:prstGeom>
          <a:noFill/>
          <a:ln w="9525">
            <a:noFill/>
            <a:miter lim="800000"/>
            <a:headEnd/>
            <a:tailEnd/>
          </a:ln>
        </p:spPr>
        <p:txBody>
          <a:bodyPr lIns="0" tIns="0" rIns="0" bIns="0">
            <a:spAutoFit/>
          </a:bodyPr>
          <a:lstStyle/>
          <a:p>
            <a:pPr eaLnBrk="0" hangingPunct="0"/>
            <a:r>
              <a:rPr lang="hu-HU" altLang="hu-HU" sz="2800">
                <a:latin typeface="Times New Roman" pitchFamily="18" charset="0"/>
              </a:rPr>
              <a:t>A körfrekvencia függvény (pl.: Bode diagram) felvétele után elemzés a fázis diagramból</a:t>
            </a:r>
            <a:r>
              <a:rPr lang="hu-HU" altLang="hu-HU" sz="2800"/>
              <a:t> </a:t>
            </a:r>
            <a:r>
              <a:rPr lang="hu-HU" altLang="hu-HU" sz="2800">
                <a:latin typeface="Times New Roman" pitchFamily="18" charset="0"/>
              </a:rPr>
              <a:t>:</a:t>
            </a:r>
          </a:p>
          <a:p>
            <a:pPr eaLnBrk="0" hangingPunct="0"/>
            <a:r>
              <a:rPr lang="hu-HU" altLang="hu-HU" sz="2400">
                <a:latin typeface="Times New Roman" pitchFamily="18" charset="0"/>
              </a:rPr>
              <a:t>Van-e valóságos holtidő?  Van-e integráló jelleg?  Hány időállandó van?</a:t>
            </a:r>
          </a:p>
          <a:p>
            <a:pPr eaLnBrk="0" hangingPunct="0"/>
            <a:r>
              <a:rPr lang="hu-HU" altLang="hu-HU" sz="2800">
                <a:latin typeface="Times New Roman" pitchFamily="18" charset="0"/>
              </a:rPr>
              <a:t>Elemzés az amplitúdó átvitel menetből:</a:t>
            </a:r>
          </a:p>
          <a:p>
            <a:pPr eaLnBrk="0" hangingPunct="0"/>
            <a:r>
              <a:rPr lang="hu-HU" altLang="hu-HU" sz="2400">
                <a:latin typeface="Times New Roman" pitchFamily="18" charset="0"/>
              </a:rPr>
              <a:t>Van-e zérusa?</a:t>
            </a:r>
            <a:endParaRPr lang="en-GB" altLang="hu-HU" sz="2400">
              <a:latin typeface="Times New Roman" pitchFamily="18" charset="0"/>
            </a:endParaRPr>
          </a:p>
        </p:txBody>
      </p:sp>
      <p:sp>
        <p:nvSpPr>
          <p:cNvPr id="45068" name="Line 15"/>
          <p:cNvSpPr>
            <a:spLocks noChangeShapeType="1"/>
          </p:cNvSpPr>
          <p:nvPr/>
        </p:nvSpPr>
        <p:spPr bwMode="auto">
          <a:xfrm>
            <a:off x="5614988" y="1484313"/>
            <a:ext cx="0" cy="307975"/>
          </a:xfrm>
          <a:prstGeom prst="line">
            <a:avLst/>
          </a:prstGeom>
          <a:noFill/>
          <a:ln w="9525">
            <a:solidFill>
              <a:schemeClr val="tx1"/>
            </a:solidFill>
            <a:round/>
            <a:headEnd/>
            <a:tailEnd type="triangle" w="med" len="med"/>
          </a:ln>
        </p:spPr>
        <p:txBody>
          <a:bodyPr wrap="none" anchor="ctr"/>
          <a:lstStyle/>
          <a:p>
            <a:endParaRPr lang="hu-HU"/>
          </a:p>
        </p:txBody>
      </p:sp>
      <p:sp>
        <p:nvSpPr>
          <p:cNvPr id="45069" name="Text Box 16"/>
          <p:cNvSpPr txBox="1">
            <a:spLocks noChangeArrowheads="1"/>
          </p:cNvSpPr>
          <p:nvPr/>
        </p:nvSpPr>
        <p:spPr bwMode="auto">
          <a:xfrm>
            <a:off x="4865688" y="1354138"/>
            <a:ext cx="671512" cy="274637"/>
          </a:xfrm>
          <a:prstGeom prst="rect">
            <a:avLst/>
          </a:prstGeom>
          <a:noFill/>
          <a:ln w="9525">
            <a:noFill/>
            <a:miter lim="800000"/>
            <a:headEnd/>
            <a:tailEnd/>
          </a:ln>
        </p:spPr>
        <p:txBody>
          <a:bodyPr lIns="18000" tIns="0" rIns="18000" bIns="0">
            <a:spAutoFit/>
          </a:bodyPr>
          <a:lstStyle/>
          <a:p>
            <a:pPr algn="r" eaLnBrk="0" hangingPunct="0"/>
            <a:r>
              <a:rPr lang="hu-HU" altLang="hu-HU">
                <a:latin typeface="Times New Roman" pitchFamily="18" charset="0"/>
              </a:rPr>
              <a:t>W</a:t>
            </a:r>
            <a:r>
              <a:rPr lang="hu-HU" altLang="hu-HU" sz="2000" baseline="-25000">
                <a:latin typeface="Times New Roman" pitchFamily="18" charset="0"/>
              </a:rPr>
              <a:t>0</a:t>
            </a:r>
            <a:r>
              <a:rPr lang="hu-HU" altLang="hu-HU">
                <a:latin typeface="Times New Roman" pitchFamily="18" charset="0"/>
              </a:rPr>
              <a:t>+w</a:t>
            </a:r>
            <a:endParaRPr lang="hu-HU" altLang="hu-HU" sz="2400">
              <a:latin typeface="Times New Roman" pitchFamily="18" charset="0"/>
            </a:endParaRPr>
          </a:p>
        </p:txBody>
      </p:sp>
      <p:sp>
        <p:nvSpPr>
          <p:cNvPr id="45070" name="Rectangle 17"/>
          <p:cNvSpPr>
            <a:spLocks noChangeArrowheads="1"/>
          </p:cNvSpPr>
          <p:nvPr/>
        </p:nvSpPr>
        <p:spPr bwMode="auto">
          <a:xfrm>
            <a:off x="0" y="2190750"/>
            <a:ext cx="9144000" cy="0"/>
          </a:xfrm>
          <a:prstGeom prst="rect">
            <a:avLst/>
          </a:prstGeom>
          <a:noFill/>
          <a:ln w="9525">
            <a:noFill/>
            <a:miter lim="800000"/>
            <a:headEnd/>
            <a:tailEnd/>
          </a:ln>
        </p:spPr>
        <p:txBody>
          <a:bodyPr wrap="none" anchor="ctr">
            <a:spAutoFit/>
          </a:bodyPr>
          <a:lstStyle/>
          <a:p>
            <a:endParaRPr lang="hu-HU" altLang="hu-H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tak">
  <a:themeElements>
    <a:clrScheme name="Zsúp">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Pata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ata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Patak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Patak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Patak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Patak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atak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Patak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Patak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Patak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atak">
  <a:themeElements>
    <a:clrScheme name="Zsúp">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Pata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ata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Patak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Patak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Patak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Patak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atak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Patak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Patak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Patak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723</TotalTime>
  <Words>986</Words>
  <Application>Microsoft Office PowerPoint</Application>
  <PresentationFormat>Diavetítés a képernyőre (4:3 oldalarány)</PresentationFormat>
  <Paragraphs>158</Paragraphs>
  <Slides>26</Slides>
  <Notes>5</Notes>
  <HiddenSlides>0</HiddenSlides>
  <MMClips>0</MMClips>
  <ScaleCrop>false</ScaleCrop>
  <HeadingPairs>
    <vt:vector size="6" baseType="variant">
      <vt:variant>
        <vt:lpstr>Téma</vt:lpstr>
      </vt:variant>
      <vt:variant>
        <vt:i4>2</vt:i4>
      </vt:variant>
      <vt:variant>
        <vt:lpstr>Beágyazott OLE kiszolgálók</vt:lpstr>
      </vt:variant>
      <vt:variant>
        <vt:i4>2</vt:i4>
      </vt:variant>
      <vt:variant>
        <vt:lpstr>Diacímek</vt:lpstr>
      </vt:variant>
      <vt:variant>
        <vt:i4>26</vt:i4>
      </vt:variant>
    </vt:vector>
  </HeadingPairs>
  <TitlesOfParts>
    <vt:vector size="30" baseType="lpstr">
      <vt:lpstr>Patak</vt:lpstr>
      <vt:lpstr>1_Patak</vt:lpstr>
      <vt:lpstr>Equation</vt:lpstr>
      <vt:lpstr>Bitkép</vt:lpstr>
      <vt:lpstr>Automatika</vt:lpstr>
      <vt:lpstr>Sorrend</vt:lpstr>
      <vt:lpstr>Szakasz identifikálás Fekete modell</vt:lpstr>
      <vt:lpstr>Szakasz identifikálás (Fekete modell)</vt:lpstr>
      <vt:lpstr>A szabályozó felöl nézve</vt:lpstr>
      <vt:lpstr>PowerPoint bemutató</vt:lpstr>
      <vt:lpstr>PowerPoint bemutató</vt:lpstr>
      <vt:lpstr>PowerPoint bemutató</vt:lpstr>
      <vt:lpstr>A szabályozó felöl nézve</vt:lpstr>
      <vt:lpstr>A szerkesztés</vt:lpstr>
      <vt:lpstr>A kompenzáló tag elhelyezése</vt:lpstr>
      <vt:lpstr>A kompenzáló tag elhelyezése</vt:lpstr>
      <vt:lpstr>A párhuzamos PIDT1 kompenzáló tag</vt:lpstr>
      <vt:lpstr>A párhuzamos PIDT kompenzáló struktúra (Európai elrendezés)</vt:lpstr>
      <vt:lpstr>A párhuzamos PIDT kompenzáló tag átviteli függvényei</vt:lpstr>
      <vt:lpstr>A PIDT kompenzáló tag átviteli függvényeinek alkalmazási területei</vt:lpstr>
      <vt:lpstr>A PIPDT kompenzáló struktúra</vt:lpstr>
      <vt:lpstr>A párhuzamos PIDT1 és a soros PIPDT1 azonos jellegű</vt:lpstr>
      <vt:lpstr>A lead-lag kompenzáló struktúra</vt:lpstr>
      <vt:lpstr>A PI kompenzáló tag </vt:lpstr>
      <vt:lpstr>A PDT kompenzáló tag </vt:lpstr>
      <vt:lpstr>A PIDT kompenzáló tag </vt:lpstr>
      <vt:lpstr>Egyhurkos zárt szabályozási statikus illesztése</vt:lpstr>
      <vt:lpstr>Egyhurkos zárt szabályozási statikus illesztése</vt:lpstr>
      <vt:lpstr>Tartály szintszabályozás</vt:lpstr>
      <vt:lpstr>Kérdések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Automatika</dc:title>
  <dc:creator>József Neszveda</dc:creator>
  <cp:lastModifiedBy>Neszveda</cp:lastModifiedBy>
  <cp:revision>101</cp:revision>
  <dcterms:created xsi:type="dcterms:W3CDTF">2010-09-09T02:45:49Z</dcterms:created>
  <dcterms:modified xsi:type="dcterms:W3CDTF">2016-03-12T07:14:54Z</dcterms:modified>
</cp:coreProperties>
</file>