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72" r:id="rId2"/>
  </p:sldMasterIdLst>
  <p:notesMasterIdLst>
    <p:notesMasterId r:id="rId25"/>
  </p:notesMasterIdLst>
  <p:sldIdLst>
    <p:sldId id="284" r:id="rId3"/>
    <p:sldId id="296" r:id="rId4"/>
    <p:sldId id="297" r:id="rId5"/>
    <p:sldId id="315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34" r:id="rId2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3.wmf"/><Relationship Id="rId1" Type="http://schemas.openxmlformats.org/officeDocument/2006/relationships/image" Target="../media/image4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5.wmf"/><Relationship Id="rId7" Type="http://schemas.openxmlformats.org/officeDocument/2006/relationships/image" Target="../media/image28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7.wmf"/><Relationship Id="rId5" Type="http://schemas.openxmlformats.org/officeDocument/2006/relationships/image" Target="../media/image8.wmf"/><Relationship Id="rId10" Type="http://schemas.openxmlformats.org/officeDocument/2006/relationships/image" Target="../media/image31.wmf"/><Relationship Id="rId4" Type="http://schemas.openxmlformats.org/officeDocument/2006/relationships/image" Target="../media/image26.wmf"/><Relationship Id="rId9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25.wmf"/><Relationship Id="rId7" Type="http://schemas.openxmlformats.org/officeDocument/2006/relationships/image" Target="../media/image34.wmf"/><Relationship Id="rId2" Type="http://schemas.openxmlformats.org/officeDocument/2006/relationships/image" Target="../media/image24.wmf"/><Relationship Id="rId1" Type="http://schemas.openxmlformats.org/officeDocument/2006/relationships/image" Target="../media/image32.wmf"/><Relationship Id="rId6" Type="http://schemas.openxmlformats.org/officeDocument/2006/relationships/image" Target="../media/image33.wmf"/><Relationship Id="rId5" Type="http://schemas.openxmlformats.org/officeDocument/2006/relationships/image" Target="../media/image8.wmf"/><Relationship Id="rId4" Type="http://schemas.openxmlformats.org/officeDocument/2006/relationships/image" Target="../media/image26.wmf"/><Relationship Id="rId9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7C1FFA5-F778-4AF9-AE6B-A8E0EFF17ED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20FA49-CB82-4D97-A6D8-DBBEB9D9784A}" type="slidenum">
              <a:rPr lang="hu-HU" altLang="hu-HU" smtClean="0"/>
              <a:pPr/>
              <a:t>13</a:t>
            </a:fld>
            <a:endParaRPr lang="hu-HU" altLang="hu-HU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r>
              <a:rPr lang="hu-HU" altLang="hu-HU" smtClean="0"/>
              <a:t>Root locus diagram: gyökhely görbe</a:t>
            </a:r>
          </a:p>
          <a:p>
            <a:pPr eaLnBrk="1" hangingPunct="1"/>
            <a:r>
              <a:rPr lang="hu-HU" altLang="hu-HU" smtClean="0"/>
              <a:t>Root loci: gyökhely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448E7-2815-4625-8621-E893999A444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98BBA-C262-4C8B-ADB9-1838A710B7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1AE23-3087-4DF6-8404-AC3C6ACFC6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F6B87-C88E-4D62-B0C7-9F58527EAB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3C4F0-ECC8-459C-9260-A259CE37F7A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C75F9-77F9-457A-AAE8-899F878CAF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0F0E3-96FA-4666-94A4-236E02EBF00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8F339-E67E-4AD1-96D4-0FCBBB27132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1BFC1-EF49-4D05-8185-9E8EA12C1BF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F079B-0D7F-471D-995C-FDC6483F13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273EB-2926-414B-A1DE-CEC291E695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F1ED2-9DB3-458A-A807-7D241732636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3FED0-DD55-4C46-A5A6-5A87241296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7D77-7AB2-445B-AFB4-E8AC654F4F1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C0BB9-54B0-44AE-B267-9D4503C3188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B82C7-C3C7-4B9D-A9B1-3CBD6E6B4ED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9DAF6-66E6-425D-ADC3-412A36CB22A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16046-CD70-4698-ACD7-D14E829118B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54AFD-343A-45FA-AEF5-03E82752822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EA8D-62DB-4835-B2EB-312CF4A5C9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888F3-23F0-4EC5-87FA-97F201464A3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AF11F-C45E-49D3-9056-863C1CDECB6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D730A-A783-4A42-9756-E8E0649EB6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744D8-1380-44AD-BFAD-5F7EDDA50D3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333AF-051E-4815-9276-6139AF60F8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5C0D8-A224-4EB8-A242-3E4CBF12A3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3EFCF5B-E2D7-47E4-B8ED-572512910E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  <p:sldLayoutId id="2147483678" r:id="rId12"/>
    <p:sldLayoutId id="2147483677" r:id="rId13"/>
    <p:sldLayoutId id="2147483676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fld id="{D3AE79B4-4B25-4751-83C7-05A1E9F8A60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741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684213"/>
            <a:ext cx="7772400" cy="80962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Automatika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6213" y="1673225"/>
            <a:ext cx="6400800" cy="76517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Klasszikus szabályozás elmélet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2220913" y="2573338"/>
            <a:ext cx="4949825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>
                <a:latin typeface="Times New Roman" pitchFamily="18" charset="0"/>
              </a:rPr>
              <a:t>IV.</a:t>
            </a: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>
                <a:latin typeface="Times New Roman" pitchFamily="18" charset="0"/>
              </a:rPr>
              <a:t>Stabilitás vizsgálatok</a:t>
            </a:r>
          </a:p>
        </p:txBody>
      </p:sp>
      <p:pic>
        <p:nvPicPr>
          <p:cNvPr id="30724" name="Kép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4005263"/>
            <a:ext cx="631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4213" y="5224463"/>
            <a:ext cx="3314700" cy="942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hu-HU" altLang="hu-HU" kern="0" smtClean="0">
                <a:effectLst/>
                <a:latin typeface="Times New Roman" pitchFamily="18" charset="0"/>
              </a:rPr>
              <a:t>Óbudai Egyetem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u-HU" altLang="hu-HU" sz="2400" kern="0" smtClean="0">
                <a:effectLst/>
                <a:latin typeface="Times New Roman" pitchFamily="18" charset="0"/>
              </a:rPr>
              <a:t>Dr. Neszveda József</a:t>
            </a:r>
            <a:endParaRPr lang="hu-HU" altLang="hu-HU" sz="2400" kern="0" dirty="0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03263" y="279400"/>
            <a:ext cx="7289800" cy="80962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mtClean="0"/>
              <a:t>A példa folytatása</a:t>
            </a:r>
          </a:p>
        </p:txBody>
      </p:sp>
      <p:sp>
        <p:nvSpPr>
          <p:cNvPr id="5132" name="Text Box 34"/>
          <p:cNvSpPr txBox="1">
            <a:spLocks noChangeArrowheads="1"/>
          </p:cNvSpPr>
          <p:nvPr/>
        </p:nvSpPr>
        <p:spPr bwMode="auto">
          <a:xfrm>
            <a:off x="793750" y="2214563"/>
            <a:ext cx="7515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800">
                <a:latin typeface="Times New Roman" pitchFamily="18" charset="0"/>
              </a:rPr>
              <a:t>MATLAB parancs: pole(Gyr)</a:t>
            </a:r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839788" y="1284288"/>
          <a:ext cx="5665787" cy="935037"/>
        </p:xfrm>
        <a:graphic>
          <a:graphicData uri="http://schemas.openxmlformats.org/presentationml/2006/ole">
            <p:oleObj spid="_x0000_s5130" name="Equation" r:id="rId3" imgW="2540000" imgH="419100" progId="Equation.DSMT4">
              <p:embed/>
            </p:oleObj>
          </a:graphicData>
        </a:graphic>
      </p:graphicFrame>
      <p:sp>
        <p:nvSpPr>
          <p:cNvPr id="5133" name="Text Box 38"/>
          <p:cNvSpPr txBox="1">
            <a:spLocks noChangeArrowheads="1"/>
          </p:cNvSpPr>
          <p:nvPr/>
        </p:nvSpPr>
        <p:spPr bwMode="auto">
          <a:xfrm>
            <a:off x="882650" y="2733675"/>
            <a:ext cx="7516813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000">
                <a:latin typeface="Times New Roman" pitchFamily="18" charset="0"/>
              </a:rPr>
              <a:t>Az eredmény négy tizedes jelig van megadva, de elég három értékes jegy (ezrelékes pontosság)!</a:t>
            </a:r>
          </a:p>
          <a:p>
            <a:pPr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p1=-10,5  ;  p2=-1,25+2,04i  ; p2=-1,25-2,04i  ;  p4=-0,2</a:t>
            </a:r>
          </a:p>
        </p:txBody>
      </p:sp>
      <p:sp>
        <p:nvSpPr>
          <p:cNvPr id="5134" name="Text Box 34"/>
          <p:cNvSpPr txBox="1">
            <a:spLocks noChangeArrowheads="1"/>
          </p:cNvSpPr>
          <p:nvPr/>
        </p:nvSpPr>
        <p:spPr bwMode="auto">
          <a:xfrm>
            <a:off x="703263" y="4149725"/>
            <a:ext cx="7877175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A roots([den]) parancs használatakor a nevező együtthatóiból kreált vektort kell megadni a parancs operandusaként. MATLAB parancs:</a:t>
            </a:r>
            <a:r>
              <a:rPr lang="hu-HU" altLang="hu-HU"/>
              <a:t> </a:t>
            </a:r>
            <a:r>
              <a:rPr lang="hu-HU" altLang="hu-HU" sz="2800">
                <a:latin typeface="Times New Roman" pitchFamily="18" charset="0"/>
              </a:rPr>
              <a:t>roots([1.25 16.5 43.25 83 15])</a:t>
            </a:r>
          </a:p>
        </p:txBody>
      </p:sp>
      <p:sp>
        <p:nvSpPr>
          <p:cNvPr id="5135" name="Text Box 34"/>
          <p:cNvSpPr txBox="1">
            <a:spLocks noChangeArrowheads="1"/>
          </p:cNvSpPr>
          <p:nvPr/>
        </p:nvSpPr>
        <p:spPr bwMode="auto">
          <a:xfrm>
            <a:off x="703263" y="5581650"/>
            <a:ext cx="787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A zpk(Gyr) parancs használatakor a zérusokat is megkapjuk. </a:t>
            </a:r>
            <a:endParaRPr lang="hu-HU" altLang="hu-HU" sz="2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14338"/>
            <a:ext cx="8229600" cy="98901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200" smtClean="0"/>
              <a:t>A zárt szabályozási kör pólus-zérus elrendezése és az időállandói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622425"/>
            <a:ext cx="5275262" cy="4641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400" smtClean="0">
                <a:latin typeface="Times New Roman" pitchFamily="18" charset="0"/>
              </a:rPr>
              <a:t>A gyökök komplex számok, de lehet csak valós része.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400" smtClean="0">
                <a:latin typeface="Times New Roman" pitchFamily="18" charset="0"/>
              </a:rPr>
              <a:t>A konjugált komplex gyökpárok egymás tükörképei.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400" smtClean="0">
                <a:latin typeface="Times New Roman" pitchFamily="18" charset="0"/>
              </a:rPr>
              <a:t>A gyökök origótól mért távolságának reciprok értéke a rendszer időállandói.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altLang="hu-HU" sz="160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400" smtClean="0">
                <a:latin typeface="Times New Roman" pitchFamily="18" charset="0"/>
              </a:rPr>
              <a:t>Valós negatív pólus esetén: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altLang="hu-HU" sz="24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400" smtClean="0">
                <a:latin typeface="Times New Roman" pitchFamily="18" charset="0"/>
              </a:rPr>
              <a:t>Komplex pólus esetén:</a:t>
            </a:r>
          </a:p>
        </p:txBody>
      </p:sp>
      <p:sp>
        <p:nvSpPr>
          <p:cNvPr id="6166" name="Line 6"/>
          <p:cNvSpPr>
            <a:spLocks noChangeShapeType="1"/>
          </p:cNvSpPr>
          <p:nvPr/>
        </p:nvSpPr>
        <p:spPr bwMode="auto">
          <a:xfrm>
            <a:off x="5886450" y="3716338"/>
            <a:ext cx="2879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67" name="Line 7"/>
          <p:cNvSpPr>
            <a:spLocks noChangeShapeType="1"/>
          </p:cNvSpPr>
          <p:nvPr/>
        </p:nvSpPr>
        <p:spPr bwMode="auto">
          <a:xfrm flipV="1">
            <a:off x="7956550" y="1763713"/>
            <a:ext cx="0" cy="3743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68" name="Text Box 8"/>
          <p:cNvSpPr txBox="1">
            <a:spLocks noChangeArrowheads="1"/>
          </p:cNvSpPr>
          <p:nvPr/>
        </p:nvSpPr>
        <p:spPr bwMode="auto">
          <a:xfrm>
            <a:off x="7596188" y="1700213"/>
            <a:ext cx="288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Im</a:t>
            </a:r>
          </a:p>
        </p:txBody>
      </p:sp>
      <p:sp>
        <p:nvSpPr>
          <p:cNvPr id="6169" name="Text Box 9"/>
          <p:cNvSpPr txBox="1">
            <a:spLocks noChangeArrowheads="1"/>
          </p:cNvSpPr>
          <p:nvPr/>
        </p:nvSpPr>
        <p:spPr bwMode="auto">
          <a:xfrm>
            <a:off x="8477250" y="3421063"/>
            <a:ext cx="288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Re</a:t>
            </a:r>
          </a:p>
        </p:txBody>
      </p:sp>
      <p:sp>
        <p:nvSpPr>
          <p:cNvPr id="6170" name="Text Box 10"/>
          <p:cNvSpPr txBox="1">
            <a:spLocks noChangeArrowheads="1"/>
          </p:cNvSpPr>
          <p:nvPr/>
        </p:nvSpPr>
        <p:spPr bwMode="auto">
          <a:xfrm>
            <a:off x="6742113" y="2636838"/>
            <a:ext cx="144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6171" name="Text Box 11"/>
          <p:cNvSpPr txBox="1">
            <a:spLocks noChangeArrowheads="1"/>
          </p:cNvSpPr>
          <p:nvPr/>
        </p:nvSpPr>
        <p:spPr bwMode="auto">
          <a:xfrm>
            <a:off x="6156325" y="3559175"/>
            <a:ext cx="1444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6172" name="Text Box 12"/>
          <p:cNvSpPr txBox="1">
            <a:spLocks noChangeArrowheads="1"/>
          </p:cNvSpPr>
          <p:nvPr/>
        </p:nvSpPr>
        <p:spPr bwMode="auto">
          <a:xfrm>
            <a:off x="6742113" y="4365625"/>
            <a:ext cx="179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6173" name="Text Box 13"/>
          <p:cNvSpPr txBox="1">
            <a:spLocks noChangeArrowheads="1"/>
          </p:cNvSpPr>
          <p:nvPr/>
        </p:nvSpPr>
        <p:spPr bwMode="auto">
          <a:xfrm>
            <a:off x="7272338" y="3559175"/>
            <a:ext cx="1444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o</a:t>
            </a:r>
          </a:p>
        </p:txBody>
      </p:sp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4346575" y="4229100"/>
          <a:ext cx="990600" cy="820738"/>
        </p:xfrm>
        <a:graphic>
          <a:graphicData uri="http://schemas.openxmlformats.org/presentationml/2006/ole">
            <p:oleObj spid="_x0000_s6162" name="Equation" r:id="rId3" imgW="520474" imgH="431613" progId="Equation.DSMT4">
              <p:embed/>
            </p:oleObj>
          </a:graphicData>
        </a:graphic>
      </p:graphicFrame>
      <p:graphicFrame>
        <p:nvGraphicFramePr>
          <p:cNvPr id="6163" name="Object 19"/>
          <p:cNvGraphicFramePr>
            <a:graphicFrameLocks noChangeAspect="1"/>
          </p:cNvGraphicFramePr>
          <p:nvPr/>
        </p:nvGraphicFramePr>
        <p:xfrm>
          <a:off x="3573463" y="5084763"/>
          <a:ext cx="3527425" cy="844550"/>
        </p:xfrm>
        <a:graphic>
          <a:graphicData uri="http://schemas.openxmlformats.org/presentationml/2006/ole">
            <p:oleObj spid="_x0000_s6163" name="Equation" r:id="rId4" imgW="1854200" imgH="444500" progId="Equation.DSMT4">
              <p:embed/>
            </p:oleObj>
          </a:graphicData>
        </a:graphic>
      </p:graphicFrame>
      <p:sp>
        <p:nvSpPr>
          <p:cNvPr id="6174" name="Text Box 16"/>
          <p:cNvSpPr txBox="1">
            <a:spLocks noChangeArrowheads="1"/>
          </p:cNvSpPr>
          <p:nvPr/>
        </p:nvSpPr>
        <p:spPr bwMode="auto">
          <a:xfrm>
            <a:off x="6672263" y="2393950"/>
            <a:ext cx="2143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p</a:t>
            </a:r>
            <a:r>
              <a:rPr lang="hu-HU" altLang="hu-HU" baseline="-25000"/>
              <a:t>j</a:t>
            </a:r>
          </a:p>
        </p:txBody>
      </p:sp>
      <p:sp>
        <p:nvSpPr>
          <p:cNvPr id="6175" name="Text Box 17"/>
          <p:cNvSpPr txBox="1">
            <a:spLocks noChangeArrowheads="1"/>
          </p:cNvSpPr>
          <p:nvPr/>
        </p:nvSpPr>
        <p:spPr bwMode="auto">
          <a:xfrm>
            <a:off x="6086475" y="3284538"/>
            <a:ext cx="2143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p</a:t>
            </a:r>
            <a:r>
              <a:rPr lang="hu-HU" altLang="hu-HU" baseline="-25000"/>
              <a:t>k</a:t>
            </a:r>
          </a:p>
        </p:txBody>
      </p:sp>
      <p:sp>
        <p:nvSpPr>
          <p:cNvPr id="6176" name="Text Box 18"/>
          <p:cNvSpPr txBox="1">
            <a:spLocks noChangeArrowheads="1"/>
          </p:cNvSpPr>
          <p:nvPr/>
        </p:nvSpPr>
        <p:spPr bwMode="auto">
          <a:xfrm>
            <a:off x="6634163" y="4090988"/>
            <a:ext cx="466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p</a:t>
            </a:r>
            <a:r>
              <a:rPr lang="hu-HU" altLang="hu-HU" baseline="-25000"/>
              <a:t>j+1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1313" y="323850"/>
            <a:ext cx="8370887" cy="1214438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200" smtClean="0"/>
              <a:t>A szabályozási kör</a:t>
            </a:r>
            <a:r>
              <a:rPr lang="hu-HU" altLang="hu-HU" sz="4000" smtClean="0"/>
              <a:t> </a:t>
            </a:r>
            <a:r>
              <a:rPr lang="hu-HU" altLang="hu-HU" sz="3200" smtClean="0"/>
              <a:t>időtartománybeli minőség jellemzői a pólus-zérus elrendezés alapján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905000"/>
            <a:ext cx="6227763" cy="1119188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400" smtClean="0">
                <a:latin typeface="Times New Roman" pitchFamily="18" charset="0"/>
              </a:rPr>
              <a:t>Ha valamennyi pólus valós, akkor  a T</a:t>
            </a:r>
            <a:r>
              <a:rPr lang="hu-HU" altLang="hu-HU" sz="2400" baseline="-25000" smtClean="0">
                <a:latin typeface="Times New Roman" pitchFamily="18" charset="0"/>
              </a:rPr>
              <a:t>a5%</a:t>
            </a:r>
            <a:r>
              <a:rPr lang="hu-HU" altLang="hu-HU" sz="2400" smtClean="0">
                <a:latin typeface="Times New Roman" pitchFamily="18" charset="0"/>
              </a:rPr>
              <a:t> szabályozási idő számítható a pólusok és az origó </a:t>
            </a:r>
            <a:r>
              <a:rPr lang="el-GR" altLang="hu-HU" sz="240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hu-HU" altLang="hu-HU" sz="2400" baseline="-2500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hu-HU" altLang="hu-HU" sz="2400" smtClean="0">
                <a:latin typeface="Times New Roman" pitchFamily="18" charset="0"/>
                <a:cs typeface="Times New Roman" pitchFamily="18" charset="0"/>
              </a:rPr>
              <a:t> távolságaiból:</a:t>
            </a:r>
            <a:endParaRPr lang="el-GR" altLang="hu-HU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Line 4"/>
          <p:cNvSpPr>
            <a:spLocks noChangeShapeType="1"/>
          </p:cNvSpPr>
          <p:nvPr/>
        </p:nvSpPr>
        <p:spPr bwMode="auto">
          <a:xfrm>
            <a:off x="5292725" y="3724275"/>
            <a:ext cx="3240088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7182" name="Line 5"/>
          <p:cNvSpPr>
            <a:spLocks noChangeShapeType="1"/>
          </p:cNvSpPr>
          <p:nvPr/>
        </p:nvSpPr>
        <p:spPr bwMode="auto">
          <a:xfrm flipV="1">
            <a:off x="7812088" y="2206625"/>
            <a:ext cx="0" cy="284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7183" name="Text Box 6"/>
          <p:cNvSpPr txBox="1">
            <a:spLocks noChangeArrowheads="1"/>
          </p:cNvSpPr>
          <p:nvPr/>
        </p:nvSpPr>
        <p:spPr bwMode="auto">
          <a:xfrm>
            <a:off x="7451725" y="2168525"/>
            <a:ext cx="288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Im</a:t>
            </a:r>
          </a:p>
        </p:txBody>
      </p:sp>
      <p:sp>
        <p:nvSpPr>
          <p:cNvPr id="7184" name="Text Box 7"/>
          <p:cNvSpPr txBox="1">
            <a:spLocks noChangeArrowheads="1"/>
          </p:cNvSpPr>
          <p:nvPr/>
        </p:nvSpPr>
        <p:spPr bwMode="auto">
          <a:xfrm>
            <a:off x="8332788" y="3789363"/>
            <a:ext cx="288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Re</a:t>
            </a:r>
          </a:p>
        </p:txBody>
      </p:sp>
      <p:sp>
        <p:nvSpPr>
          <p:cNvPr id="7185" name="Text Box 9"/>
          <p:cNvSpPr txBox="1">
            <a:spLocks noChangeArrowheads="1"/>
          </p:cNvSpPr>
          <p:nvPr/>
        </p:nvSpPr>
        <p:spPr bwMode="auto">
          <a:xfrm>
            <a:off x="5589588" y="3559175"/>
            <a:ext cx="107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7186" name="Text Box 12"/>
          <p:cNvSpPr txBox="1">
            <a:spLocks noChangeArrowheads="1"/>
          </p:cNvSpPr>
          <p:nvPr/>
        </p:nvSpPr>
        <p:spPr bwMode="auto">
          <a:xfrm>
            <a:off x="6057900" y="3563938"/>
            <a:ext cx="107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7187" name="Text Box 13"/>
          <p:cNvSpPr txBox="1">
            <a:spLocks noChangeArrowheads="1"/>
          </p:cNvSpPr>
          <p:nvPr/>
        </p:nvSpPr>
        <p:spPr bwMode="auto">
          <a:xfrm>
            <a:off x="7002463" y="3563938"/>
            <a:ext cx="107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7188" name="Text Box 14"/>
          <p:cNvSpPr txBox="1">
            <a:spLocks noChangeArrowheads="1"/>
          </p:cNvSpPr>
          <p:nvPr/>
        </p:nvSpPr>
        <p:spPr bwMode="auto">
          <a:xfrm>
            <a:off x="6551613" y="3563938"/>
            <a:ext cx="107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o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341313" y="4064000"/>
            <a:ext cx="6075362" cy="237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/>
          <a:lstStyle>
            <a:lvl1pPr marL="34290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el-GR" alt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hu-HU" altLang="hu-HU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hu-HU" alt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távolságok a pólusok abszolút értéke.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Akkor egyenlő </a:t>
            </a:r>
            <a:r>
              <a:rPr lang="hu-HU" alt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T</a:t>
            </a:r>
            <a:r>
              <a:rPr lang="hu-HU" altLang="hu-HU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a5%</a:t>
            </a:r>
            <a:r>
              <a:rPr lang="hu-HU" alt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szabályozási idővel, ha a rendszer egytárolós</a:t>
            </a:r>
            <a:r>
              <a:rPr lang="hu-HU" altLang="hu-HU" sz="2400">
                <a:latin typeface="Times New Roman" pitchFamily="18" charset="0"/>
              </a:rPr>
              <a:t> . Több egymáshoz közeli időállandó esetén </a:t>
            </a:r>
            <a:r>
              <a:rPr lang="hu-HU" alt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T</a:t>
            </a:r>
            <a:r>
              <a:rPr lang="hu-HU" altLang="hu-HU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a2%</a:t>
            </a:r>
            <a:r>
              <a:rPr lang="hu-HU" alt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szabályozási idő is kisebb lehet az időállandók összegének ötszörösénél.</a:t>
            </a:r>
            <a:endParaRPr lang="el-GR" altLang="hu-HU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190" name="Text Box 16"/>
          <p:cNvSpPr txBox="1">
            <a:spLocks noChangeArrowheads="1"/>
          </p:cNvSpPr>
          <p:nvPr/>
        </p:nvSpPr>
        <p:spPr bwMode="auto">
          <a:xfrm>
            <a:off x="2185988" y="4194175"/>
            <a:ext cx="1036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/>
          </a:p>
        </p:txBody>
      </p:sp>
      <p:graphicFrame>
        <p:nvGraphicFramePr>
          <p:cNvPr id="7178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836613" y="2986088"/>
          <a:ext cx="3014662" cy="812800"/>
        </p:xfrm>
        <a:graphic>
          <a:graphicData uri="http://schemas.openxmlformats.org/presentationml/2006/ole">
            <p:oleObj spid="_x0000_s7178" name="Equation" r:id="rId3" imgW="1600200" imgH="43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4" name="Oval 2"/>
          <p:cNvSpPr>
            <a:spLocks noChangeArrowheads="1"/>
          </p:cNvSpPr>
          <p:nvPr/>
        </p:nvSpPr>
        <p:spPr bwMode="auto">
          <a:xfrm>
            <a:off x="2141538" y="3878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graphicFrame>
        <p:nvGraphicFramePr>
          <p:cNvPr id="8229" name="Object 37"/>
          <p:cNvGraphicFramePr>
            <a:graphicFrameLocks noChangeAspect="1"/>
          </p:cNvGraphicFramePr>
          <p:nvPr/>
        </p:nvGraphicFramePr>
        <p:xfrm>
          <a:off x="2862263" y="3563938"/>
          <a:ext cx="400050" cy="328612"/>
        </p:xfrm>
        <a:graphic>
          <a:graphicData uri="http://schemas.openxmlformats.org/presentationml/2006/ole">
            <p:oleObj spid="_x0000_s8229" name="Equation" r:id="rId4" imgW="215619" imgH="177569" progId="Equation.DSMT4">
              <p:embed/>
            </p:oleObj>
          </a:graphicData>
        </a:graphic>
      </p:graphicFrame>
      <p:sp>
        <p:nvSpPr>
          <p:cNvPr id="8235" name="Line 4"/>
          <p:cNvSpPr>
            <a:spLocks noChangeShapeType="1"/>
          </p:cNvSpPr>
          <p:nvPr/>
        </p:nvSpPr>
        <p:spPr bwMode="auto">
          <a:xfrm>
            <a:off x="385763" y="3924300"/>
            <a:ext cx="256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6" name="Line 5"/>
          <p:cNvSpPr>
            <a:spLocks noChangeShapeType="1"/>
          </p:cNvSpPr>
          <p:nvPr/>
        </p:nvSpPr>
        <p:spPr bwMode="auto">
          <a:xfrm flipV="1">
            <a:off x="2501900" y="2393950"/>
            <a:ext cx="0" cy="310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8230" name="Object 38"/>
          <p:cNvGraphicFramePr>
            <a:graphicFrameLocks noChangeAspect="1"/>
          </p:cNvGraphicFramePr>
          <p:nvPr/>
        </p:nvGraphicFramePr>
        <p:xfrm>
          <a:off x="2546350" y="2303463"/>
          <a:ext cx="400050" cy="304800"/>
        </p:xfrm>
        <a:graphic>
          <a:graphicData uri="http://schemas.openxmlformats.org/presentationml/2006/ole">
            <p:oleObj spid="_x0000_s8230" name="Equation" r:id="rId5" imgW="215619" imgH="164885" progId="Equation.DSMT4">
              <p:embed/>
            </p:oleObj>
          </a:graphicData>
        </a:graphic>
      </p:graphicFrame>
      <p:sp>
        <p:nvSpPr>
          <p:cNvPr id="16398" name="Rectangle 1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2800" smtClean="0"/>
              <a:t>Gyökhely görbe, pólus zérus elrendezés</a:t>
            </a:r>
            <a:endParaRPr lang="hu-HU" altLang="hu-HU" sz="3200" smtClean="0"/>
          </a:p>
        </p:txBody>
      </p:sp>
      <p:sp>
        <p:nvSpPr>
          <p:cNvPr id="16423" name="Rectangle 39"/>
          <p:cNvSpPr>
            <a:spLocks noGrp="1" noChangeArrowheads="1"/>
          </p:cNvSpPr>
          <p:nvPr>
            <p:ph type="body" sz="half" idx="1"/>
          </p:nvPr>
        </p:nvSpPr>
        <p:spPr>
          <a:xfrm>
            <a:off x="4438650" y="1365250"/>
            <a:ext cx="4049713" cy="1574800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sz="2400" b="1" smtClean="0">
                <a:latin typeface="Times New Roman" pitchFamily="18" charset="0"/>
              </a:rPr>
              <a:t>A gyökhely görbe a K</a:t>
            </a:r>
            <a:r>
              <a:rPr lang="hu-HU" sz="2400" b="1" baseline="-25000" smtClean="0">
                <a:latin typeface="Times New Roman" pitchFamily="18" charset="0"/>
              </a:rPr>
              <a:t>C</a:t>
            </a:r>
            <a:r>
              <a:rPr lang="hu-HU" sz="2400" b="1" smtClean="0">
                <a:latin typeface="Times New Roman" pitchFamily="18" charset="0"/>
              </a:rPr>
              <a:t> hurokerősítés függvényében történő pólus, zérus vándorlást ábrázolja. </a:t>
            </a:r>
          </a:p>
        </p:txBody>
      </p:sp>
      <p:sp>
        <p:nvSpPr>
          <p:cNvPr id="8239" name="Line 15"/>
          <p:cNvSpPr>
            <a:spLocks noChangeShapeType="1"/>
          </p:cNvSpPr>
          <p:nvPr/>
        </p:nvSpPr>
        <p:spPr bwMode="auto">
          <a:xfrm flipH="1" flipV="1">
            <a:off x="3078163" y="4649788"/>
            <a:ext cx="85725" cy="1492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8240" name="Group 16"/>
          <p:cNvGrpSpPr>
            <a:grpSpLocks/>
          </p:cNvGrpSpPr>
          <p:nvPr/>
        </p:nvGrpSpPr>
        <p:grpSpPr bwMode="auto">
          <a:xfrm>
            <a:off x="542925" y="1338263"/>
            <a:ext cx="3579813" cy="814387"/>
            <a:chOff x="48" y="747"/>
            <a:chExt cx="2124" cy="513"/>
          </a:xfrm>
        </p:grpSpPr>
        <p:sp>
          <p:nvSpPr>
            <p:cNvPr id="8253" name="Rectangle 17"/>
            <p:cNvSpPr>
              <a:spLocks noChangeArrowheads="1"/>
            </p:cNvSpPr>
            <p:nvPr/>
          </p:nvSpPr>
          <p:spPr bwMode="auto">
            <a:xfrm>
              <a:off x="519" y="755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8254" name="Rectangle 18"/>
            <p:cNvSpPr>
              <a:spLocks noChangeArrowheads="1"/>
            </p:cNvSpPr>
            <p:nvPr/>
          </p:nvSpPr>
          <p:spPr bwMode="auto">
            <a:xfrm>
              <a:off x="1373" y="755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8255" name="Line 19"/>
            <p:cNvSpPr>
              <a:spLocks noChangeShapeType="1"/>
            </p:cNvSpPr>
            <p:nvPr/>
          </p:nvSpPr>
          <p:spPr bwMode="auto">
            <a:xfrm>
              <a:off x="1047" y="931"/>
              <a:ext cx="3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56" name="Line 20"/>
            <p:cNvSpPr>
              <a:spLocks noChangeShapeType="1"/>
            </p:cNvSpPr>
            <p:nvPr/>
          </p:nvSpPr>
          <p:spPr bwMode="auto">
            <a:xfrm>
              <a:off x="1901" y="931"/>
              <a:ext cx="2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57" name="Line 21"/>
            <p:cNvSpPr>
              <a:spLocks noChangeShapeType="1"/>
            </p:cNvSpPr>
            <p:nvPr/>
          </p:nvSpPr>
          <p:spPr bwMode="auto">
            <a:xfrm>
              <a:off x="343" y="931"/>
              <a:ext cx="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58" name="AutoShape 22"/>
            <p:cNvSpPr>
              <a:spLocks noChangeArrowheads="1"/>
            </p:cNvSpPr>
            <p:nvPr/>
          </p:nvSpPr>
          <p:spPr bwMode="auto">
            <a:xfrm>
              <a:off x="240" y="883"/>
              <a:ext cx="96" cy="96"/>
            </a:xfrm>
            <a:prstGeom prst="flowChartSummingJunct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8259" name="Line 23"/>
            <p:cNvSpPr>
              <a:spLocks noChangeShapeType="1"/>
            </p:cNvSpPr>
            <p:nvPr/>
          </p:nvSpPr>
          <p:spPr bwMode="auto">
            <a:xfrm>
              <a:off x="48" y="931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60" name="Line 24"/>
            <p:cNvSpPr>
              <a:spLocks noChangeShapeType="1"/>
            </p:cNvSpPr>
            <p:nvPr/>
          </p:nvSpPr>
          <p:spPr bwMode="auto">
            <a:xfrm flipV="1">
              <a:off x="294" y="973"/>
              <a:ext cx="0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61" name="Line 25"/>
            <p:cNvSpPr>
              <a:spLocks noChangeShapeType="1"/>
            </p:cNvSpPr>
            <p:nvPr/>
          </p:nvSpPr>
          <p:spPr bwMode="auto">
            <a:xfrm>
              <a:off x="294" y="1260"/>
              <a:ext cx="1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62" name="Line 26"/>
            <p:cNvSpPr>
              <a:spLocks noChangeShapeType="1"/>
            </p:cNvSpPr>
            <p:nvPr/>
          </p:nvSpPr>
          <p:spPr bwMode="auto">
            <a:xfrm flipV="1">
              <a:off x="1994" y="931"/>
              <a:ext cx="0" cy="3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8231" name="Object 39"/>
            <p:cNvGraphicFramePr>
              <a:graphicFrameLocks noChangeAspect="1"/>
            </p:cNvGraphicFramePr>
            <p:nvPr/>
          </p:nvGraphicFramePr>
          <p:xfrm>
            <a:off x="622" y="755"/>
            <a:ext cx="339" cy="330"/>
          </p:xfrm>
          <a:graphic>
            <a:graphicData uri="http://schemas.openxmlformats.org/presentationml/2006/ole">
              <p:oleObj spid="_x0000_s8231" name="Egyenlet" r:id="rId6" imgW="381000" imgH="228600" progId="Equation.3">
                <p:embed/>
              </p:oleObj>
            </a:graphicData>
          </a:graphic>
        </p:graphicFrame>
        <p:graphicFrame>
          <p:nvGraphicFramePr>
            <p:cNvPr id="8232" name="Object 40"/>
            <p:cNvGraphicFramePr>
              <a:graphicFrameLocks noChangeAspect="1"/>
            </p:cNvGraphicFramePr>
            <p:nvPr/>
          </p:nvGraphicFramePr>
          <p:xfrm>
            <a:off x="1463" y="747"/>
            <a:ext cx="349" cy="346"/>
          </p:xfrm>
          <a:graphic>
            <a:graphicData uri="http://schemas.openxmlformats.org/presentationml/2006/ole">
              <p:oleObj spid="_x0000_s8232" name="Equation" r:id="rId7" imgW="393529" imgH="241195" progId="Equation.DSMT4">
                <p:embed/>
              </p:oleObj>
            </a:graphicData>
          </a:graphic>
        </p:graphicFrame>
      </p:grpSp>
      <p:sp>
        <p:nvSpPr>
          <p:cNvPr id="8241" name="Text Box 36"/>
          <p:cNvSpPr txBox="1">
            <a:spLocks noChangeArrowheads="1"/>
          </p:cNvSpPr>
          <p:nvPr/>
        </p:nvSpPr>
        <p:spPr bwMode="auto">
          <a:xfrm>
            <a:off x="1871663" y="3159125"/>
            <a:ext cx="1444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8242" name="Text Box 37"/>
          <p:cNvSpPr txBox="1">
            <a:spLocks noChangeArrowheads="1"/>
          </p:cNvSpPr>
          <p:nvPr/>
        </p:nvSpPr>
        <p:spPr bwMode="auto">
          <a:xfrm>
            <a:off x="692150" y="3784600"/>
            <a:ext cx="1444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8243" name="Text Box 38"/>
          <p:cNvSpPr txBox="1">
            <a:spLocks noChangeArrowheads="1"/>
          </p:cNvSpPr>
          <p:nvPr/>
        </p:nvSpPr>
        <p:spPr bwMode="auto">
          <a:xfrm>
            <a:off x="1871663" y="4329113"/>
            <a:ext cx="144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graphicFrame>
        <p:nvGraphicFramePr>
          <p:cNvPr id="8233" name="Object 41"/>
          <p:cNvGraphicFramePr>
            <a:graphicFrameLocks noGrp="1" noChangeAspect="1"/>
          </p:cNvGraphicFramePr>
          <p:nvPr>
            <p:ph sz="half" idx="2"/>
          </p:nvPr>
        </p:nvGraphicFramePr>
        <p:xfrm>
          <a:off x="3627438" y="3522663"/>
          <a:ext cx="4860925" cy="801687"/>
        </p:xfrm>
        <a:graphic>
          <a:graphicData uri="http://schemas.openxmlformats.org/presentationml/2006/ole">
            <p:oleObj spid="_x0000_s8233" name="Equation" r:id="rId8" imgW="2540000" imgH="419100" progId="Equation.DSMT4">
              <p:embed/>
            </p:oleObj>
          </a:graphicData>
        </a:graphic>
      </p:graphicFrame>
      <p:sp>
        <p:nvSpPr>
          <p:cNvPr id="8244" name="Text Box 42"/>
          <p:cNvSpPr txBox="1">
            <a:spLocks noChangeArrowheads="1"/>
          </p:cNvSpPr>
          <p:nvPr/>
        </p:nvSpPr>
        <p:spPr bwMode="auto">
          <a:xfrm>
            <a:off x="3892550" y="4649788"/>
            <a:ext cx="479425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b="1">
                <a:latin typeface="Times New Roman" pitchFamily="18" charset="0"/>
              </a:rPr>
              <a:t>A pólus zérus elrendezés konkrét paraméterek esetén mutatja meg a pólusok és a zérusok helyét.</a:t>
            </a:r>
            <a:br>
              <a:rPr lang="hu-HU" altLang="hu-HU" sz="2400" b="1">
                <a:latin typeface="Times New Roman" pitchFamily="18" charset="0"/>
              </a:rPr>
            </a:br>
            <a:r>
              <a:rPr lang="hu-HU" altLang="hu-HU" sz="2400">
                <a:latin typeface="Times New Roman" pitchFamily="18" charset="0"/>
              </a:rPr>
              <a:t>MATLAB parancs: pzmap(Gyr)</a:t>
            </a:r>
          </a:p>
        </p:txBody>
      </p:sp>
      <p:sp>
        <p:nvSpPr>
          <p:cNvPr id="8245" name="Text Box 43"/>
          <p:cNvSpPr txBox="1">
            <a:spLocks noChangeArrowheads="1"/>
          </p:cNvSpPr>
          <p:nvPr/>
        </p:nvSpPr>
        <p:spPr bwMode="auto">
          <a:xfrm>
            <a:off x="4122738" y="2940050"/>
            <a:ext cx="4030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MATLAB parancs: rlocus(Gyr)</a:t>
            </a:r>
          </a:p>
        </p:txBody>
      </p:sp>
      <p:sp>
        <p:nvSpPr>
          <p:cNvPr id="8246" name="Freeform 44"/>
          <p:cNvSpPr>
            <a:spLocks/>
          </p:cNvSpPr>
          <p:nvPr/>
        </p:nvSpPr>
        <p:spPr bwMode="auto">
          <a:xfrm>
            <a:off x="1901825" y="2484438"/>
            <a:ext cx="600075" cy="809625"/>
          </a:xfrm>
          <a:custGeom>
            <a:avLst/>
            <a:gdLst>
              <a:gd name="T0" fmla="*/ 22682199 w 378"/>
              <a:gd name="T1" fmla="*/ 1899978583 h 345"/>
              <a:gd name="T2" fmla="*/ 22682199 w 378"/>
              <a:gd name="T3" fmla="*/ 1431867654 h 345"/>
              <a:gd name="T4" fmla="*/ 166330308 w 378"/>
              <a:gd name="T5" fmla="*/ 809556951 h 345"/>
              <a:gd name="T6" fmla="*/ 451108815 w 378"/>
              <a:gd name="T7" fmla="*/ 181736181 h 345"/>
              <a:gd name="T8" fmla="*/ 667842183 w 378"/>
              <a:gd name="T9" fmla="*/ 27536636 h 345"/>
              <a:gd name="T10" fmla="*/ 808970887 w 378"/>
              <a:gd name="T11" fmla="*/ 27536636 h 345"/>
              <a:gd name="T12" fmla="*/ 952619152 w 378"/>
              <a:gd name="T13" fmla="*/ 27536636 h 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78"/>
              <a:gd name="T22" fmla="*/ 0 h 345"/>
              <a:gd name="T23" fmla="*/ 378 w 378"/>
              <a:gd name="T24" fmla="*/ 345 h 3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78" h="345">
                <a:moveTo>
                  <a:pt x="9" y="345"/>
                </a:moveTo>
                <a:cubicBezTo>
                  <a:pt x="4" y="319"/>
                  <a:pt x="0" y="293"/>
                  <a:pt x="9" y="260"/>
                </a:cubicBezTo>
                <a:cubicBezTo>
                  <a:pt x="18" y="227"/>
                  <a:pt x="38" y="185"/>
                  <a:pt x="66" y="147"/>
                </a:cubicBezTo>
                <a:cubicBezTo>
                  <a:pt x="94" y="109"/>
                  <a:pt x="146" y="57"/>
                  <a:pt x="179" y="33"/>
                </a:cubicBezTo>
                <a:cubicBezTo>
                  <a:pt x="212" y="9"/>
                  <a:pt x="241" y="10"/>
                  <a:pt x="265" y="5"/>
                </a:cubicBezTo>
                <a:cubicBezTo>
                  <a:pt x="289" y="0"/>
                  <a:pt x="302" y="5"/>
                  <a:pt x="321" y="5"/>
                </a:cubicBezTo>
                <a:cubicBezTo>
                  <a:pt x="340" y="5"/>
                  <a:pt x="359" y="5"/>
                  <a:pt x="378" y="5"/>
                </a:cubicBezTo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8247" name="Freeform 45"/>
          <p:cNvSpPr>
            <a:spLocks/>
          </p:cNvSpPr>
          <p:nvPr/>
        </p:nvSpPr>
        <p:spPr bwMode="auto">
          <a:xfrm flipV="1">
            <a:off x="1916113" y="4508500"/>
            <a:ext cx="600075" cy="900113"/>
          </a:xfrm>
          <a:custGeom>
            <a:avLst/>
            <a:gdLst>
              <a:gd name="T0" fmla="*/ 22682199 w 378"/>
              <a:gd name="T1" fmla="*/ 2147483647 h 345"/>
              <a:gd name="T2" fmla="*/ 22682199 w 378"/>
              <a:gd name="T3" fmla="*/ 1769820470 h 345"/>
              <a:gd name="T4" fmla="*/ 166330308 w 378"/>
              <a:gd name="T5" fmla="*/ 1000628199 h 345"/>
              <a:gd name="T6" fmla="*/ 451108815 w 378"/>
              <a:gd name="T7" fmla="*/ 224631681 h 345"/>
              <a:gd name="T8" fmla="*/ 667842183 w 378"/>
              <a:gd name="T9" fmla="*/ 34034706 h 345"/>
              <a:gd name="T10" fmla="*/ 808970887 w 378"/>
              <a:gd name="T11" fmla="*/ 34034706 h 345"/>
              <a:gd name="T12" fmla="*/ 952619152 w 378"/>
              <a:gd name="T13" fmla="*/ 34034706 h 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78"/>
              <a:gd name="T22" fmla="*/ 0 h 345"/>
              <a:gd name="T23" fmla="*/ 378 w 378"/>
              <a:gd name="T24" fmla="*/ 345 h 3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78" h="345">
                <a:moveTo>
                  <a:pt x="9" y="345"/>
                </a:moveTo>
                <a:cubicBezTo>
                  <a:pt x="4" y="319"/>
                  <a:pt x="0" y="293"/>
                  <a:pt x="9" y="260"/>
                </a:cubicBezTo>
                <a:cubicBezTo>
                  <a:pt x="18" y="227"/>
                  <a:pt x="38" y="185"/>
                  <a:pt x="66" y="147"/>
                </a:cubicBezTo>
                <a:cubicBezTo>
                  <a:pt x="94" y="109"/>
                  <a:pt x="146" y="57"/>
                  <a:pt x="179" y="33"/>
                </a:cubicBezTo>
                <a:cubicBezTo>
                  <a:pt x="212" y="9"/>
                  <a:pt x="241" y="10"/>
                  <a:pt x="265" y="5"/>
                </a:cubicBezTo>
                <a:cubicBezTo>
                  <a:pt x="289" y="0"/>
                  <a:pt x="302" y="5"/>
                  <a:pt x="321" y="5"/>
                </a:cubicBezTo>
                <a:cubicBezTo>
                  <a:pt x="340" y="5"/>
                  <a:pt x="359" y="5"/>
                  <a:pt x="378" y="5"/>
                </a:cubicBezTo>
              </a:path>
            </a:pathLst>
          </a:custGeom>
          <a:noFill/>
          <a:ln w="12700" cmpd="sng">
            <a:solidFill>
              <a:schemeClr val="hlink"/>
            </a:solidFill>
            <a:round/>
            <a:headEnd type="none" w="sm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8248" name="Text Box 46"/>
          <p:cNvSpPr txBox="1">
            <a:spLocks noChangeArrowheads="1"/>
          </p:cNvSpPr>
          <p:nvPr/>
        </p:nvSpPr>
        <p:spPr bwMode="auto">
          <a:xfrm>
            <a:off x="2276475" y="3784600"/>
            <a:ext cx="1349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8249" name="Oval 47"/>
          <p:cNvSpPr>
            <a:spLocks noChangeArrowheads="1"/>
          </p:cNvSpPr>
          <p:nvPr/>
        </p:nvSpPr>
        <p:spPr bwMode="auto">
          <a:xfrm>
            <a:off x="1285875" y="38925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8250" name="Line 48"/>
          <p:cNvSpPr>
            <a:spLocks noChangeShapeType="1"/>
          </p:cNvSpPr>
          <p:nvPr/>
        </p:nvSpPr>
        <p:spPr bwMode="auto">
          <a:xfrm>
            <a:off x="746125" y="3924300"/>
            <a:ext cx="26987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8251" name="Line 49"/>
          <p:cNvSpPr>
            <a:spLocks noChangeShapeType="1"/>
          </p:cNvSpPr>
          <p:nvPr/>
        </p:nvSpPr>
        <p:spPr bwMode="auto">
          <a:xfrm flipH="1">
            <a:off x="1062038" y="3924300"/>
            <a:ext cx="26987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8252" name="Line 50"/>
          <p:cNvSpPr>
            <a:spLocks noChangeShapeType="1"/>
          </p:cNvSpPr>
          <p:nvPr/>
        </p:nvSpPr>
        <p:spPr bwMode="auto">
          <a:xfrm>
            <a:off x="2185988" y="3924300"/>
            <a:ext cx="13652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14387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Gyökhelygörbe (Root-locus) diagram</a:t>
            </a:r>
          </a:p>
        </p:txBody>
      </p:sp>
      <p:pic>
        <p:nvPicPr>
          <p:cNvPr id="51202" name="Picture 6" descr="rlocus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32025" y="1089025"/>
            <a:ext cx="5310188" cy="4629150"/>
          </a:xfrm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927100" y="5903913"/>
            <a:ext cx="73818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sz="2400"/>
              <a:t>Figyelem: Az ábra 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hu-HU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hu-HU" sz="2400"/>
              <a:t> 1 kiindulási érték mellett lett felvéve.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01675" y="1223963"/>
            <a:ext cx="7785100" cy="333057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smtClean="0"/>
              <a:t>Stabilitás vizsgálat a felnyitott hurok átviteli függvénye alapján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200" smtClean="0"/>
              <a:t>A szabályozási kör felnyitott hurokátviteli függvényéhez tartozó szakkifejezések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3519488"/>
            <a:ext cx="8326438" cy="29241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sz="2000" smtClean="0"/>
              <a:t>A </a:t>
            </a:r>
            <a:r>
              <a:rPr lang="hu-HU" sz="2000" b="1" smtClean="0"/>
              <a:t>vágási </a:t>
            </a:r>
            <a:r>
              <a:rPr lang="hu-HU" sz="2000" smtClean="0"/>
              <a:t>(</a:t>
            </a:r>
            <a:r>
              <a:rPr lang="en-US" sz="2000" smtClean="0"/>
              <a:t>gain crossover</a:t>
            </a:r>
            <a:r>
              <a:rPr lang="hu-HU" sz="2000" smtClean="0"/>
              <a:t>) </a:t>
            </a:r>
            <a:r>
              <a:rPr lang="hu-HU" sz="2000" b="1" smtClean="0"/>
              <a:t>körfrekvencia</a:t>
            </a:r>
            <a:r>
              <a:rPr lang="hu-HU" sz="2000" smtClean="0"/>
              <a:t> az a körfrekvencia ahol az amplitúdó átvitel értéke 1.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000" smtClean="0"/>
              <a:t>A </a:t>
            </a:r>
            <a:r>
              <a:rPr lang="hu-HU" sz="2000" b="1" smtClean="0"/>
              <a:t>fázis-kereszteződési</a:t>
            </a:r>
            <a:r>
              <a:rPr lang="hu-HU" sz="2000" smtClean="0"/>
              <a:t> (</a:t>
            </a:r>
            <a:r>
              <a:rPr lang="en-US" sz="2000" smtClean="0"/>
              <a:t>phase crossover</a:t>
            </a:r>
            <a:r>
              <a:rPr lang="hu-HU" sz="2000" smtClean="0"/>
              <a:t>) </a:t>
            </a:r>
            <a:r>
              <a:rPr lang="hu-HU" sz="2000" b="1" smtClean="0"/>
              <a:t>körfrekvencia</a:t>
            </a:r>
            <a:r>
              <a:rPr lang="hu-HU" sz="2000" smtClean="0"/>
              <a:t> az a körfrekvencia ahol fázistolás -180</a:t>
            </a:r>
            <a:r>
              <a:rPr lang="en-US" sz="2000" smtClean="0">
                <a:cs typeface="Times New Roman" pitchFamily="18" charset="0"/>
              </a:rPr>
              <a:t>º</a:t>
            </a:r>
            <a:r>
              <a:rPr lang="hu-HU" sz="20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000" smtClean="0"/>
              <a:t>Van </a:t>
            </a:r>
            <a:r>
              <a:rPr lang="hu-HU" sz="2000" b="1" smtClean="0"/>
              <a:t>fázistartalék</a:t>
            </a:r>
            <a:r>
              <a:rPr lang="hu-HU" sz="2000" smtClean="0"/>
              <a:t> (pm) ha </a:t>
            </a:r>
            <a:r>
              <a:rPr lang="hu-HU" sz="2000" smtClean="0">
                <a:cs typeface="Times New Roman" pitchFamily="18" charset="0"/>
              </a:rPr>
              <a:t>teljesül: (fázistolás a vágási </a:t>
            </a:r>
            <a:r>
              <a:rPr lang="hu-HU" sz="2000" smtClean="0"/>
              <a:t>körfrekvenciánál) + 180</a:t>
            </a:r>
            <a:r>
              <a:rPr lang="en-US" sz="2000" smtClean="0">
                <a:cs typeface="Times New Roman" pitchFamily="18" charset="0"/>
              </a:rPr>
              <a:t>º</a:t>
            </a:r>
            <a:r>
              <a:rPr lang="hu-HU" sz="2000" smtClean="0">
                <a:cs typeface="Times New Roman" pitchFamily="18" charset="0"/>
              </a:rPr>
              <a:t> érték pozitív.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000" smtClean="0">
                <a:cs typeface="Times New Roman" pitchFamily="18" charset="0"/>
              </a:rPr>
              <a:t>Van </a:t>
            </a:r>
            <a:r>
              <a:rPr lang="hu-HU" sz="2000" b="1" smtClean="0">
                <a:cs typeface="Times New Roman" pitchFamily="18" charset="0"/>
              </a:rPr>
              <a:t>erősítéstartalék</a:t>
            </a:r>
            <a:r>
              <a:rPr lang="hu-HU" sz="2000" smtClean="0">
                <a:cs typeface="Times New Roman" pitchFamily="18" charset="0"/>
              </a:rPr>
              <a:t> (gm) ha teljesül: a </a:t>
            </a:r>
            <a:r>
              <a:rPr lang="hu-HU" sz="2000" smtClean="0"/>
              <a:t>fázis-kereszteződési körfrekvenciához tartozó erősítés reciprok értéke nagyobb, mint 1. </a:t>
            </a:r>
            <a:endParaRPr lang="en-US" sz="2000" smtClean="0"/>
          </a:p>
        </p:txBody>
      </p:sp>
      <p:graphicFrame>
        <p:nvGraphicFramePr>
          <p:cNvPr id="9288" name="Object 72"/>
          <p:cNvGraphicFramePr>
            <a:graphicFrameLocks noGrp="1" noChangeAspect="1"/>
          </p:cNvGraphicFramePr>
          <p:nvPr>
            <p:ph sz="half" idx="2"/>
          </p:nvPr>
        </p:nvGraphicFramePr>
        <p:xfrm>
          <a:off x="566738" y="2979738"/>
          <a:ext cx="4275137" cy="452437"/>
        </p:xfrm>
        <a:graphic>
          <a:graphicData uri="http://schemas.openxmlformats.org/presentationml/2006/ole">
            <p:oleObj spid="_x0000_s9288" name="Equation" r:id="rId3" imgW="2159000" imgH="228600" progId="Equation.DSMT4">
              <p:embed/>
            </p:oleObj>
          </a:graphicData>
        </a:graphic>
      </p:graphicFrame>
      <p:sp>
        <p:nvSpPr>
          <p:cNvPr id="9300" name="AutoShape 6"/>
          <p:cNvSpPr>
            <a:spLocks noChangeArrowheads="1"/>
          </p:cNvSpPr>
          <p:nvPr/>
        </p:nvSpPr>
        <p:spPr bwMode="auto">
          <a:xfrm>
            <a:off x="881063" y="1900238"/>
            <a:ext cx="180975" cy="179387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9301" name="Line 7"/>
          <p:cNvSpPr>
            <a:spLocks noChangeShapeType="1"/>
          </p:cNvSpPr>
          <p:nvPr/>
        </p:nvSpPr>
        <p:spPr bwMode="auto">
          <a:xfrm flipH="1" flipV="1">
            <a:off x="3357563" y="2619375"/>
            <a:ext cx="1304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302" name="Line 8"/>
          <p:cNvSpPr>
            <a:spLocks noChangeShapeType="1"/>
          </p:cNvSpPr>
          <p:nvPr/>
        </p:nvSpPr>
        <p:spPr bwMode="auto">
          <a:xfrm flipV="1">
            <a:off x="4662488" y="1943100"/>
            <a:ext cx="0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303" name="Line 9"/>
          <p:cNvSpPr>
            <a:spLocks noChangeShapeType="1"/>
          </p:cNvSpPr>
          <p:nvPr/>
        </p:nvSpPr>
        <p:spPr bwMode="auto">
          <a:xfrm>
            <a:off x="476250" y="1989138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304" name="Line 10"/>
          <p:cNvSpPr>
            <a:spLocks noChangeShapeType="1"/>
          </p:cNvSpPr>
          <p:nvPr/>
        </p:nvSpPr>
        <p:spPr bwMode="auto">
          <a:xfrm>
            <a:off x="1060450" y="1989138"/>
            <a:ext cx="452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305" name="Line 11"/>
          <p:cNvSpPr>
            <a:spLocks noChangeShapeType="1"/>
          </p:cNvSpPr>
          <p:nvPr/>
        </p:nvSpPr>
        <p:spPr bwMode="auto">
          <a:xfrm>
            <a:off x="2366963" y="1989138"/>
            <a:ext cx="225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306" name="Line 12"/>
          <p:cNvSpPr>
            <a:spLocks noChangeShapeType="1"/>
          </p:cNvSpPr>
          <p:nvPr/>
        </p:nvSpPr>
        <p:spPr bwMode="auto">
          <a:xfrm>
            <a:off x="3402013" y="1989138"/>
            <a:ext cx="269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9289" name="Object 73"/>
          <p:cNvGraphicFramePr>
            <a:graphicFrameLocks noChangeAspect="1"/>
          </p:cNvGraphicFramePr>
          <p:nvPr/>
        </p:nvGraphicFramePr>
        <p:xfrm>
          <a:off x="1062038" y="1584325"/>
          <a:ext cx="446087" cy="312738"/>
        </p:xfrm>
        <a:graphic>
          <a:graphicData uri="http://schemas.openxmlformats.org/presentationml/2006/ole">
            <p:oleObj spid="_x0000_s9289" name="Equation" r:id="rId4" imgW="291973" imgH="203112" progId="Equation.DSMT4">
              <p:embed/>
            </p:oleObj>
          </a:graphicData>
        </a:graphic>
      </p:graphicFrame>
      <p:graphicFrame>
        <p:nvGraphicFramePr>
          <p:cNvPr id="9290" name="Object 74"/>
          <p:cNvGraphicFramePr>
            <a:graphicFrameLocks noChangeAspect="1"/>
          </p:cNvGraphicFramePr>
          <p:nvPr/>
        </p:nvGraphicFramePr>
        <p:xfrm>
          <a:off x="4527550" y="1584325"/>
          <a:ext cx="465138" cy="311150"/>
        </p:xfrm>
        <a:graphic>
          <a:graphicData uri="http://schemas.openxmlformats.org/presentationml/2006/ole">
            <p:oleObj spid="_x0000_s9290" name="Equation" r:id="rId5" imgW="304536" imgH="203024" progId="Equation.DSMT4">
              <p:embed/>
            </p:oleObj>
          </a:graphicData>
        </a:graphic>
      </p:graphicFrame>
      <p:graphicFrame>
        <p:nvGraphicFramePr>
          <p:cNvPr id="9291" name="Object 75"/>
          <p:cNvGraphicFramePr>
            <a:graphicFrameLocks noChangeAspect="1"/>
          </p:cNvGraphicFramePr>
          <p:nvPr/>
        </p:nvGraphicFramePr>
        <p:xfrm>
          <a:off x="431800" y="1584325"/>
          <a:ext cx="446088" cy="309563"/>
        </p:xfrm>
        <a:graphic>
          <a:graphicData uri="http://schemas.openxmlformats.org/presentationml/2006/ole">
            <p:oleObj spid="_x0000_s9291" name="Equation" r:id="rId6" imgW="291973" imgH="203112" progId="Equation.DSMT4">
              <p:embed/>
            </p:oleObj>
          </a:graphicData>
        </a:graphic>
      </p:graphicFrame>
      <p:graphicFrame>
        <p:nvGraphicFramePr>
          <p:cNvPr id="9292" name="Object 76"/>
          <p:cNvGraphicFramePr>
            <a:graphicFrameLocks noChangeAspect="1"/>
          </p:cNvGraphicFramePr>
          <p:nvPr/>
        </p:nvGraphicFramePr>
        <p:xfrm>
          <a:off x="836613" y="2079625"/>
          <a:ext cx="125412" cy="98425"/>
        </p:xfrm>
        <a:graphic>
          <a:graphicData uri="http://schemas.openxmlformats.org/presentationml/2006/ole">
            <p:oleObj spid="_x0000_s9292" name="Equation" r:id="rId7" imgW="126780" imgH="101424" progId="Equation.DSMT4">
              <p:embed/>
            </p:oleObj>
          </a:graphicData>
        </a:graphic>
      </p:graphicFrame>
      <p:grpSp>
        <p:nvGrpSpPr>
          <p:cNvPr id="9307" name="Group 28"/>
          <p:cNvGrpSpPr>
            <a:grpSpLocks/>
          </p:cNvGrpSpPr>
          <p:nvPr/>
        </p:nvGrpSpPr>
        <p:grpSpPr bwMode="auto">
          <a:xfrm>
            <a:off x="2592388" y="1697038"/>
            <a:ext cx="809625" cy="539750"/>
            <a:chOff x="2710" y="1054"/>
            <a:chExt cx="652" cy="454"/>
          </a:xfrm>
        </p:grpSpPr>
        <p:sp>
          <p:nvSpPr>
            <p:cNvPr id="9317" name="Rectangle 25"/>
            <p:cNvSpPr>
              <a:spLocks noChangeArrowheads="1"/>
            </p:cNvSpPr>
            <p:nvPr/>
          </p:nvSpPr>
          <p:spPr bwMode="auto">
            <a:xfrm>
              <a:off x="2710" y="1054"/>
              <a:ext cx="652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graphicFrame>
          <p:nvGraphicFramePr>
            <p:cNvPr id="9293" name="Object 77"/>
            <p:cNvGraphicFramePr>
              <a:graphicFrameLocks noChangeAspect="1"/>
            </p:cNvGraphicFramePr>
            <p:nvPr/>
          </p:nvGraphicFramePr>
          <p:xfrm>
            <a:off x="2766" y="1134"/>
            <a:ext cx="568" cy="330"/>
          </p:xfrm>
          <a:graphic>
            <a:graphicData uri="http://schemas.openxmlformats.org/presentationml/2006/ole">
              <p:oleObj spid="_x0000_s9293" name="Equation" r:id="rId8" imgW="393529" imgH="228501" progId="Equation.DSMT4">
                <p:embed/>
              </p:oleObj>
            </a:graphicData>
          </a:graphic>
        </p:graphicFrame>
      </p:grpSp>
      <p:grpSp>
        <p:nvGrpSpPr>
          <p:cNvPr id="9308" name="Group 27"/>
          <p:cNvGrpSpPr>
            <a:grpSpLocks/>
          </p:cNvGrpSpPr>
          <p:nvPr/>
        </p:nvGrpSpPr>
        <p:grpSpPr bwMode="auto">
          <a:xfrm>
            <a:off x="1511300" y="1697038"/>
            <a:ext cx="809625" cy="541337"/>
            <a:chOff x="1661" y="1054"/>
            <a:chExt cx="652" cy="454"/>
          </a:xfrm>
        </p:grpSpPr>
        <p:sp>
          <p:nvSpPr>
            <p:cNvPr id="9316" name="Rectangle 23"/>
            <p:cNvSpPr>
              <a:spLocks noChangeArrowheads="1"/>
            </p:cNvSpPr>
            <p:nvPr/>
          </p:nvSpPr>
          <p:spPr bwMode="auto">
            <a:xfrm>
              <a:off x="1661" y="1054"/>
              <a:ext cx="652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graphicFrame>
          <p:nvGraphicFramePr>
            <p:cNvPr id="9294" name="Object 78"/>
            <p:cNvGraphicFramePr>
              <a:graphicFrameLocks noChangeAspect="1"/>
            </p:cNvGraphicFramePr>
            <p:nvPr/>
          </p:nvGraphicFramePr>
          <p:xfrm>
            <a:off x="1718" y="1139"/>
            <a:ext cx="568" cy="320"/>
          </p:xfrm>
          <a:graphic>
            <a:graphicData uri="http://schemas.openxmlformats.org/presentationml/2006/ole">
              <p:oleObj spid="_x0000_s9294" name="Equation" r:id="rId9" imgW="406224" imgH="228501" progId="Equation.DSMT4">
                <p:embed/>
              </p:oleObj>
            </a:graphicData>
          </a:graphic>
        </p:graphicFrame>
      </p:grpSp>
      <p:grpSp>
        <p:nvGrpSpPr>
          <p:cNvPr id="9309" name="Group 29"/>
          <p:cNvGrpSpPr>
            <a:grpSpLocks/>
          </p:cNvGrpSpPr>
          <p:nvPr/>
        </p:nvGrpSpPr>
        <p:grpSpPr bwMode="auto">
          <a:xfrm>
            <a:off x="3671888" y="1695450"/>
            <a:ext cx="765175" cy="541338"/>
            <a:chOff x="3787" y="998"/>
            <a:chExt cx="652" cy="454"/>
          </a:xfrm>
        </p:grpSpPr>
        <p:sp>
          <p:nvSpPr>
            <p:cNvPr id="9315" name="Rectangle 24"/>
            <p:cNvSpPr>
              <a:spLocks noChangeArrowheads="1"/>
            </p:cNvSpPr>
            <p:nvPr/>
          </p:nvSpPr>
          <p:spPr bwMode="auto">
            <a:xfrm>
              <a:off x="3787" y="998"/>
              <a:ext cx="652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graphicFrame>
          <p:nvGraphicFramePr>
            <p:cNvPr id="9295" name="Object 79"/>
            <p:cNvGraphicFramePr>
              <a:graphicFrameLocks noChangeAspect="1"/>
            </p:cNvGraphicFramePr>
            <p:nvPr/>
          </p:nvGraphicFramePr>
          <p:xfrm>
            <a:off x="3806" y="1066"/>
            <a:ext cx="605" cy="352"/>
          </p:xfrm>
          <a:graphic>
            <a:graphicData uri="http://schemas.openxmlformats.org/presentationml/2006/ole">
              <p:oleObj spid="_x0000_s9295" name="Equation" r:id="rId10" imgW="393529" imgH="228501" progId="Equation.DSMT4">
                <p:embed/>
              </p:oleObj>
            </a:graphicData>
          </a:graphic>
        </p:graphicFrame>
      </p:grpSp>
      <p:grpSp>
        <p:nvGrpSpPr>
          <p:cNvPr id="9310" name="Group 30"/>
          <p:cNvGrpSpPr>
            <a:grpSpLocks/>
          </p:cNvGrpSpPr>
          <p:nvPr/>
        </p:nvGrpSpPr>
        <p:grpSpPr bwMode="auto">
          <a:xfrm>
            <a:off x="2592388" y="2349500"/>
            <a:ext cx="765175" cy="539750"/>
            <a:chOff x="2908" y="1791"/>
            <a:chExt cx="652" cy="454"/>
          </a:xfrm>
        </p:grpSpPr>
        <p:sp>
          <p:nvSpPr>
            <p:cNvPr id="9314" name="Rectangle 26"/>
            <p:cNvSpPr>
              <a:spLocks noChangeArrowheads="1"/>
            </p:cNvSpPr>
            <p:nvPr/>
          </p:nvSpPr>
          <p:spPr bwMode="auto">
            <a:xfrm>
              <a:off x="2908" y="1791"/>
              <a:ext cx="652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graphicFrame>
          <p:nvGraphicFramePr>
            <p:cNvPr id="9296" name="Object 80"/>
            <p:cNvGraphicFramePr>
              <a:graphicFrameLocks noChangeAspect="1"/>
            </p:cNvGraphicFramePr>
            <p:nvPr/>
          </p:nvGraphicFramePr>
          <p:xfrm>
            <a:off x="2936" y="1846"/>
            <a:ext cx="568" cy="330"/>
          </p:xfrm>
          <a:graphic>
            <a:graphicData uri="http://schemas.openxmlformats.org/presentationml/2006/ole">
              <p:oleObj spid="_x0000_s9296" name="Equation" r:id="rId11" imgW="393529" imgH="228501" progId="Equation.DSMT4">
                <p:embed/>
              </p:oleObj>
            </a:graphicData>
          </a:graphic>
        </p:graphicFrame>
      </p:grpSp>
      <p:sp>
        <p:nvSpPr>
          <p:cNvPr id="9311" name="Line 21"/>
          <p:cNvSpPr>
            <a:spLocks noChangeShapeType="1"/>
          </p:cNvSpPr>
          <p:nvPr/>
        </p:nvSpPr>
        <p:spPr bwMode="auto">
          <a:xfrm>
            <a:off x="4437063" y="1943100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312" name="Line 22"/>
          <p:cNvSpPr>
            <a:spLocks noChangeShapeType="1"/>
          </p:cNvSpPr>
          <p:nvPr/>
        </p:nvSpPr>
        <p:spPr bwMode="auto">
          <a:xfrm flipH="1">
            <a:off x="971550" y="2619375"/>
            <a:ext cx="1576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313" name="Text Box 32"/>
          <p:cNvSpPr txBox="1">
            <a:spLocks noChangeArrowheads="1"/>
          </p:cNvSpPr>
          <p:nvPr/>
        </p:nvSpPr>
        <p:spPr bwMode="auto">
          <a:xfrm>
            <a:off x="5202238" y="1538288"/>
            <a:ext cx="33750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A felnyitott hurokátviteli függvény a szabályozási kör rendelkező és ellenőrző jele közötti jelátviteli tagok szorzata.</a:t>
            </a:r>
          </a:p>
        </p:txBody>
      </p:sp>
      <p:graphicFrame>
        <p:nvGraphicFramePr>
          <p:cNvPr id="9297" name="Object 81"/>
          <p:cNvGraphicFramePr>
            <a:graphicFrameLocks noChangeAspect="1"/>
          </p:cNvGraphicFramePr>
          <p:nvPr/>
        </p:nvGraphicFramePr>
        <p:xfrm>
          <a:off x="938213" y="2284413"/>
          <a:ext cx="620712" cy="350837"/>
        </p:xfrm>
        <a:graphic>
          <a:graphicData uri="http://schemas.openxmlformats.org/presentationml/2006/ole">
            <p:oleObj spid="_x0000_s9297" name="Equation" r:id="rId12" imgW="406224" imgH="228501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94932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smtClean="0"/>
              <a:t>Minimál fázisú rendszerek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23963"/>
            <a:ext cx="8229600" cy="4814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800" smtClean="0"/>
              <a:t>Ha egy rendszer az adott időállandók mellett a lehető legkisebb negatív fázistolással rendelkezik, akkor azt minimál fázisúnak nevezik.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800" smtClean="0"/>
              <a:t>A minimál fázisú rendszerek holtidő nélküliek és csak a bal félsíkon vannak pólusaik és zérusaik.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800" smtClean="0"/>
              <a:t>Lehet stabil a rendszer, ha a felnyitott hurokátviteli függvénynek van a jobboldalon pólusa és/vagy zérusa, illetve ha az alapjel átviteli függvényének van pozitív valós részű zérusa.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800" smtClean="0">
                <a:latin typeface="Times New Roman" pitchFamily="18" charset="0"/>
              </a:rPr>
              <a:t>Nem minimál fázisú rendszer nem vizsgálható Bode diagrammal!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" y="954088"/>
            <a:ext cx="1530350" cy="809625"/>
          </a:xfrm>
        </p:spPr>
        <p:txBody>
          <a:bodyPr/>
          <a:lstStyle/>
          <a:p>
            <a:pPr eaLnBrk="1" hangingPunct="1">
              <a:defRPr/>
            </a:pPr>
            <a:r>
              <a:rPr lang="hu-HU" smtClean="0"/>
              <a:t>Példa</a:t>
            </a:r>
          </a:p>
        </p:txBody>
      </p:sp>
      <p:sp>
        <p:nvSpPr>
          <p:cNvPr id="10315" name="Line 3"/>
          <p:cNvSpPr>
            <a:spLocks noChangeShapeType="1"/>
          </p:cNvSpPr>
          <p:nvPr/>
        </p:nvSpPr>
        <p:spPr bwMode="auto">
          <a:xfrm flipV="1">
            <a:off x="2141538" y="908050"/>
            <a:ext cx="0" cy="116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10316" name="Group 4"/>
          <p:cNvGrpSpPr>
            <a:grpSpLocks/>
          </p:cNvGrpSpPr>
          <p:nvPr/>
        </p:nvGrpSpPr>
        <p:grpSpPr bwMode="auto">
          <a:xfrm>
            <a:off x="4572000" y="368300"/>
            <a:ext cx="1169988" cy="990600"/>
            <a:chOff x="2550" y="1308"/>
            <a:chExt cx="528" cy="336"/>
          </a:xfrm>
        </p:grpSpPr>
        <p:sp>
          <p:nvSpPr>
            <p:cNvPr id="10339" name="Rectangle 5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10340" name="Text Box 6"/>
            <p:cNvSpPr txBox="1">
              <a:spLocks noChangeArrowheads="1"/>
            </p:cNvSpPr>
            <p:nvPr/>
          </p:nvSpPr>
          <p:spPr bwMode="auto">
            <a:xfrm>
              <a:off x="2555" y="1350"/>
              <a:ext cx="8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hu-HU" altLang="hu-HU" sz="2400">
                <a:latin typeface="Times New Roman" pitchFamily="18" charset="0"/>
              </a:endParaRPr>
            </a:p>
          </p:txBody>
        </p:sp>
      </p:grpSp>
      <p:grpSp>
        <p:nvGrpSpPr>
          <p:cNvPr id="10317" name="Group 7"/>
          <p:cNvGrpSpPr>
            <a:grpSpLocks/>
          </p:cNvGrpSpPr>
          <p:nvPr/>
        </p:nvGrpSpPr>
        <p:grpSpPr bwMode="auto">
          <a:xfrm>
            <a:off x="2816225" y="458788"/>
            <a:ext cx="1349375" cy="900112"/>
            <a:chOff x="2550" y="1308"/>
            <a:chExt cx="528" cy="336"/>
          </a:xfrm>
        </p:grpSpPr>
        <p:sp>
          <p:nvSpPr>
            <p:cNvPr id="10337" name="Rectangle 8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10338" name="Text Box 9"/>
            <p:cNvSpPr txBox="1">
              <a:spLocks noChangeArrowheads="1"/>
            </p:cNvSpPr>
            <p:nvPr/>
          </p:nvSpPr>
          <p:spPr bwMode="auto">
            <a:xfrm>
              <a:off x="2563" y="1350"/>
              <a:ext cx="7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hu-HU" altLang="hu-HU" sz="2400">
                <a:latin typeface="Times New Roman" pitchFamily="18" charset="0"/>
              </a:endParaRPr>
            </a:p>
          </p:txBody>
        </p:sp>
      </p:grpSp>
      <p:grpSp>
        <p:nvGrpSpPr>
          <p:cNvPr id="10318" name="Group 10"/>
          <p:cNvGrpSpPr>
            <a:grpSpLocks/>
          </p:cNvGrpSpPr>
          <p:nvPr/>
        </p:nvGrpSpPr>
        <p:grpSpPr bwMode="auto">
          <a:xfrm>
            <a:off x="6146800" y="414338"/>
            <a:ext cx="1620838" cy="990600"/>
            <a:chOff x="2550" y="1308"/>
            <a:chExt cx="528" cy="336"/>
          </a:xfrm>
        </p:grpSpPr>
        <p:sp>
          <p:nvSpPr>
            <p:cNvPr id="10335" name="Rectangle 11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10336" name="Text Box 12"/>
            <p:cNvSpPr txBox="1">
              <a:spLocks noChangeArrowheads="1"/>
            </p:cNvSpPr>
            <p:nvPr/>
          </p:nvSpPr>
          <p:spPr bwMode="auto">
            <a:xfrm>
              <a:off x="2563" y="1350"/>
              <a:ext cx="6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hu-HU" altLang="hu-HU" sz="2400">
                <a:latin typeface="Times New Roman" pitchFamily="18" charset="0"/>
              </a:endParaRPr>
            </a:p>
          </p:txBody>
        </p:sp>
      </p:grpSp>
      <p:grpSp>
        <p:nvGrpSpPr>
          <p:cNvPr id="10319" name="Group 13"/>
          <p:cNvGrpSpPr>
            <a:grpSpLocks/>
          </p:cNvGrpSpPr>
          <p:nvPr/>
        </p:nvGrpSpPr>
        <p:grpSpPr bwMode="auto">
          <a:xfrm>
            <a:off x="4706938" y="1584325"/>
            <a:ext cx="1349375" cy="900113"/>
            <a:chOff x="2550" y="1308"/>
            <a:chExt cx="528" cy="336"/>
          </a:xfrm>
        </p:grpSpPr>
        <p:sp>
          <p:nvSpPr>
            <p:cNvPr id="10333" name="Rectangle 14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10334" name="Text Box 15"/>
            <p:cNvSpPr txBox="1">
              <a:spLocks noChangeArrowheads="1"/>
            </p:cNvSpPr>
            <p:nvPr/>
          </p:nvSpPr>
          <p:spPr bwMode="auto">
            <a:xfrm>
              <a:off x="2563" y="1350"/>
              <a:ext cx="7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hu-HU" altLang="hu-HU" sz="2400">
                <a:latin typeface="Times New Roman" pitchFamily="18" charset="0"/>
              </a:endParaRPr>
            </a:p>
          </p:txBody>
        </p:sp>
      </p:grpSp>
      <p:grpSp>
        <p:nvGrpSpPr>
          <p:cNvPr id="10320" name="Group 16"/>
          <p:cNvGrpSpPr>
            <a:grpSpLocks/>
          </p:cNvGrpSpPr>
          <p:nvPr/>
        </p:nvGrpSpPr>
        <p:grpSpPr bwMode="auto">
          <a:xfrm>
            <a:off x="1601788" y="414338"/>
            <a:ext cx="6719887" cy="2041525"/>
            <a:chOff x="754" y="2103"/>
            <a:chExt cx="4233" cy="1286"/>
          </a:xfrm>
        </p:grpSpPr>
        <p:sp>
          <p:nvSpPr>
            <p:cNvPr id="10324" name="AutoShape 17"/>
            <p:cNvSpPr>
              <a:spLocks noChangeArrowheads="1"/>
            </p:cNvSpPr>
            <p:nvPr/>
          </p:nvSpPr>
          <p:spPr bwMode="auto">
            <a:xfrm>
              <a:off x="1037" y="2302"/>
              <a:ext cx="114" cy="113"/>
            </a:xfrm>
            <a:prstGeom prst="flowChartSummingJunct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10325" name="Line 18"/>
            <p:cNvSpPr>
              <a:spLocks noChangeShapeType="1"/>
            </p:cNvSpPr>
            <p:nvPr/>
          </p:nvSpPr>
          <p:spPr bwMode="auto">
            <a:xfrm flipH="1" flipV="1">
              <a:off x="3560" y="3124"/>
              <a:ext cx="1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326" name="Line 19"/>
            <p:cNvSpPr>
              <a:spLocks noChangeShapeType="1"/>
            </p:cNvSpPr>
            <p:nvPr/>
          </p:nvSpPr>
          <p:spPr bwMode="auto">
            <a:xfrm flipV="1">
              <a:off x="4836" y="2358"/>
              <a:ext cx="0" cy="7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327" name="Line 20"/>
            <p:cNvSpPr>
              <a:spLocks noChangeShapeType="1"/>
            </p:cNvSpPr>
            <p:nvPr/>
          </p:nvSpPr>
          <p:spPr bwMode="auto">
            <a:xfrm>
              <a:off x="782" y="2358"/>
              <a:ext cx="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328" name="Line 21"/>
            <p:cNvSpPr>
              <a:spLocks noChangeShapeType="1"/>
            </p:cNvSpPr>
            <p:nvPr/>
          </p:nvSpPr>
          <p:spPr bwMode="auto">
            <a:xfrm>
              <a:off x="1150" y="2358"/>
              <a:ext cx="3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329" name="Line 22"/>
            <p:cNvSpPr>
              <a:spLocks noChangeShapeType="1"/>
            </p:cNvSpPr>
            <p:nvPr/>
          </p:nvSpPr>
          <p:spPr bwMode="auto">
            <a:xfrm>
              <a:off x="2341" y="2358"/>
              <a:ext cx="2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330" name="Line 23"/>
            <p:cNvSpPr>
              <a:spLocks noChangeShapeType="1"/>
            </p:cNvSpPr>
            <p:nvPr/>
          </p:nvSpPr>
          <p:spPr bwMode="auto">
            <a:xfrm>
              <a:off x="3334" y="2358"/>
              <a:ext cx="2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10305" name="Object 65"/>
            <p:cNvGraphicFramePr>
              <a:graphicFrameLocks noChangeAspect="1"/>
            </p:cNvGraphicFramePr>
            <p:nvPr/>
          </p:nvGraphicFramePr>
          <p:xfrm>
            <a:off x="1151" y="2103"/>
            <a:ext cx="281" cy="197"/>
          </p:xfrm>
          <a:graphic>
            <a:graphicData uri="http://schemas.openxmlformats.org/presentationml/2006/ole">
              <p:oleObj spid="_x0000_s10305" name="Equation" r:id="rId3" imgW="291973" imgH="203112" progId="Equation.DSMT4">
                <p:embed/>
              </p:oleObj>
            </a:graphicData>
          </a:graphic>
        </p:graphicFrame>
        <p:graphicFrame>
          <p:nvGraphicFramePr>
            <p:cNvPr id="10306" name="Object 66"/>
            <p:cNvGraphicFramePr>
              <a:graphicFrameLocks noChangeAspect="1"/>
            </p:cNvGraphicFramePr>
            <p:nvPr/>
          </p:nvGraphicFramePr>
          <p:xfrm>
            <a:off x="4694" y="2103"/>
            <a:ext cx="293" cy="196"/>
          </p:xfrm>
          <a:graphic>
            <a:graphicData uri="http://schemas.openxmlformats.org/presentationml/2006/ole">
              <p:oleObj spid="_x0000_s10306" name="Equation" r:id="rId4" imgW="304536" imgH="203024" progId="Equation.DSMT4">
                <p:embed/>
              </p:oleObj>
            </a:graphicData>
          </a:graphic>
        </p:graphicFrame>
        <p:graphicFrame>
          <p:nvGraphicFramePr>
            <p:cNvPr id="10307" name="Object 67"/>
            <p:cNvGraphicFramePr>
              <a:graphicFrameLocks noChangeAspect="1"/>
            </p:cNvGraphicFramePr>
            <p:nvPr/>
          </p:nvGraphicFramePr>
          <p:xfrm>
            <a:off x="754" y="2103"/>
            <a:ext cx="281" cy="195"/>
          </p:xfrm>
          <a:graphic>
            <a:graphicData uri="http://schemas.openxmlformats.org/presentationml/2006/ole">
              <p:oleObj spid="_x0000_s10307" name="Equation" r:id="rId5" imgW="291973" imgH="203112" progId="Equation.DSMT4">
                <p:embed/>
              </p:oleObj>
            </a:graphicData>
          </a:graphic>
        </p:graphicFrame>
        <p:graphicFrame>
          <p:nvGraphicFramePr>
            <p:cNvPr id="10308" name="Object 68"/>
            <p:cNvGraphicFramePr>
              <a:graphicFrameLocks noChangeAspect="1"/>
            </p:cNvGraphicFramePr>
            <p:nvPr/>
          </p:nvGraphicFramePr>
          <p:xfrm>
            <a:off x="1009" y="2415"/>
            <a:ext cx="79" cy="62"/>
          </p:xfrm>
          <a:graphic>
            <a:graphicData uri="http://schemas.openxmlformats.org/presentationml/2006/ole">
              <p:oleObj spid="_x0000_s10308" name="Equation" r:id="rId6" imgW="126780" imgH="101424" progId="Equation.DSMT4">
                <p:embed/>
              </p:oleObj>
            </a:graphicData>
          </a:graphic>
        </p:graphicFrame>
        <p:graphicFrame>
          <p:nvGraphicFramePr>
            <p:cNvPr id="10309" name="Object 69"/>
            <p:cNvGraphicFramePr>
              <a:graphicFrameLocks noChangeAspect="1"/>
            </p:cNvGraphicFramePr>
            <p:nvPr/>
          </p:nvGraphicFramePr>
          <p:xfrm>
            <a:off x="2653" y="2132"/>
            <a:ext cx="708" cy="569"/>
          </p:xfrm>
          <a:graphic>
            <a:graphicData uri="http://schemas.openxmlformats.org/presentationml/2006/ole">
              <p:oleObj spid="_x0000_s10309" name="Equation" r:id="rId7" imgW="520700" imgH="419100" progId="Equation.DSMT4">
                <p:embed/>
              </p:oleObj>
            </a:graphicData>
          </a:graphic>
        </p:graphicFrame>
        <p:graphicFrame>
          <p:nvGraphicFramePr>
            <p:cNvPr id="10310" name="Object 70"/>
            <p:cNvGraphicFramePr>
              <a:graphicFrameLocks noChangeAspect="1"/>
            </p:cNvGraphicFramePr>
            <p:nvPr/>
          </p:nvGraphicFramePr>
          <p:xfrm>
            <a:off x="1519" y="2127"/>
            <a:ext cx="794" cy="574"/>
          </p:xfrm>
          <a:graphic>
            <a:graphicData uri="http://schemas.openxmlformats.org/presentationml/2006/ole">
              <p:oleObj spid="_x0000_s10310" name="Equation" r:id="rId8" imgW="545863" imgH="393529" progId="Equation.DSMT4">
                <p:embed/>
              </p:oleObj>
            </a:graphicData>
          </a:graphic>
        </p:graphicFrame>
        <p:graphicFrame>
          <p:nvGraphicFramePr>
            <p:cNvPr id="10311" name="Object 71"/>
            <p:cNvGraphicFramePr>
              <a:graphicFrameLocks noChangeAspect="1"/>
            </p:cNvGraphicFramePr>
            <p:nvPr/>
          </p:nvGraphicFramePr>
          <p:xfrm>
            <a:off x="3693" y="2108"/>
            <a:ext cx="895" cy="591"/>
          </p:xfrm>
          <a:graphic>
            <a:graphicData uri="http://schemas.openxmlformats.org/presentationml/2006/ole">
              <p:oleObj spid="_x0000_s10311" name="Equation" r:id="rId9" imgW="634725" imgH="418918" progId="Equation.DSMT4">
                <p:embed/>
              </p:oleObj>
            </a:graphicData>
          </a:graphic>
        </p:graphicFrame>
        <p:graphicFrame>
          <p:nvGraphicFramePr>
            <p:cNvPr id="10312" name="Object 72"/>
            <p:cNvGraphicFramePr>
              <a:graphicFrameLocks noChangeAspect="1"/>
            </p:cNvGraphicFramePr>
            <p:nvPr/>
          </p:nvGraphicFramePr>
          <p:xfrm>
            <a:off x="2823" y="2836"/>
            <a:ext cx="652" cy="553"/>
          </p:xfrm>
          <a:graphic>
            <a:graphicData uri="http://schemas.openxmlformats.org/presentationml/2006/ole">
              <p:oleObj spid="_x0000_s10312" name="Equation" r:id="rId10" imgW="495085" imgH="418918" progId="Equation.DSMT4">
                <p:embed/>
              </p:oleObj>
            </a:graphicData>
          </a:graphic>
        </p:graphicFrame>
        <p:sp>
          <p:nvSpPr>
            <p:cNvPr id="10331" name="Line 32"/>
            <p:cNvSpPr>
              <a:spLocks noChangeShapeType="1"/>
            </p:cNvSpPr>
            <p:nvPr/>
          </p:nvSpPr>
          <p:spPr bwMode="auto">
            <a:xfrm>
              <a:off x="4638" y="2358"/>
              <a:ext cx="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332" name="Line 33"/>
            <p:cNvSpPr>
              <a:spLocks noChangeShapeType="1"/>
            </p:cNvSpPr>
            <p:nvPr/>
          </p:nvSpPr>
          <p:spPr bwMode="auto">
            <a:xfrm flipH="1">
              <a:off x="1094" y="3152"/>
              <a:ext cx="16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0321" name="Text Box 34"/>
          <p:cNvSpPr txBox="1">
            <a:spLocks noChangeArrowheads="1"/>
          </p:cNvSpPr>
          <p:nvPr/>
        </p:nvSpPr>
        <p:spPr bwMode="auto">
          <a:xfrm>
            <a:off x="1016000" y="3654425"/>
            <a:ext cx="7515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800">
                <a:latin typeface="Times New Roman" pitchFamily="18" charset="0"/>
              </a:rPr>
              <a:t>MATLAB parancs: bode(G0)</a:t>
            </a:r>
          </a:p>
        </p:txBody>
      </p:sp>
      <p:sp>
        <p:nvSpPr>
          <p:cNvPr id="10322" name="Text Box 35"/>
          <p:cNvSpPr txBox="1">
            <a:spLocks noChangeArrowheads="1"/>
          </p:cNvSpPr>
          <p:nvPr/>
        </p:nvSpPr>
        <p:spPr bwMode="auto">
          <a:xfrm>
            <a:off x="1871663" y="53641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/>
          </a:p>
        </p:txBody>
      </p:sp>
      <p:graphicFrame>
        <p:nvGraphicFramePr>
          <p:cNvPr id="10313" name="Object 73"/>
          <p:cNvGraphicFramePr>
            <a:graphicFrameLocks noChangeAspect="1"/>
          </p:cNvGraphicFramePr>
          <p:nvPr/>
        </p:nvGraphicFramePr>
        <p:xfrm>
          <a:off x="2098675" y="2619375"/>
          <a:ext cx="5268913" cy="935038"/>
        </p:xfrm>
        <a:graphic>
          <a:graphicData uri="http://schemas.openxmlformats.org/presentationml/2006/ole">
            <p:oleObj spid="_x0000_s10313" name="Equation" r:id="rId11" imgW="2362200" imgH="419100" progId="Equation.DSMT4">
              <p:embed/>
            </p:oleObj>
          </a:graphicData>
        </a:graphic>
      </p:graphicFrame>
      <p:sp>
        <p:nvSpPr>
          <p:cNvPr id="10323" name="Text Box 37"/>
          <p:cNvSpPr txBox="1">
            <a:spLocks noChangeArrowheads="1"/>
          </p:cNvSpPr>
          <p:nvPr/>
        </p:nvSpPr>
        <p:spPr bwMode="auto">
          <a:xfrm>
            <a:off x="1084263" y="4508500"/>
            <a:ext cx="7245350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/>
              <a:t>(A felrajzolt Bode diagramon a jobb egérgombbal megnyitott lehetőségekből kiválasztjuk a „</a:t>
            </a:r>
            <a:r>
              <a:rPr lang="en-US" altLang="hu-HU" sz="2400"/>
              <a:t>Characteristics</a:t>
            </a:r>
            <a:r>
              <a:rPr lang="hu-HU" altLang="hu-HU" sz="2400"/>
              <a:t>” menüt, majd kijelöljük a „</a:t>
            </a:r>
            <a:r>
              <a:rPr lang="en-US" altLang="hu-HU" sz="2400"/>
              <a:t>Minimum Stability Margins</a:t>
            </a:r>
            <a:r>
              <a:rPr lang="hu-HU" altLang="hu-HU" sz="2400"/>
              <a:t>” opciót, akkor megjelenik a vágási és a fázis-kereszteződési körfrekvencia.)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8837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smtClean="0">
                <a:latin typeface="Times New Roman" pitchFamily="18" charset="0"/>
              </a:rPr>
              <a:t>A példa felnyitott hurok átviteli függvénye</a:t>
            </a:r>
          </a:p>
        </p:txBody>
      </p:sp>
      <p:pic>
        <p:nvPicPr>
          <p:cNvPr id="58370" name="Picture 6" descr="bodeg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1788" y="1243013"/>
            <a:ext cx="6030912" cy="53292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01675" y="638175"/>
            <a:ext cx="7772400" cy="3016250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smtClean="0"/>
              <a:t>Stabilitás vizsgálati módszerek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743325"/>
            <a:ext cx="6400800" cy="1395413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hu-HU" smtClean="0"/>
              <a:t>Az egyhurkos LTI szabályozási kör vizsgálati módszerei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200" smtClean="0"/>
              <a:t>Stabilitás vizsgálat a szabályozási kör felnyitott hurokátviteli függvénye alapján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400" smtClean="0">
                <a:latin typeface="Times New Roman" pitchFamily="18" charset="0"/>
              </a:rPr>
              <a:t>A leggyakrabban előforduló eset, amikor a felnyitott hurokátviteli függvénynek (G</a:t>
            </a:r>
            <a:r>
              <a:rPr lang="hu-HU" sz="2400" baseline="-25000" smtClean="0">
                <a:latin typeface="Times New Roman" pitchFamily="18" charset="0"/>
              </a:rPr>
              <a:t>0</a:t>
            </a:r>
            <a:r>
              <a:rPr lang="hu-HU" sz="2400" smtClean="0">
                <a:latin typeface="Times New Roman" pitchFamily="18" charset="0"/>
              </a:rPr>
              <a:t>(s)) egy vágási és egy fázis-kereszteződési körfrekvencia értéke van.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800" b="1" smtClean="0">
                <a:latin typeface="Times New Roman" pitchFamily="18" charset="0"/>
              </a:rPr>
              <a:t>A stabilitás definíciója: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400" smtClean="0">
                <a:latin typeface="Times New Roman" pitchFamily="18" charset="0"/>
              </a:rPr>
              <a:t>Ha a vágási körfrekvencián van fázistartalék és 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a fázis-kereszteződési körfrekvencián van erősítés-tartalék, akkor stabil a szabályozási kör.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400" smtClean="0">
                <a:latin typeface="Times New Roman" pitchFamily="18" charset="0"/>
              </a:rPr>
              <a:t>Ha több vágási körfrekvencia van, akkor valamennyinél kell lennie fázistartaléknak.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400" smtClean="0">
                <a:latin typeface="Times New Roman" pitchFamily="18" charset="0"/>
              </a:rPr>
              <a:t>Ha több fázis-kereszteződési körfrekvencia van, akkor csak a legnagyobb értékű fázis-kereszteződési körfrekvencián kell meglennie az erősítés-tartaléknak.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89075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Stabilitás vizsgálat a szabályozási kör felnyitott hurokátviteli függvénye alapján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14563"/>
            <a:ext cx="8229600" cy="391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sz="2800" smtClean="0">
                <a:latin typeface="Times New Roman" pitchFamily="18" charset="0"/>
              </a:rPr>
              <a:t>Ha a felnyitott hurokátviteli függvénynek (G</a:t>
            </a:r>
            <a:r>
              <a:rPr lang="hu-HU" sz="2800" baseline="-25000" smtClean="0">
                <a:latin typeface="Times New Roman" pitchFamily="18" charset="0"/>
              </a:rPr>
              <a:t>0</a:t>
            </a:r>
            <a:r>
              <a:rPr lang="hu-HU" sz="2800" smtClean="0">
                <a:latin typeface="Times New Roman" pitchFamily="18" charset="0"/>
              </a:rPr>
              <a:t>(s)) van pozitív valósrészű gyöke, akkor a teljes Nyquist stabilitási kritériumot lehet csak alkalmazni.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sz="280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400" smtClean="0">
                <a:latin typeface="Times New Roman" pitchFamily="18" charset="0"/>
              </a:rPr>
              <a:t>Figyelem: Ehhez kell a virtuális negatív körfrekvencia értékekhez tartozó felnyitott hurok átviteli értékeit is ábrázolni!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/>
              <a:t>Kérdések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993062" cy="4608512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/>
              <a:t>Mikor alkalmazható vezérlés? Mi a szabályozás elve? Mi a modellalkotás menete és mi a különbség a szürke és a fekete doboz modell között?</a:t>
            </a:r>
          </a:p>
          <a:p>
            <a:pPr eaLnBrk="1" hangingPunct="1">
              <a:defRPr/>
            </a:pPr>
            <a:r>
              <a:rPr lang="hu-HU" sz="2800" dirty="0" smtClean="0"/>
              <a:t>Mit nevezünk jelnek és mit jellemzőnek</a:t>
            </a:r>
            <a:r>
              <a:rPr lang="hu-HU" sz="2400" dirty="0" smtClean="0"/>
              <a:t>. </a:t>
            </a:r>
            <a:r>
              <a:rPr lang="hu-HU" sz="2800" dirty="0" smtClean="0"/>
              <a:t>Melyek az iparban leggyakrabban alkalmazott szabványos jeltartományok? Hogyan tesszük dimenzió nélkülivé a jeleket, jellemzőket?</a:t>
            </a:r>
          </a:p>
          <a:p>
            <a:pPr eaLnBrk="1" hangingPunct="1">
              <a:defRPr/>
            </a:pPr>
            <a:r>
              <a:rPr lang="hu-HU" sz="2800" dirty="0" smtClean="0">
                <a:solidFill>
                  <a:prstClr val="white"/>
                </a:solidFill>
              </a:rPr>
              <a:t>Mi az automatizálás célja? Mi a jelátvivő tag? Melyek a blokk diagram modell grafikus elemei? Mi a blokk diagram előnye és mik a korlátai?</a:t>
            </a:r>
            <a:endParaRPr lang="hu-H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smtClean="0"/>
              <a:t>Az egyhurkos zárt szabályozási kör stabilitás vizsgálata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93838"/>
            <a:ext cx="8229600" cy="19161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800" smtClean="0"/>
              <a:t>Definíció: Stabil az egyhurkos zárt szabályozási kör, ha bizonyos idő elteltével pontosan vagy véges hibával képes követni az alapértéket   azután, hogy impulzus jellegű  gerjesztés kibillenti az egyensúlyi helyzetéből.  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32772" name="Line 12"/>
          <p:cNvSpPr>
            <a:spLocks noChangeShapeType="1"/>
          </p:cNvSpPr>
          <p:nvPr/>
        </p:nvSpPr>
        <p:spPr bwMode="auto">
          <a:xfrm>
            <a:off x="1331913" y="5686425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773" name="Line 13"/>
          <p:cNvSpPr>
            <a:spLocks noChangeShapeType="1"/>
          </p:cNvSpPr>
          <p:nvPr/>
        </p:nvSpPr>
        <p:spPr bwMode="auto">
          <a:xfrm flipV="1">
            <a:off x="1476375" y="3670300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774" name="Text Box 14"/>
          <p:cNvSpPr txBox="1">
            <a:spLocks noChangeArrowheads="1"/>
          </p:cNvSpPr>
          <p:nvPr/>
        </p:nvSpPr>
        <p:spPr bwMode="auto">
          <a:xfrm>
            <a:off x="701675" y="5057775"/>
            <a:ext cx="782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W+w(t)</a:t>
            </a:r>
          </a:p>
        </p:txBody>
      </p:sp>
      <p:sp>
        <p:nvSpPr>
          <p:cNvPr id="32775" name="Text Box 15"/>
          <p:cNvSpPr txBox="1">
            <a:spLocks noChangeArrowheads="1"/>
          </p:cNvSpPr>
          <p:nvPr/>
        </p:nvSpPr>
        <p:spPr bwMode="auto">
          <a:xfrm>
            <a:off x="8397875" y="5686425"/>
            <a:ext cx="142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t</a:t>
            </a:r>
          </a:p>
        </p:txBody>
      </p:sp>
      <p:sp>
        <p:nvSpPr>
          <p:cNvPr id="32776" name="Text Box 16"/>
          <p:cNvSpPr txBox="1">
            <a:spLocks noChangeArrowheads="1"/>
          </p:cNvSpPr>
          <p:nvPr/>
        </p:nvSpPr>
        <p:spPr bwMode="auto">
          <a:xfrm>
            <a:off x="746125" y="4202113"/>
            <a:ext cx="611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Y+y(t)</a:t>
            </a:r>
          </a:p>
        </p:txBody>
      </p:sp>
      <p:sp>
        <p:nvSpPr>
          <p:cNvPr id="32777" name="Line 17"/>
          <p:cNvSpPr>
            <a:spLocks noChangeShapeType="1"/>
          </p:cNvSpPr>
          <p:nvPr/>
        </p:nvSpPr>
        <p:spPr bwMode="auto">
          <a:xfrm>
            <a:off x="1189038" y="4535488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78" name="Line 18"/>
          <p:cNvSpPr>
            <a:spLocks noChangeShapeType="1"/>
          </p:cNvSpPr>
          <p:nvPr/>
        </p:nvSpPr>
        <p:spPr bwMode="auto">
          <a:xfrm>
            <a:off x="5364163" y="4535488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79" name="Freeform 19"/>
          <p:cNvSpPr>
            <a:spLocks/>
          </p:cNvSpPr>
          <p:nvPr/>
        </p:nvSpPr>
        <p:spPr bwMode="auto">
          <a:xfrm>
            <a:off x="3781425" y="4451350"/>
            <a:ext cx="1582738" cy="238125"/>
          </a:xfrm>
          <a:custGeom>
            <a:avLst/>
            <a:gdLst>
              <a:gd name="T0" fmla="*/ 0 w 997"/>
              <a:gd name="T1" fmla="*/ 133569070 h 150"/>
              <a:gd name="T2" fmla="*/ 226814178 w 997"/>
              <a:gd name="T3" fmla="*/ 360383090 h 150"/>
              <a:gd name="T4" fmla="*/ 798890580 w 997"/>
              <a:gd name="T5" fmla="*/ 246975311 h 150"/>
              <a:gd name="T6" fmla="*/ 1484373327 w 997"/>
              <a:gd name="T7" fmla="*/ 17641887 h 150"/>
              <a:gd name="T8" fmla="*/ 1943042194 w 997"/>
              <a:gd name="T9" fmla="*/ 133569070 h 150"/>
              <a:gd name="T10" fmla="*/ 2147483647 w 997"/>
              <a:gd name="T11" fmla="*/ 133569070 h 1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97"/>
              <a:gd name="T19" fmla="*/ 0 h 150"/>
              <a:gd name="T20" fmla="*/ 997 w 997"/>
              <a:gd name="T21" fmla="*/ 150 h 1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97" h="150">
                <a:moveTo>
                  <a:pt x="0" y="53"/>
                </a:moveTo>
                <a:cubicBezTo>
                  <a:pt x="18" y="94"/>
                  <a:pt x="37" y="136"/>
                  <a:pt x="90" y="143"/>
                </a:cubicBezTo>
                <a:cubicBezTo>
                  <a:pt x="143" y="150"/>
                  <a:pt x="234" y="121"/>
                  <a:pt x="317" y="98"/>
                </a:cubicBezTo>
                <a:cubicBezTo>
                  <a:pt x="400" y="75"/>
                  <a:pt x="513" y="14"/>
                  <a:pt x="589" y="7"/>
                </a:cubicBezTo>
                <a:cubicBezTo>
                  <a:pt x="665" y="0"/>
                  <a:pt x="703" y="45"/>
                  <a:pt x="771" y="53"/>
                </a:cubicBezTo>
                <a:cubicBezTo>
                  <a:pt x="839" y="61"/>
                  <a:pt x="918" y="57"/>
                  <a:pt x="997" y="5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80" name="Line 20"/>
          <p:cNvSpPr>
            <a:spLocks noChangeShapeType="1"/>
          </p:cNvSpPr>
          <p:nvPr/>
        </p:nvSpPr>
        <p:spPr bwMode="auto">
          <a:xfrm>
            <a:off x="1196975" y="5416550"/>
            <a:ext cx="2519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81" name="Line 21"/>
          <p:cNvSpPr>
            <a:spLocks noChangeShapeType="1"/>
          </p:cNvSpPr>
          <p:nvPr/>
        </p:nvSpPr>
        <p:spPr bwMode="auto">
          <a:xfrm flipV="1">
            <a:off x="3716338" y="4876800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82" name="Line 22"/>
          <p:cNvSpPr>
            <a:spLocks noChangeShapeType="1"/>
          </p:cNvSpPr>
          <p:nvPr/>
        </p:nvSpPr>
        <p:spPr bwMode="auto">
          <a:xfrm>
            <a:off x="3716338" y="4876800"/>
            <a:ext cx="90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83" name="Line 23"/>
          <p:cNvSpPr>
            <a:spLocks noChangeShapeType="1"/>
          </p:cNvSpPr>
          <p:nvPr/>
        </p:nvSpPr>
        <p:spPr bwMode="auto">
          <a:xfrm>
            <a:off x="3806825" y="4876800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84" name="Line 24"/>
          <p:cNvSpPr>
            <a:spLocks noChangeShapeType="1"/>
          </p:cNvSpPr>
          <p:nvPr/>
        </p:nvSpPr>
        <p:spPr bwMode="auto">
          <a:xfrm>
            <a:off x="3806825" y="5416550"/>
            <a:ext cx="4186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01675" y="1223963"/>
            <a:ext cx="7785100" cy="333057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/>
              <a:t>Stabilitás vizsgálat a zárt szabályozási kör alapjel átviteli függvénye alapján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smtClean="0"/>
              <a:t>Az egyhurkos zárt szabályozási kör stabilitás vizsgálata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19263"/>
            <a:ext cx="8642350" cy="4527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800" smtClean="0"/>
              <a:t>Az egyhurkos szabályozási kör gerjesztő jele lehet az alapjel impulzus jellegű változása, vagy a hurok bármely pontját (szakasz, végrehajtó, távadó) érő impulzus jellegű zavarás.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800" smtClean="0"/>
              <a:t>Jól műszerezett rendszerben a végrehajtó és az ellenőrző jel nem tartalmazz zavarösszetevőt!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altLang="hu-HU" sz="1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800" smtClean="0"/>
              <a:t>A stabilitás vizsgálható:</a:t>
            </a:r>
          </a:p>
          <a:p>
            <a:pPr eaLnBrk="1" hangingPunct="1">
              <a:defRPr/>
            </a:pPr>
            <a:r>
              <a:rPr lang="hu-HU" altLang="hu-HU" sz="2800" smtClean="0"/>
              <a:t>A zárt szabályozási kör alapjel átviteli függvénye alapján.</a:t>
            </a:r>
          </a:p>
          <a:p>
            <a:pPr eaLnBrk="1" hangingPunct="1">
              <a:defRPr/>
            </a:pPr>
            <a:r>
              <a:rPr lang="hu-HU" altLang="hu-HU" sz="2800" smtClean="0"/>
              <a:t>A felnyitott hurok átviteli függvénye alapján.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76250" y="458788"/>
            <a:ext cx="8210550" cy="1444625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karakterisztikus egyenlet és az átviteli függvények polinom alakjainak kapcsolata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2168525"/>
            <a:ext cx="7859713" cy="432117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hu-HU" altLang="hu-HU" sz="2800" smtClean="0"/>
              <a:t>A zárt szabályozási kör bármely átviteli függvénye alakra rendezhető , ahol az N(s) a számláló, </a:t>
            </a:r>
            <a:br>
              <a:rPr lang="hu-HU" altLang="hu-HU" sz="2800" smtClean="0"/>
            </a:br>
            <a:r>
              <a:rPr lang="hu-HU" altLang="hu-HU" sz="2800" smtClean="0"/>
              <a:t>a D(s) a nevező polinomja. Például: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altLang="hu-HU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u-HU" altLang="hu-HU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400" smtClean="0"/>
              <a:t>A zárt szabályozási kör bármely átviteli függvényének D(s) nevező polinomja azonos, ezért a zárt szabályozási kör bármely gerjesztő jelre felírt differenciál egyenletének karakterisztikus egyenlete azonos!</a:t>
            </a:r>
          </a:p>
        </p:txBody>
      </p:sp>
      <p:graphicFrame>
        <p:nvGraphicFramePr>
          <p:cNvPr id="3090" name="Object 18"/>
          <p:cNvGraphicFramePr>
            <a:graphicFrameLocks noGrp="1" noChangeAspect="1"/>
          </p:cNvGraphicFramePr>
          <p:nvPr>
            <p:ph sz="half" idx="2"/>
          </p:nvPr>
        </p:nvGraphicFramePr>
        <p:xfrm>
          <a:off x="7497763" y="2079625"/>
          <a:ext cx="828675" cy="944563"/>
        </p:xfrm>
        <a:graphic>
          <a:graphicData uri="http://schemas.openxmlformats.org/presentationml/2006/ole">
            <p:oleObj spid="_x0000_s3090" name="Equation" r:id="rId3" imgW="368300" imgH="419100" progId="Equation.DSMT4">
              <p:embed/>
            </p:oleObj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927100" y="3789363"/>
          <a:ext cx="5664200" cy="935037"/>
        </p:xfrm>
        <a:graphic>
          <a:graphicData uri="http://schemas.openxmlformats.org/presentationml/2006/ole">
            <p:oleObj spid="_x0000_s3091" name="Equation" r:id="rId4" imgW="25400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smtClean="0"/>
              <a:t>Pólusok és zérusok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493838"/>
            <a:ext cx="7859713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800" smtClean="0"/>
              <a:t>A D(s) nevező polinom gyökeit </a:t>
            </a:r>
            <a:r>
              <a:rPr lang="hu-HU" altLang="hu-HU" sz="2800" b="1" smtClean="0"/>
              <a:t>pólusoknak</a:t>
            </a:r>
            <a:r>
              <a:rPr lang="hu-HU" altLang="hu-HU" sz="2800" smtClean="0"/>
              <a:t>, </a:t>
            </a:r>
            <a:br>
              <a:rPr lang="hu-HU" altLang="hu-HU" sz="2800" smtClean="0"/>
            </a:br>
            <a:r>
              <a:rPr lang="hu-HU" altLang="hu-HU" sz="2800" smtClean="0"/>
              <a:t>az N(s) számláló polinom gyökeit  </a:t>
            </a:r>
            <a:r>
              <a:rPr lang="hu-HU" altLang="hu-HU" sz="2800" b="1" smtClean="0"/>
              <a:t>zérusoknak</a:t>
            </a:r>
            <a:r>
              <a:rPr lang="hu-HU" altLang="hu-HU" sz="2800" smtClean="0"/>
              <a:t> nevezik.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800" smtClean="0"/>
              <a:t>Ha a nevező polinom D(s) gyökei, vagyis a pólusok, negatív valós részűek, akkor a szabályozási kör stabil.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400" smtClean="0"/>
              <a:t>Az időtartománybeli minőségi jellemzőket a zárt szabályozási kör alapjel változásához tartozó átmeneti függvényhez rendeltük, ezért a stabilitás vizsgálatot az operátoros tartományban célszerű az alapjel átviteli függvényhez rendelni, mert így a pólusok és zérusok elrendezéséből következtetni lehet az idő-tartománybeli minőségi jellemzőkre.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200" smtClean="0"/>
              <a:t>Stabilitás vizsgálat a zárt szabályozási kör átviteli függvénye alapján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700588" cy="3133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800" smtClean="0"/>
              <a:t>Stabil az egyhurkos szabályozási kör, ha a pólusai valósrésze negatív. A stabilitás határhelyzete, amikor legalább egy pólus valósrésze nulla.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400" smtClean="0"/>
              <a:t>A komplex számsíkon a pólusokat x, a zérusokat o szimbólummal szokás jelölni. </a:t>
            </a:r>
          </a:p>
        </p:txBody>
      </p:sp>
      <p:sp>
        <p:nvSpPr>
          <p:cNvPr id="38915" name="Line 9"/>
          <p:cNvSpPr>
            <a:spLocks noChangeShapeType="1"/>
          </p:cNvSpPr>
          <p:nvPr/>
        </p:nvSpPr>
        <p:spPr bwMode="auto">
          <a:xfrm>
            <a:off x="5292725" y="3381375"/>
            <a:ext cx="3240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8916" name="Line 10"/>
          <p:cNvSpPr>
            <a:spLocks noChangeShapeType="1"/>
          </p:cNvSpPr>
          <p:nvPr/>
        </p:nvSpPr>
        <p:spPr bwMode="auto">
          <a:xfrm flipV="1">
            <a:off x="7812088" y="1600200"/>
            <a:ext cx="1587" cy="295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8917" name="Text Box 11"/>
          <p:cNvSpPr txBox="1">
            <a:spLocks noChangeArrowheads="1"/>
          </p:cNvSpPr>
          <p:nvPr/>
        </p:nvSpPr>
        <p:spPr bwMode="auto">
          <a:xfrm>
            <a:off x="8262938" y="33813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Re</a:t>
            </a:r>
          </a:p>
        </p:txBody>
      </p:sp>
      <p:sp>
        <p:nvSpPr>
          <p:cNvPr id="38918" name="Text Box 12"/>
          <p:cNvSpPr txBox="1">
            <a:spLocks noChangeArrowheads="1"/>
          </p:cNvSpPr>
          <p:nvPr/>
        </p:nvSpPr>
        <p:spPr bwMode="auto">
          <a:xfrm>
            <a:off x="7904163" y="1509713"/>
            <a:ext cx="269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Im</a:t>
            </a:r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auto">
          <a:xfrm>
            <a:off x="6102350" y="2544763"/>
            <a:ext cx="90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38920" name="Text Box 14"/>
          <p:cNvSpPr txBox="1">
            <a:spLocks noChangeArrowheads="1"/>
          </p:cNvSpPr>
          <p:nvPr/>
        </p:nvSpPr>
        <p:spPr bwMode="auto">
          <a:xfrm>
            <a:off x="6148388" y="3849688"/>
            <a:ext cx="904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38921" name="Text Box 15"/>
          <p:cNvSpPr txBox="1">
            <a:spLocks noChangeArrowheads="1"/>
          </p:cNvSpPr>
          <p:nvPr/>
        </p:nvSpPr>
        <p:spPr bwMode="auto">
          <a:xfrm>
            <a:off x="7183438" y="3219450"/>
            <a:ext cx="90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x</a:t>
            </a:r>
          </a:p>
        </p:txBody>
      </p:sp>
      <p:sp>
        <p:nvSpPr>
          <p:cNvPr id="38922" name="Text Box 16"/>
          <p:cNvSpPr txBox="1">
            <a:spLocks noChangeArrowheads="1"/>
          </p:cNvSpPr>
          <p:nvPr/>
        </p:nvSpPr>
        <p:spPr bwMode="auto">
          <a:xfrm>
            <a:off x="5427663" y="3219450"/>
            <a:ext cx="90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o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92138" y="4733925"/>
            <a:ext cx="7940675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Ha a karakterisztikus egyenlet gyökei negatív valós részűek, akkor a tranziens jelek lecsengőek, azaz elegendő idő elteltével nulla értékűek!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hu-HU" altLang="hu-HU">
                <a:effectLst>
                  <a:outerShdw blurRad="38100" dist="38100" dir="2700000" algn="tl">
                    <a:srgbClr val="000000"/>
                  </a:outerShdw>
                </a:effectLst>
              </a:rPr>
              <a:t>Minimál fázisúnak nevezik a szabályozási kört, ha minden zérusa negatív valósrészű.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" y="954088"/>
            <a:ext cx="1530350" cy="809625"/>
          </a:xfrm>
        </p:spPr>
        <p:txBody>
          <a:bodyPr/>
          <a:lstStyle/>
          <a:p>
            <a:pPr eaLnBrk="1" hangingPunct="1">
              <a:defRPr/>
            </a:pPr>
            <a:r>
              <a:rPr lang="hu-HU" smtClean="0"/>
              <a:t>Példa</a:t>
            </a:r>
          </a:p>
        </p:txBody>
      </p:sp>
      <p:sp>
        <p:nvSpPr>
          <p:cNvPr id="4189" name="Line 20"/>
          <p:cNvSpPr>
            <a:spLocks noChangeShapeType="1"/>
          </p:cNvSpPr>
          <p:nvPr/>
        </p:nvSpPr>
        <p:spPr bwMode="auto">
          <a:xfrm flipV="1">
            <a:off x="2141538" y="908050"/>
            <a:ext cx="0" cy="116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190" name="Group 27"/>
          <p:cNvGrpSpPr>
            <a:grpSpLocks/>
          </p:cNvGrpSpPr>
          <p:nvPr/>
        </p:nvGrpSpPr>
        <p:grpSpPr bwMode="auto">
          <a:xfrm>
            <a:off x="4572000" y="368300"/>
            <a:ext cx="1169988" cy="990600"/>
            <a:chOff x="2550" y="1308"/>
            <a:chExt cx="528" cy="336"/>
          </a:xfrm>
        </p:grpSpPr>
        <p:sp>
          <p:nvSpPr>
            <p:cNvPr id="4212" name="Rectangle 28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4213" name="Text Box 29"/>
            <p:cNvSpPr txBox="1">
              <a:spLocks noChangeArrowheads="1"/>
            </p:cNvSpPr>
            <p:nvPr/>
          </p:nvSpPr>
          <p:spPr bwMode="auto">
            <a:xfrm>
              <a:off x="2555" y="1350"/>
              <a:ext cx="8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hu-HU" altLang="hu-HU" sz="2400">
                <a:latin typeface="Times New Roman" pitchFamily="18" charset="0"/>
              </a:endParaRPr>
            </a:p>
          </p:txBody>
        </p:sp>
      </p:grpSp>
      <p:grpSp>
        <p:nvGrpSpPr>
          <p:cNvPr id="4191" name="Group 31"/>
          <p:cNvGrpSpPr>
            <a:grpSpLocks/>
          </p:cNvGrpSpPr>
          <p:nvPr/>
        </p:nvGrpSpPr>
        <p:grpSpPr bwMode="auto">
          <a:xfrm>
            <a:off x="2816225" y="458788"/>
            <a:ext cx="1349375" cy="900112"/>
            <a:chOff x="2550" y="1308"/>
            <a:chExt cx="528" cy="336"/>
          </a:xfrm>
        </p:grpSpPr>
        <p:sp>
          <p:nvSpPr>
            <p:cNvPr id="4210" name="Rectangle 32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4211" name="Text Box 33"/>
            <p:cNvSpPr txBox="1">
              <a:spLocks noChangeArrowheads="1"/>
            </p:cNvSpPr>
            <p:nvPr/>
          </p:nvSpPr>
          <p:spPr bwMode="auto">
            <a:xfrm>
              <a:off x="2563" y="1350"/>
              <a:ext cx="7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hu-HU" altLang="hu-HU" sz="2400">
                <a:latin typeface="Times New Roman" pitchFamily="18" charset="0"/>
              </a:endParaRPr>
            </a:p>
          </p:txBody>
        </p:sp>
      </p:grpSp>
      <p:grpSp>
        <p:nvGrpSpPr>
          <p:cNvPr id="4192" name="Group 35"/>
          <p:cNvGrpSpPr>
            <a:grpSpLocks/>
          </p:cNvGrpSpPr>
          <p:nvPr/>
        </p:nvGrpSpPr>
        <p:grpSpPr bwMode="auto">
          <a:xfrm>
            <a:off x="6146800" y="414338"/>
            <a:ext cx="1620838" cy="990600"/>
            <a:chOff x="2550" y="1308"/>
            <a:chExt cx="528" cy="336"/>
          </a:xfrm>
        </p:grpSpPr>
        <p:sp>
          <p:nvSpPr>
            <p:cNvPr id="4208" name="Rectangle 36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4209" name="Text Box 37"/>
            <p:cNvSpPr txBox="1">
              <a:spLocks noChangeArrowheads="1"/>
            </p:cNvSpPr>
            <p:nvPr/>
          </p:nvSpPr>
          <p:spPr bwMode="auto">
            <a:xfrm>
              <a:off x="2563" y="1350"/>
              <a:ext cx="6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hu-HU" altLang="hu-HU" sz="2400">
                <a:latin typeface="Times New Roman" pitchFamily="18" charset="0"/>
              </a:endParaRPr>
            </a:p>
          </p:txBody>
        </p:sp>
      </p:grpSp>
      <p:grpSp>
        <p:nvGrpSpPr>
          <p:cNvPr id="4193" name="Group 39"/>
          <p:cNvGrpSpPr>
            <a:grpSpLocks/>
          </p:cNvGrpSpPr>
          <p:nvPr/>
        </p:nvGrpSpPr>
        <p:grpSpPr bwMode="auto">
          <a:xfrm>
            <a:off x="4706938" y="1584325"/>
            <a:ext cx="1349375" cy="900113"/>
            <a:chOff x="2550" y="1308"/>
            <a:chExt cx="528" cy="336"/>
          </a:xfrm>
        </p:grpSpPr>
        <p:sp>
          <p:nvSpPr>
            <p:cNvPr id="4206" name="Rectangle 4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4207" name="Text Box 41"/>
            <p:cNvSpPr txBox="1">
              <a:spLocks noChangeArrowheads="1"/>
            </p:cNvSpPr>
            <p:nvPr/>
          </p:nvSpPr>
          <p:spPr bwMode="auto">
            <a:xfrm>
              <a:off x="2563" y="1350"/>
              <a:ext cx="7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hu-HU" altLang="hu-HU" sz="2400">
                <a:latin typeface="Times New Roman" pitchFamily="18" charset="0"/>
              </a:endParaRPr>
            </a:p>
          </p:txBody>
        </p:sp>
      </p:grpSp>
      <p:grpSp>
        <p:nvGrpSpPr>
          <p:cNvPr id="4194" name="Group 48"/>
          <p:cNvGrpSpPr>
            <a:grpSpLocks/>
          </p:cNvGrpSpPr>
          <p:nvPr/>
        </p:nvGrpSpPr>
        <p:grpSpPr bwMode="auto">
          <a:xfrm>
            <a:off x="1601788" y="414338"/>
            <a:ext cx="6719887" cy="2041525"/>
            <a:chOff x="754" y="2103"/>
            <a:chExt cx="4233" cy="1286"/>
          </a:xfrm>
        </p:grpSpPr>
        <p:sp>
          <p:nvSpPr>
            <p:cNvPr id="4197" name="AutoShape 10"/>
            <p:cNvSpPr>
              <a:spLocks noChangeArrowheads="1"/>
            </p:cNvSpPr>
            <p:nvPr/>
          </p:nvSpPr>
          <p:spPr bwMode="auto">
            <a:xfrm>
              <a:off x="1037" y="2302"/>
              <a:ext cx="114" cy="113"/>
            </a:xfrm>
            <a:prstGeom prst="flowChartSummingJunct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4198" name="Line 13"/>
            <p:cNvSpPr>
              <a:spLocks noChangeShapeType="1"/>
            </p:cNvSpPr>
            <p:nvPr/>
          </p:nvSpPr>
          <p:spPr bwMode="auto">
            <a:xfrm flipH="1" flipV="1">
              <a:off x="3560" y="3124"/>
              <a:ext cx="1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199" name="Line 14"/>
            <p:cNvSpPr>
              <a:spLocks noChangeShapeType="1"/>
            </p:cNvSpPr>
            <p:nvPr/>
          </p:nvSpPr>
          <p:spPr bwMode="auto">
            <a:xfrm flipV="1">
              <a:off x="4836" y="2358"/>
              <a:ext cx="0" cy="7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200" name="Line 15"/>
            <p:cNvSpPr>
              <a:spLocks noChangeShapeType="1"/>
            </p:cNvSpPr>
            <p:nvPr/>
          </p:nvSpPr>
          <p:spPr bwMode="auto">
            <a:xfrm>
              <a:off x="782" y="2358"/>
              <a:ext cx="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201" name="Line 16"/>
            <p:cNvSpPr>
              <a:spLocks noChangeShapeType="1"/>
            </p:cNvSpPr>
            <p:nvPr/>
          </p:nvSpPr>
          <p:spPr bwMode="auto">
            <a:xfrm>
              <a:off x="1150" y="2358"/>
              <a:ext cx="3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202" name="Line 17"/>
            <p:cNvSpPr>
              <a:spLocks noChangeShapeType="1"/>
            </p:cNvSpPr>
            <p:nvPr/>
          </p:nvSpPr>
          <p:spPr bwMode="auto">
            <a:xfrm>
              <a:off x="2341" y="2358"/>
              <a:ext cx="2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203" name="Line 18"/>
            <p:cNvSpPr>
              <a:spLocks noChangeShapeType="1"/>
            </p:cNvSpPr>
            <p:nvPr/>
          </p:nvSpPr>
          <p:spPr bwMode="auto">
            <a:xfrm>
              <a:off x="3334" y="2358"/>
              <a:ext cx="2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4178" name="Object 82"/>
            <p:cNvGraphicFramePr>
              <a:graphicFrameLocks noChangeAspect="1"/>
            </p:cNvGraphicFramePr>
            <p:nvPr/>
          </p:nvGraphicFramePr>
          <p:xfrm>
            <a:off x="1151" y="2103"/>
            <a:ext cx="281" cy="197"/>
          </p:xfrm>
          <a:graphic>
            <a:graphicData uri="http://schemas.openxmlformats.org/presentationml/2006/ole">
              <p:oleObj spid="_x0000_s4178" name="Equation" r:id="rId3" imgW="291973" imgH="203112" progId="Equation.DSMT4">
                <p:embed/>
              </p:oleObj>
            </a:graphicData>
          </a:graphic>
        </p:graphicFrame>
        <p:graphicFrame>
          <p:nvGraphicFramePr>
            <p:cNvPr id="4179" name="Object 83"/>
            <p:cNvGraphicFramePr>
              <a:graphicFrameLocks noChangeAspect="1"/>
            </p:cNvGraphicFramePr>
            <p:nvPr/>
          </p:nvGraphicFramePr>
          <p:xfrm>
            <a:off x="4694" y="2103"/>
            <a:ext cx="293" cy="196"/>
          </p:xfrm>
          <a:graphic>
            <a:graphicData uri="http://schemas.openxmlformats.org/presentationml/2006/ole">
              <p:oleObj spid="_x0000_s4179" name="Equation" r:id="rId4" imgW="304536" imgH="203024" progId="Equation.DSMT4">
                <p:embed/>
              </p:oleObj>
            </a:graphicData>
          </a:graphic>
        </p:graphicFrame>
        <p:graphicFrame>
          <p:nvGraphicFramePr>
            <p:cNvPr id="4180" name="Object 84"/>
            <p:cNvGraphicFramePr>
              <a:graphicFrameLocks noChangeAspect="1"/>
            </p:cNvGraphicFramePr>
            <p:nvPr/>
          </p:nvGraphicFramePr>
          <p:xfrm>
            <a:off x="754" y="2103"/>
            <a:ext cx="281" cy="195"/>
          </p:xfrm>
          <a:graphic>
            <a:graphicData uri="http://schemas.openxmlformats.org/presentationml/2006/ole">
              <p:oleObj spid="_x0000_s4180" name="Equation" r:id="rId5" imgW="291973" imgH="203112" progId="Equation.DSMT4">
                <p:embed/>
              </p:oleObj>
            </a:graphicData>
          </a:graphic>
        </p:graphicFrame>
        <p:graphicFrame>
          <p:nvGraphicFramePr>
            <p:cNvPr id="4181" name="Object 85"/>
            <p:cNvGraphicFramePr>
              <a:graphicFrameLocks noChangeAspect="1"/>
            </p:cNvGraphicFramePr>
            <p:nvPr/>
          </p:nvGraphicFramePr>
          <p:xfrm>
            <a:off x="1009" y="2415"/>
            <a:ext cx="79" cy="62"/>
          </p:xfrm>
          <a:graphic>
            <a:graphicData uri="http://schemas.openxmlformats.org/presentationml/2006/ole">
              <p:oleObj spid="_x0000_s4181" name="Equation" r:id="rId6" imgW="126780" imgH="101424" progId="Equation.DSMT4">
                <p:embed/>
              </p:oleObj>
            </a:graphicData>
          </a:graphic>
        </p:graphicFrame>
        <p:graphicFrame>
          <p:nvGraphicFramePr>
            <p:cNvPr id="4182" name="Object 86"/>
            <p:cNvGraphicFramePr>
              <a:graphicFrameLocks noChangeAspect="1"/>
            </p:cNvGraphicFramePr>
            <p:nvPr/>
          </p:nvGraphicFramePr>
          <p:xfrm>
            <a:off x="2653" y="2132"/>
            <a:ext cx="708" cy="569"/>
          </p:xfrm>
          <a:graphic>
            <a:graphicData uri="http://schemas.openxmlformats.org/presentationml/2006/ole">
              <p:oleObj spid="_x0000_s4182" name="Equation" r:id="rId7" imgW="520700" imgH="419100" progId="Equation.DSMT4">
                <p:embed/>
              </p:oleObj>
            </a:graphicData>
          </a:graphic>
        </p:graphicFrame>
        <p:graphicFrame>
          <p:nvGraphicFramePr>
            <p:cNvPr id="4183" name="Object 87"/>
            <p:cNvGraphicFramePr>
              <a:graphicFrameLocks noChangeAspect="1"/>
            </p:cNvGraphicFramePr>
            <p:nvPr/>
          </p:nvGraphicFramePr>
          <p:xfrm>
            <a:off x="1519" y="2127"/>
            <a:ext cx="794" cy="574"/>
          </p:xfrm>
          <a:graphic>
            <a:graphicData uri="http://schemas.openxmlformats.org/presentationml/2006/ole">
              <p:oleObj spid="_x0000_s4183" name="Equation" r:id="rId8" imgW="545863" imgH="393529" progId="Equation.DSMT4">
                <p:embed/>
              </p:oleObj>
            </a:graphicData>
          </a:graphic>
        </p:graphicFrame>
        <p:graphicFrame>
          <p:nvGraphicFramePr>
            <p:cNvPr id="4184" name="Object 88"/>
            <p:cNvGraphicFramePr>
              <a:graphicFrameLocks noChangeAspect="1"/>
            </p:cNvGraphicFramePr>
            <p:nvPr/>
          </p:nvGraphicFramePr>
          <p:xfrm>
            <a:off x="3693" y="2108"/>
            <a:ext cx="895" cy="591"/>
          </p:xfrm>
          <a:graphic>
            <a:graphicData uri="http://schemas.openxmlformats.org/presentationml/2006/ole">
              <p:oleObj spid="_x0000_s4184" name="Equation" r:id="rId9" imgW="634725" imgH="418918" progId="Equation.DSMT4">
                <p:embed/>
              </p:oleObj>
            </a:graphicData>
          </a:graphic>
        </p:graphicFrame>
        <p:graphicFrame>
          <p:nvGraphicFramePr>
            <p:cNvPr id="4185" name="Object 89"/>
            <p:cNvGraphicFramePr>
              <a:graphicFrameLocks noChangeAspect="1"/>
            </p:cNvGraphicFramePr>
            <p:nvPr/>
          </p:nvGraphicFramePr>
          <p:xfrm>
            <a:off x="2823" y="2836"/>
            <a:ext cx="652" cy="553"/>
          </p:xfrm>
          <a:graphic>
            <a:graphicData uri="http://schemas.openxmlformats.org/presentationml/2006/ole">
              <p:oleObj spid="_x0000_s4185" name="Equation" r:id="rId10" imgW="495085" imgH="418918" progId="Equation.DSMT4">
                <p:embed/>
              </p:oleObj>
            </a:graphicData>
          </a:graphic>
        </p:graphicFrame>
        <p:sp>
          <p:nvSpPr>
            <p:cNvPr id="4204" name="Line 43"/>
            <p:cNvSpPr>
              <a:spLocks noChangeShapeType="1"/>
            </p:cNvSpPr>
            <p:nvPr/>
          </p:nvSpPr>
          <p:spPr bwMode="auto">
            <a:xfrm>
              <a:off x="4638" y="2358"/>
              <a:ext cx="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205" name="Line 44"/>
            <p:cNvSpPr>
              <a:spLocks noChangeShapeType="1"/>
            </p:cNvSpPr>
            <p:nvPr/>
          </p:nvSpPr>
          <p:spPr bwMode="auto">
            <a:xfrm flipH="1">
              <a:off x="1094" y="3152"/>
              <a:ext cx="16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195" name="Text Box 47"/>
          <p:cNvSpPr txBox="1">
            <a:spLocks noChangeArrowheads="1"/>
          </p:cNvSpPr>
          <p:nvPr/>
        </p:nvSpPr>
        <p:spPr bwMode="auto">
          <a:xfrm>
            <a:off x="566738" y="4329113"/>
            <a:ext cx="8145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800">
                <a:latin typeface="Times New Roman" pitchFamily="18" charset="0"/>
              </a:rPr>
              <a:t>MATLAB parancs: Gyr=feedback(Gc*Ga*Gp,Gt)</a:t>
            </a:r>
          </a:p>
        </p:txBody>
      </p:sp>
      <p:graphicFrame>
        <p:nvGraphicFramePr>
          <p:cNvPr id="4186" name="Object 90"/>
          <p:cNvGraphicFramePr>
            <a:graphicFrameLocks noChangeAspect="1"/>
          </p:cNvGraphicFramePr>
          <p:nvPr/>
        </p:nvGraphicFramePr>
        <p:xfrm>
          <a:off x="746125" y="2619375"/>
          <a:ext cx="7605713" cy="1584325"/>
        </p:xfrm>
        <a:graphic>
          <a:graphicData uri="http://schemas.openxmlformats.org/presentationml/2006/ole">
            <p:oleObj spid="_x0000_s4186" name="Equation" r:id="rId11" imgW="3898900" imgH="812800" progId="Equation.DSMT4">
              <p:embed/>
            </p:oleObj>
          </a:graphicData>
        </a:graphic>
      </p:graphicFrame>
      <p:sp>
        <p:nvSpPr>
          <p:cNvPr id="4196" name="Text Box 50"/>
          <p:cNvSpPr txBox="1">
            <a:spLocks noChangeArrowheads="1"/>
          </p:cNvSpPr>
          <p:nvPr/>
        </p:nvSpPr>
        <p:spPr bwMode="auto">
          <a:xfrm>
            <a:off x="1871663" y="53641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/>
          </a:p>
        </p:txBody>
      </p:sp>
      <p:graphicFrame>
        <p:nvGraphicFramePr>
          <p:cNvPr id="4187" name="Object 91"/>
          <p:cNvGraphicFramePr>
            <a:graphicFrameLocks noChangeAspect="1"/>
          </p:cNvGraphicFramePr>
          <p:nvPr/>
        </p:nvGraphicFramePr>
        <p:xfrm>
          <a:off x="1200150" y="5094288"/>
          <a:ext cx="5664200" cy="935037"/>
        </p:xfrm>
        <a:graphic>
          <a:graphicData uri="http://schemas.openxmlformats.org/presentationml/2006/ole">
            <p:oleObj spid="_x0000_s4187" name="Equation" r:id="rId12" imgW="25400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619</TotalTime>
  <Words>956</Words>
  <Application>Microsoft Office PowerPoint</Application>
  <PresentationFormat>On-screen Show (4:3)</PresentationFormat>
  <Paragraphs>120</Paragraphs>
  <Slides>22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Tervezősablon</vt:lpstr>
      </vt:variant>
      <vt:variant>
        <vt:i4>4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22</vt:i4>
      </vt:variant>
    </vt:vector>
  </HeadingPairs>
  <TitlesOfParts>
    <vt:vector size="32" baseType="lpstr">
      <vt:lpstr>Garamond</vt:lpstr>
      <vt:lpstr>Arial</vt:lpstr>
      <vt:lpstr>Wingdings</vt:lpstr>
      <vt:lpstr>Times New Roman</vt:lpstr>
      <vt:lpstr>Patak</vt:lpstr>
      <vt:lpstr>1_Patak</vt:lpstr>
      <vt:lpstr>Patak</vt:lpstr>
      <vt:lpstr>1_Patak</vt:lpstr>
      <vt:lpstr>Equation</vt:lpstr>
      <vt:lpstr>Egyenlet</vt:lpstr>
      <vt:lpstr>Automatika</vt:lpstr>
      <vt:lpstr>Stabilitás vizsgálati módszerek</vt:lpstr>
      <vt:lpstr>Az egyhurkos zárt szabályozási kör stabilitás vizsgálata</vt:lpstr>
      <vt:lpstr>Stabilitás vizsgálat a zárt szabályozási kör alapjel átviteli függvénye alapján</vt:lpstr>
      <vt:lpstr>Az egyhurkos zárt szabályozási kör stabilitás vizsgálata</vt:lpstr>
      <vt:lpstr>A karakterisztikus egyenlet és az átviteli függvények polinom alakjainak kapcsolata</vt:lpstr>
      <vt:lpstr>Pólusok és zérusok</vt:lpstr>
      <vt:lpstr>Stabilitás vizsgálat a zárt szabályozási kör átviteli függvénye alapján</vt:lpstr>
      <vt:lpstr>Példa</vt:lpstr>
      <vt:lpstr>A példa folytatása</vt:lpstr>
      <vt:lpstr>A zárt szabályozási kör pólus-zérus elrendezése és az időállandói</vt:lpstr>
      <vt:lpstr>A szabályozási kör időtartománybeli minőség jellemzői a pólus-zérus elrendezés alapján</vt:lpstr>
      <vt:lpstr>Gyökhely görbe, pólus zérus elrendezés</vt:lpstr>
      <vt:lpstr>Gyökhelygörbe (Root-locus) diagram</vt:lpstr>
      <vt:lpstr>Stabilitás vizsgálat a felnyitott hurok átviteli függvénye alapján</vt:lpstr>
      <vt:lpstr>A szabályozási kör felnyitott hurokátviteli függvényéhez tartozó szakkifejezések</vt:lpstr>
      <vt:lpstr>Minimál fázisú rendszerek</vt:lpstr>
      <vt:lpstr>Példa</vt:lpstr>
      <vt:lpstr>A példa felnyitott hurok átviteli függvénye</vt:lpstr>
      <vt:lpstr>Stabilitás vizsgálat a szabályozási kör felnyitott hurokátviteli függvénye alapján</vt:lpstr>
      <vt:lpstr>Stabilitás vizsgálat a szabályozási kör felnyitott hurokátviteli függvénye alapján</vt:lpstr>
      <vt:lpstr>Kérdések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Automatika</dc:title>
  <dc:creator>József Neszveda</dc:creator>
  <cp:lastModifiedBy>Neszveda József</cp:lastModifiedBy>
  <cp:revision>87</cp:revision>
  <dcterms:created xsi:type="dcterms:W3CDTF">2010-09-09T02:45:49Z</dcterms:created>
  <dcterms:modified xsi:type="dcterms:W3CDTF">2016-03-06T05:48:19Z</dcterms:modified>
</cp:coreProperties>
</file>