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notesMasterIdLst>
    <p:notesMasterId r:id="rId24"/>
  </p:notesMasterIdLst>
  <p:sldIdLst>
    <p:sldId id="284" r:id="rId2"/>
    <p:sldId id="274" r:id="rId3"/>
    <p:sldId id="275" r:id="rId4"/>
    <p:sldId id="269" r:id="rId5"/>
    <p:sldId id="276" r:id="rId6"/>
    <p:sldId id="277" r:id="rId7"/>
    <p:sldId id="280" r:id="rId8"/>
    <p:sldId id="285" r:id="rId9"/>
    <p:sldId id="278" r:id="rId10"/>
    <p:sldId id="286" r:id="rId11"/>
    <p:sldId id="281" r:id="rId12"/>
    <p:sldId id="279" r:id="rId13"/>
    <p:sldId id="282" r:id="rId14"/>
    <p:sldId id="287" r:id="rId15"/>
    <p:sldId id="288" r:id="rId16"/>
    <p:sldId id="289" r:id="rId17"/>
    <p:sldId id="290" r:id="rId18"/>
    <p:sldId id="291" r:id="rId19"/>
    <p:sldId id="292" r:id="rId20"/>
    <p:sldId id="293" r:id="rId21"/>
    <p:sldId id="294" r:id="rId22"/>
    <p:sldId id="295" r:id="rId23"/>
  </p:sldIdLst>
  <p:sldSz cx="9144000" cy="6858000" type="screen4x3"/>
  <p:notesSz cx="6858000" cy="9144000"/>
  <p:defaultTextStyle>
    <a:defPPr>
      <a:defRPr lang="hu-H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4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3" Type="http://schemas.openxmlformats.org/officeDocument/2006/relationships/image" Target="../media/image9.wmf"/><Relationship Id="rId7" Type="http://schemas.openxmlformats.org/officeDocument/2006/relationships/image" Target="../media/image13.wmf"/><Relationship Id="rId12" Type="http://schemas.openxmlformats.org/officeDocument/2006/relationships/image" Target="../media/image18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6" Type="http://schemas.openxmlformats.org/officeDocument/2006/relationships/image" Target="../media/image12.wmf"/><Relationship Id="rId11" Type="http://schemas.openxmlformats.org/officeDocument/2006/relationships/image" Target="../media/image17.wmf"/><Relationship Id="rId5" Type="http://schemas.openxmlformats.org/officeDocument/2006/relationships/image" Target="../media/image11.wmf"/><Relationship Id="rId10" Type="http://schemas.openxmlformats.org/officeDocument/2006/relationships/image" Target="../media/image16.wmf"/><Relationship Id="rId4" Type="http://schemas.openxmlformats.org/officeDocument/2006/relationships/image" Target="../media/image10.wmf"/><Relationship Id="rId9" Type="http://schemas.openxmlformats.org/officeDocument/2006/relationships/image" Target="../media/image15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26.wmf"/><Relationship Id="rId3" Type="http://schemas.openxmlformats.org/officeDocument/2006/relationships/image" Target="../media/image21.wmf"/><Relationship Id="rId7" Type="http://schemas.openxmlformats.org/officeDocument/2006/relationships/image" Target="../media/image25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Relationship Id="rId6" Type="http://schemas.openxmlformats.org/officeDocument/2006/relationships/image" Target="../media/image24.wmf"/><Relationship Id="rId5" Type="http://schemas.openxmlformats.org/officeDocument/2006/relationships/image" Target="../media/image23.wmf"/><Relationship Id="rId4" Type="http://schemas.openxmlformats.org/officeDocument/2006/relationships/image" Target="../media/image22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28.wmf"/><Relationship Id="rId1" Type="http://schemas.openxmlformats.org/officeDocument/2006/relationships/image" Target="../media/image27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36.wmf"/><Relationship Id="rId3" Type="http://schemas.openxmlformats.org/officeDocument/2006/relationships/image" Target="../media/image31.wmf"/><Relationship Id="rId7" Type="http://schemas.openxmlformats.org/officeDocument/2006/relationships/image" Target="../media/image35.wmf"/><Relationship Id="rId12" Type="http://schemas.openxmlformats.org/officeDocument/2006/relationships/image" Target="../media/image40.wmf"/><Relationship Id="rId2" Type="http://schemas.openxmlformats.org/officeDocument/2006/relationships/image" Target="../media/image30.wmf"/><Relationship Id="rId1" Type="http://schemas.openxmlformats.org/officeDocument/2006/relationships/image" Target="../media/image29.wmf"/><Relationship Id="rId6" Type="http://schemas.openxmlformats.org/officeDocument/2006/relationships/image" Target="../media/image34.wmf"/><Relationship Id="rId11" Type="http://schemas.openxmlformats.org/officeDocument/2006/relationships/image" Target="../media/image39.wmf"/><Relationship Id="rId5" Type="http://schemas.openxmlformats.org/officeDocument/2006/relationships/image" Target="../media/image33.wmf"/><Relationship Id="rId10" Type="http://schemas.openxmlformats.org/officeDocument/2006/relationships/image" Target="../media/image38.wmf"/><Relationship Id="rId4" Type="http://schemas.openxmlformats.org/officeDocument/2006/relationships/image" Target="../media/image32.wmf"/><Relationship Id="rId9" Type="http://schemas.openxmlformats.org/officeDocument/2006/relationships/image" Target="../media/image37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43.wmf"/><Relationship Id="rId2" Type="http://schemas.openxmlformats.org/officeDocument/2006/relationships/image" Target="../media/image42.wmf"/><Relationship Id="rId1" Type="http://schemas.openxmlformats.org/officeDocument/2006/relationships/image" Target="../media/image41.wmf"/><Relationship Id="rId5" Type="http://schemas.openxmlformats.org/officeDocument/2006/relationships/image" Target="../media/image45.wmf"/><Relationship Id="rId4" Type="http://schemas.openxmlformats.org/officeDocument/2006/relationships/image" Target="../media/image44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47.wmf"/><Relationship Id="rId2" Type="http://schemas.openxmlformats.org/officeDocument/2006/relationships/image" Target="../media/image42.wmf"/><Relationship Id="rId1" Type="http://schemas.openxmlformats.org/officeDocument/2006/relationships/image" Target="../media/image4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noProof="0" smtClean="0"/>
              <a:t>Mintaszöveg szerkesztése</a:t>
            </a:r>
          </a:p>
          <a:p>
            <a:pPr lvl="1"/>
            <a:r>
              <a:rPr lang="hu-HU" noProof="0" smtClean="0"/>
              <a:t>Második szint</a:t>
            </a:r>
          </a:p>
          <a:p>
            <a:pPr lvl="2"/>
            <a:r>
              <a:rPr lang="hu-HU" noProof="0" smtClean="0"/>
              <a:t>Harmadik szint</a:t>
            </a:r>
          </a:p>
          <a:p>
            <a:pPr lvl="3"/>
            <a:r>
              <a:rPr lang="hu-HU" noProof="0" smtClean="0"/>
              <a:t>Negyedik szint</a:t>
            </a:r>
          </a:p>
          <a:p>
            <a:pPr lvl="4"/>
            <a:r>
              <a:rPr lang="hu-HU" noProof="0" smtClean="0"/>
              <a:t>Ötödik szint</a:t>
            </a:r>
          </a:p>
        </p:txBody>
      </p:sp>
      <p:sp>
        <p:nvSpPr>
          <p:cNvPr id="317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17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5D4C6755-0C77-4EF9-9CCE-316B15CEE6D5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5396993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9F719399-95C1-4633-8A1C-D79F00BAF66A}" type="slidenum">
              <a:rPr lang="hu-HU" altLang="hu-HU" smtClean="0"/>
              <a:pPr/>
              <a:t>5</a:t>
            </a:fld>
            <a:endParaRPr lang="hu-HU" altLang="hu-HU" smtClean="0"/>
          </a:p>
        </p:txBody>
      </p:sp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pPr eaLnBrk="1" hangingPunct="1"/>
            <a:endParaRPr lang="hu-HU" altLang="hu-H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71200B9A-B651-447D-A073-2B1770FCC25A}" type="slidenum">
              <a:rPr lang="hu-HU" altLang="hu-HU" smtClean="0"/>
              <a:pPr/>
              <a:t>6</a:t>
            </a:fld>
            <a:endParaRPr lang="hu-HU" altLang="hu-HU" smtClean="0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pPr eaLnBrk="1" hangingPunct="1"/>
            <a:endParaRPr lang="hu-HU" altLang="hu-H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F9CC47CC-1502-4171-B287-11A9C8A3B07E}" type="slidenum">
              <a:rPr lang="hu-HU" altLang="hu-HU" smtClean="0"/>
              <a:pPr/>
              <a:t>7</a:t>
            </a:fld>
            <a:endParaRPr lang="hu-HU" altLang="hu-HU" smtClean="0"/>
          </a:p>
        </p:txBody>
      </p:sp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pPr eaLnBrk="1" hangingPunct="1"/>
            <a:endParaRPr lang="hu-HU" altLang="hu-H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BE52A7C8-5E3C-4F5D-917C-CEBDB09BBA0B}" type="slidenum">
              <a:rPr lang="hu-HU" altLang="hu-HU" smtClean="0"/>
              <a:pPr/>
              <a:t>9</a:t>
            </a:fld>
            <a:endParaRPr lang="hu-HU" altLang="hu-HU" smtClean="0"/>
          </a:p>
        </p:txBody>
      </p:sp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pPr eaLnBrk="1" hangingPunct="1"/>
            <a:endParaRPr lang="hu-HU" altLang="hu-H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8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>
                  <a:gd name="T0" fmla="*/ 2740 w 2882"/>
                  <a:gd name="T1" fmla="*/ 528 h 1671"/>
                  <a:gd name="T2" fmla="*/ 2632 w 2882"/>
                  <a:gd name="T3" fmla="*/ 484 h 1671"/>
                  <a:gd name="T4" fmla="*/ 2480 w 2882"/>
                  <a:gd name="T5" fmla="*/ 424 h 1671"/>
                  <a:gd name="T6" fmla="*/ 2203 w 2882"/>
                  <a:gd name="T7" fmla="*/ 343 h 1671"/>
                  <a:gd name="T8" fmla="*/ 1970 w 2882"/>
                  <a:gd name="T9" fmla="*/ 277 h 1671"/>
                  <a:gd name="T10" fmla="*/ 1807 w 2882"/>
                  <a:gd name="T11" fmla="*/ 212 h 1671"/>
                  <a:gd name="T12" fmla="*/ 1693 w 2882"/>
                  <a:gd name="T13" fmla="*/ 152 h 1671"/>
                  <a:gd name="T14" fmla="*/ 1628 w 2882"/>
                  <a:gd name="T15" fmla="*/ 103 h 1671"/>
                  <a:gd name="T16" fmla="*/ 1590 w 2882"/>
                  <a:gd name="T17" fmla="*/ 60 h 1671"/>
                  <a:gd name="T18" fmla="*/ 1579 w 2882"/>
                  <a:gd name="T19" fmla="*/ 27 h 1671"/>
                  <a:gd name="T20" fmla="*/ 1585 w 2882"/>
                  <a:gd name="T21" fmla="*/ 0 h 1671"/>
                  <a:gd name="T22" fmla="*/ 1557 w 2882"/>
                  <a:gd name="T23" fmla="*/ 49 h 1671"/>
                  <a:gd name="T24" fmla="*/ 1568 w 2882"/>
                  <a:gd name="T25" fmla="*/ 98 h 1671"/>
                  <a:gd name="T26" fmla="*/ 1617 w 2882"/>
                  <a:gd name="T27" fmla="*/ 141 h 1671"/>
                  <a:gd name="T28" fmla="*/ 1688 w 2882"/>
                  <a:gd name="T29" fmla="*/ 185 h 1671"/>
                  <a:gd name="T30" fmla="*/ 1791 w 2882"/>
                  <a:gd name="T31" fmla="*/ 228 h 1671"/>
                  <a:gd name="T32" fmla="*/ 2040 w 2882"/>
                  <a:gd name="T33" fmla="*/ 310 h 1671"/>
                  <a:gd name="T34" fmla="*/ 2285 w 2882"/>
                  <a:gd name="T35" fmla="*/ 381 h 1671"/>
                  <a:gd name="T36" fmla="*/ 2464 w 2882"/>
                  <a:gd name="T37" fmla="*/ 435 h 1671"/>
                  <a:gd name="T38" fmla="*/ 2605 w 2882"/>
                  <a:gd name="T39" fmla="*/ 484 h 1671"/>
                  <a:gd name="T40" fmla="*/ 2708 w 2882"/>
                  <a:gd name="T41" fmla="*/ 528 h 1671"/>
                  <a:gd name="T42" fmla="*/ 2768 w 2882"/>
                  <a:gd name="T43" fmla="*/ 560 h 1671"/>
                  <a:gd name="T44" fmla="*/ 2795 w 2882"/>
                  <a:gd name="T45" fmla="*/ 593 h 1671"/>
                  <a:gd name="T46" fmla="*/ 2795 w 2882"/>
                  <a:gd name="T47" fmla="*/ 642 h 1671"/>
                  <a:gd name="T48" fmla="*/ 2762 w 2882"/>
                  <a:gd name="T49" fmla="*/ 691 h 1671"/>
                  <a:gd name="T50" fmla="*/ 2692 w 2882"/>
                  <a:gd name="T51" fmla="*/ 735 h 1671"/>
                  <a:gd name="T52" fmla="*/ 2589 w 2882"/>
                  <a:gd name="T53" fmla="*/ 778 h 1671"/>
                  <a:gd name="T54" fmla="*/ 2458 w 2882"/>
                  <a:gd name="T55" fmla="*/ 822 h 1671"/>
                  <a:gd name="T56" fmla="*/ 2301 w 2882"/>
                  <a:gd name="T57" fmla="*/ 865 h 1671"/>
                  <a:gd name="T58" fmla="*/ 2030 w 2882"/>
                  <a:gd name="T59" fmla="*/ 930 h 1671"/>
                  <a:gd name="T60" fmla="*/ 1606 w 2882"/>
                  <a:gd name="T61" fmla="*/ 1034 h 1671"/>
                  <a:gd name="T62" fmla="*/ 1145 w 2882"/>
                  <a:gd name="T63" fmla="*/ 1164 h 1671"/>
                  <a:gd name="T64" fmla="*/ 673 w 2882"/>
                  <a:gd name="T65" fmla="*/ 1328 h 1671"/>
                  <a:gd name="T66" fmla="*/ 217 w 2882"/>
                  <a:gd name="T67" fmla="*/ 1545 h 1671"/>
                  <a:gd name="T68" fmla="*/ 353 w 2882"/>
                  <a:gd name="T69" fmla="*/ 1671 h 1671"/>
                  <a:gd name="T70" fmla="*/ 754 w 2882"/>
                  <a:gd name="T71" fmla="*/ 1469 h 1671"/>
                  <a:gd name="T72" fmla="*/ 1145 w 2882"/>
                  <a:gd name="T73" fmla="*/ 1311 h 1671"/>
                  <a:gd name="T74" fmla="*/ 1519 w 2882"/>
                  <a:gd name="T75" fmla="*/ 1186 h 1671"/>
                  <a:gd name="T76" fmla="*/ 1861 w 2882"/>
                  <a:gd name="T77" fmla="*/ 1083 h 1671"/>
                  <a:gd name="T78" fmla="*/ 2165 w 2882"/>
                  <a:gd name="T79" fmla="*/ 1007 h 1671"/>
                  <a:gd name="T80" fmla="*/ 2426 w 2882"/>
                  <a:gd name="T81" fmla="*/ 947 h 1671"/>
                  <a:gd name="T82" fmla="*/ 2626 w 2882"/>
                  <a:gd name="T83" fmla="*/ 892 h 1671"/>
                  <a:gd name="T84" fmla="*/ 2762 w 2882"/>
                  <a:gd name="T85" fmla="*/ 838 h 1671"/>
                  <a:gd name="T86" fmla="*/ 2827 w 2882"/>
                  <a:gd name="T87" fmla="*/ 794 h 1671"/>
                  <a:gd name="T88" fmla="*/ 2865 w 2882"/>
                  <a:gd name="T89" fmla="*/ 745 h 1671"/>
                  <a:gd name="T90" fmla="*/ 2882 w 2882"/>
                  <a:gd name="T91" fmla="*/ 702 h 1671"/>
                  <a:gd name="T92" fmla="*/ 2854 w 2882"/>
                  <a:gd name="T93" fmla="*/ 620 h 1671"/>
                  <a:gd name="T94" fmla="*/ 2800 w 2882"/>
                  <a:gd name="T95" fmla="*/ 560 h 1671"/>
                  <a:gd name="T96" fmla="*/ 2773 w 2882"/>
                  <a:gd name="T97" fmla="*/ 544 h 16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hu-HU"/>
              </a:p>
            </p:txBody>
          </p:sp>
          <p:sp>
            <p:nvSpPr>
              <p:cNvPr id="9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>
                  <a:gd name="T0" fmla="*/ 1259 w 1259"/>
                  <a:gd name="T1" fmla="*/ 615 h 811"/>
                  <a:gd name="T2" fmla="*/ 1248 w 1259"/>
                  <a:gd name="T3" fmla="*/ 588 h 811"/>
                  <a:gd name="T4" fmla="*/ 1237 w 1259"/>
                  <a:gd name="T5" fmla="*/ 566 h 811"/>
                  <a:gd name="T6" fmla="*/ 1216 w 1259"/>
                  <a:gd name="T7" fmla="*/ 539 h 811"/>
                  <a:gd name="T8" fmla="*/ 1188 w 1259"/>
                  <a:gd name="T9" fmla="*/ 517 h 811"/>
                  <a:gd name="T10" fmla="*/ 1123 w 1259"/>
                  <a:gd name="T11" fmla="*/ 479 h 811"/>
                  <a:gd name="T12" fmla="*/ 1042 w 1259"/>
                  <a:gd name="T13" fmla="*/ 441 h 811"/>
                  <a:gd name="T14" fmla="*/ 944 w 1259"/>
                  <a:gd name="T15" fmla="*/ 408 h 811"/>
                  <a:gd name="T16" fmla="*/ 841 w 1259"/>
                  <a:gd name="T17" fmla="*/ 381 h 811"/>
                  <a:gd name="T18" fmla="*/ 727 w 1259"/>
                  <a:gd name="T19" fmla="*/ 348 h 811"/>
                  <a:gd name="T20" fmla="*/ 613 w 1259"/>
                  <a:gd name="T21" fmla="*/ 321 h 811"/>
                  <a:gd name="T22" fmla="*/ 499 w 1259"/>
                  <a:gd name="T23" fmla="*/ 294 h 811"/>
                  <a:gd name="T24" fmla="*/ 391 w 1259"/>
                  <a:gd name="T25" fmla="*/ 261 h 811"/>
                  <a:gd name="T26" fmla="*/ 288 w 1259"/>
                  <a:gd name="T27" fmla="*/ 229 h 811"/>
                  <a:gd name="T28" fmla="*/ 195 w 1259"/>
                  <a:gd name="T29" fmla="*/ 196 h 811"/>
                  <a:gd name="T30" fmla="*/ 119 w 1259"/>
                  <a:gd name="T31" fmla="*/ 152 h 811"/>
                  <a:gd name="T32" fmla="*/ 54 w 1259"/>
                  <a:gd name="T33" fmla="*/ 109 h 811"/>
                  <a:gd name="T34" fmla="*/ 33 w 1259"/>
                  <a:gd name="T35" fmla="*/ 87 h 811"/>
                  <a:gd name="T36" fmla="*/ 16 w 1259"/>
                  <a:gd name="T37" fmla="*/ 60 h 811"/>
                  <a:gd name="T38" fmla="*/ 5 w 1259"/>
                  <a:gd name="T39" fmla="*/ 33 h 811"/>
                  <a:gd name="T40" fmla="*/ 0 w 1259"/>
                  <a:gd name="T41" fmla="*/ 0 h 811"/>
                  <a:gd name="T42" fmla="*/ 0 w 1259"/>
                  <a:gd name="T43" fmla="*/ 6 h 811"/>
                  <a:gd name="T44" fmla="*/ 0 w 1259"/>
                  <a:gd name="T45" fmla="*/ 11 h 811"/>
                  <a:gd name="T46" fmla="*/ 0 w 1259"/>
                  <a:gd name="T47" fmla="*/ 38 h 811"/>
                  <a:gd name="T48" fmla="*/ 5 w 1259"/>
                  <a:gd name="T49" fmla="*/ 60 h 811"/>
                  <a:gd name="T50" fmla="*/ 16 w 1259"/>
                  <a:gd name="T51" fmla="*/ 87 h 811"/>
                  <a:gd name="T52" fmla="*/ 33 w 1259"/>
                  <a:gd name="T53" fmla="*/ 114 h 811"/>
                  <a:gd name="T54" fmla="*/ 54 w 1259"/>
                  <a:gd name="T55" fmla="*/ 142 h 811"/>
                  <a:gd name="T56" fmla="*/ 87 w 1259"/>
                  <a:gd name="T57" fmla="*/ 174 h 811"/>
                  <a:gd name="T58" fmla="*/ 125 w 1259"/>
                  <a:gd name="T59" fmla="*/ 207 h 811"/>
                  <a:gd name="T60" fmla="*/ 179 w 1259"/>
                  <a:gd name="T61" fmla="*/ 240 h 811"/>
                  <a:gd name="T62" fmla="*/ 244 w 1259"/>
                  <a:gd name="T63" fmla="*/ 278 h 811"/>
                  <a:gd name="T64" fmla="*/ 326 w 1259"/>
                  <a:gd name="T65" fmla="*/ 310 h 811"/>
                  <a:gd name="T66" fmla="*/ 418 w 1259"/>
                  <a:gd name="T67" fmla="*/ 348 h 811"/>
                  <a:gd name="T68" fmla="*/ 526 w 1259"/>
                  <a:gd name="T69" fmla="*/ 381 h 811"/>
                  <a:gd name="T70" fmla="*/ 657 w 1259"/>
                  <a:gd name="T71" fmla="*/ 414 h 811"/>
                  <a:gd name="T72" fmla="*/ 749 w 1259"/>
                  <a:gd name="T73" fmla="*/ 435 h 811"/>
                  <a:gd name="T74" fmla="*/ 830 w 1259"/>
                  <a:gd name="T75" fmla="*/ 463 h 811"/>
                  <a:gd name="T76" fmla="*/ 901 w 1259"/>
                  <a:gd name="T77" fmla="*/ 490 h 811"/>
                  <a:gd name="T78" fmla="*/ 966 w 1259"/>
                  <a:gd name="T79" fmla="*/ 512 h 811"/>
                  <a:gd name="T80" fmla="*/ 1015 w 1259"/>
                  <a:gd name="T81" fmla="*/ 539 h 811"/>
                  <a:gd name="T82" fmla="*/ 1053 w 1259"/>
                  <a:gd name="T83" fmla="*/ 566 h 811"/>
                  <a:gd name="T84" fmla="*/ 1080 w 1259"/>
                  <a:gd name="T85" fmla="*/ 593 h 811"/>
                  <a:gd name="T86" fmla="*/ 1102 w 1259"/>
                  <a:gd name="T87" fmla="*/ 620 h 811"/>
                  <a:gd name="T88" fmla="*/ 1112 w 1259"/>
                  <a:gd name="T89" fmla="*/ 648 h 811"/>
                  <a:gd name="T90" fmla="*/ 1118 w 1259"/>
                  <a:gd name="T91" fmla="*/ 675 h 811"/>
                  <a:gd name="T92" fmla="*/ 1112 w 1259"/>
                  <a:gd name="T93" fmla="*/ 697 h 811"/>
                  <a:gd name="T94" fmla="*/ 1096 w 1259"/>
                  <a:gd name="T95" fmla="*/ 724 h 811"/>
                  <a:gd name="T96" fmla="*/ 1080 w 1259"/>
                  <a:gd name="T97" fmla="*/ 746 h 811"/>
                  <a:gd name="T98" fmla="*/ 1053 w 1259"/>
                  <a:gd name="T99" fmla="*/ 767 h 811"/>
                  <a:gd name="T100" fmla="*/ 1015 w 1259"/>
                  <a:gd name="T101" fmla="*/ 789 h 811"/>
                  <a:gd name="T102" fmla="*/ 977 w 1259"/>
                  <a:gd name="T103" fmla="*/ 811 h 811"/>
                  <a:gd name="T104" fmla="*/ 1047 w 1259"/>
                  <a:gd name="T105" fmla="*/ 789 h 811"/>
                  <a:gd name="T106" fmla="*/ 1107 w 1259"/>
                  <a:gd name="T107" fmla="*/ 767 h 811"/>
                  <a:gd name="T108" fmla="*/ 1156 w 1259"/>
                  <a:gd name="T109" fmla="*/ 746 h 811"/>
                  <a:gd name="T110" fmla="*/ 1199 w 1259"/>
                  <a:gd name="T111" fmla="*/ 724 h 811"/>
                  <a:gd name="T112" fmla="*/ 1226 w 1259"/>
                  <a:gd name="T113" fmla="*/ 702 h 811"/>
                  <a:gd name="T114" fmla="*/ 1248 w 1259"/>
                  <a:gd name="T115" fmla="*/ 675 h 811"/>
                  <a:gd name="T116" fmla="*/ 1259 w 1259"/>
                  <a:gd name="T117" fmla="*/ 648 h 811"/>
                  <a:gd name="T118" fmla="*/ 1259 w 1259"/>
                  <a:gd name="T119" fmla="*/ 615 h 811"/>
                  <a:gd name="T120" fmla="*/ 1259 w 1259"/>
                  <a:gd name="T121" fmla="*/ 615 h 8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hu-HU"/>
              </a:p>
            </p:txBody>
          </p:sp>
          <p:sp>
            <p:nvSpPr>
              <p:cNvPr id="10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>
                  <a:gd name="T0" fmla="*/ 92 w 2849"/>
                  <a:gd name="T1" fmla="*/ 958 h 969"/>
                  <a:gd name="T2" fmla="*/ 0 w 2849"/>
                  <a:gd name="T3" fmla="*/ 969 h 969"/>
                  <a:gd name="T4" fmla="*/ 391 w 2849"/>
                  <a:gd name="T5" fmla="*/ 969 h 969"/>
                  <a:gd name="T6" fmla="*/ 434 w 2849"/>
                  <a:gd name="T7" fmla="*/ 947 h 969"/>
                  <a:gd name="T8" fmla="*/ 483 w 2849"/>
                  <a:gd name="T9" fmla="*/ 914 h 969"/>
                  <a:gd name="T10" fmla="*/ 554 w 2849"/>
                  <a:gd name="T11" fmla="*/ 876 h 969"/>
                  <a:gd name="T12" fmla="*/ 635 w 2849"/>
                  <a:gd name="T13" fmla="*/ 838 h 969"/>
                  <a:gd name="T14" fmla="*/ 727 w 2849"/>
                  <a:gd name="T15" fmla="*/ 794 h 969"/>
                  <a:gd name="T16" fmla="*/ 836 w 2849"/>
                  <a:gd name="T17" fmla="*/ 745 h 969"/>
                  <a:gd name="T18" fmla="*/ 961 w 2849"/>
                  <a:gd name="T19" fmla="*/ 696 h 969"/>
                  <a:gd name="T20" fmla="*/ 1102 w 2849"/>
                  <a:gd name="T21" fmla="*/ 642 h 969"/>
                  <a:gd name="T22" fmla="*/ 1259 w 2849"/>
                  <a:gd name="T23" fmla="*/ 582 h 969"/>
                  <a:gd name="T24" fmla="*/ 1433 w 2849"/>
                  <a:gd name="T25" fmla="*/ 522 h 969"/>
                  <a:gd name="T26" fmla="*/ 1623 w 2849"/>
                  <a:gd name="T27" fmla="*/ 462 h 969"/>
                  <a:gd name="T28" fmla="*/ 1829 w 2849"/>
                  <a:gd name="T29" fmla="*/ 403 h 969"/>
                  <a:gd name="T30" fmla="*/ 2057 w 2849"/>
                  <a:gd name="T31" fmla="*/ 343 h 969"/>
                  <a:gd name="T32" fmla="*/ 2301 w 2849"/>
                  <a:gd name="T33" fmla="*/ 283 h 969"/>
                  <a:gd name="T34" fmla="*/ 2567 w 2849"/>
                  <a:gd name="T35" fmla="*/ 223 h 969"/>
                  <a:gd name="T36" fmla="*/ 2849 w 2849"/>
                  <a:gd name="T37" fmla="*/ 163 h 969"/>
                  <a:gd name="T38" fmla="*/ 2849 w 2849"/>
                  <a:gd name="T39" fmla="*/ 0 h 969"/>
                  <a:gd name="T40" fmla="*/ 2817 w 2849"/>
                  <a:gd name="T41" fmla="*/ 16 h 969"/>
                  <a:gd name="T42" fmla="*/ 2773 w 2849"/>
                  <a:gd name="T43" fmla="*/ 33 h 969"/>
                  <a:gd name="T44" fmla="*/ 2719 w 2849"/>
                  <a:gd name="T45" fmla="*/ 54 h 969"/>
                  <a:gd name="T46" fmla="*/ 2648 w 2849"/>
                  <a:gd name="T47" fmla="*/ 76 h 969"/>
                  <a:gd name="T48" fmla="*/ 2572 w 2849"/>
                  <a:gd name="T49" fmla="*/ 98 h 969"/>
                  <a:gd name="T50" fmla="*/ 2491 w 2849"/>
                  <a:gd name="T51" fmla="*/ 120 h 969"/>
                  <a:gd name="T52" fmla="*/ 2399 w 2849"/>
                  <a:gd name="T53" fmla="*/ 147 h 969"/>
                  <a:gd name="T54" fmla="*/ 2301 w 2849"/>
                  <a:gd name="T55" fmla="*/ 169 h 969"/>
                  <a:gd name="T56" fmla="*/ 2095 w 2849"/>
                  <a:gd name="T57" fmla="*/ 223 h 969"/>
                  <a:gd name="T58" fmla="*/ 1889 w 2849"/>
                  <a:gd name="T59" fmla="*/ 277 h 969"/>
                  <a:gd name="T60" fmla="*/ 1688 w 2849"/>
                  <a:gd name="T61" fmla="*/ 326 h 969"/>
                  <a:gd name="T62" fmla="*/ 1590 w 2849"/>
                  <a:gd name="T63" fmla="*/ 354 h 969"/>
                  <a:gd name="T64" fmla="*/ 1503 w 2849"/>
                  <a:gd name="T65" fmla="*/ 381 h 969"/>
                  <a:gd name="T66" fmla="*/ 1107 w 2849"/>
                  <a:gd name="T67" fmla="*/ 506 h 969"/>
                  <a:gd name="T68" fmla="*/ 912 w 2849"/>
                  <a:gd name="T69" fmla="*/ 577 h 969"/>
                  <a:gd name="T70" fmla="*/ 727 w 2849"/>
                  <a:gd name="T71" fmla="*/ 647 h 969"/>
                  <a:gd name="T72" fmla="*/ 548 w 2849"/>
                  <a:gd name="T73" fmla="*/ 718 h 969"/>
                  <a:gd name="T74" fmla="*/ 380 w 2849"/>
                  <a:gd name="T75" fmla="*/ 794 h 969"/>
                  <a:gd name="T76" fmla="*/ 228 w 2849"/>
                  <a:gd name="T77" fmla="*/ 876 h 969"/>
                  <a:gd name="T78" fmla="*/ 92 w 2849"/>
                  <a:gd name="T79" fmla="*/ 958 h 969"/>
                  <a:gd name="T80" fmla="*/ 92 w 2849"/>
                  <a:gd name="T81" fmla="*/ 958 h 9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hu-HU"/>
              </a:p>
            </p:txBody>
          </p:sp>
          <p:sp>
            <p:nvSpPr>
              <p:cNvPr id="11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hu-HU"/>
              </a:p>
            </p:txBody>
          </p:sp>
          <p:sp>
            <p:nvSpPr>
              <p:cNvPr id="12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>
                  <a:gd name="T0" fmla="*/ 0 w 1248"/>
                  <a:gd name="T1" fmla="*/ 332 h 539"/>
                  <a:gd name="T2" fmla="*/ 0 w 1248"/>
                  <a:gd name="T3" fmla="*/ 360 h 539"/>
                  <a:gd name="T4" fmla="*/ 5 w 1248"/>
                  <a:gd name="T5" fmla="*/ 387 h 539"/>
                  <a:gd name="T6" fmla="*/ 27 w 1248"/>
                  <a:gd name="T7" fmla="*/ 414 h 539"/>
                  <a:gd name="T8" fmla="*/ 54 w 1248"/>
                  <a:gd name="T9" fmla="*/ 436 h 539"/>
                  <a:gd name="T10" fmla="*/ 92 w 1248"/>
                  <a:gd name="T11" fmla="*/ 463 h 539"/>
                  <a:gd name="T12" fmla="*/ 141 w 1248"/>
                  <a:gd name="T13" fmla="*/ 490 h 539"/>
                  <a:gd name="T14" fmla="*/ 195 w 1248"/>
                  <a:gd name="T15" fmla="*/ 512 h 539"/>
                  <a:gd name="T16" fmla="*/ 255 w 1248"/>
                  <a:gd name="T17" fmla="*/ 539 h 539"/>
                  <a:gd name="T18" fmla="*/ 212 w 1248"/>
                  <a:gd name="T19" fmla="*/ 517 h 539"/>
                  <a:gd name="T20" fmla="*/ 179 w 1248"/>
                  <a:gd name="T21" fmla="*/ 490 h 539"/>
                  <a:gd name="T22" fmla="*/ 157 w 1248"/>
                  <a:gd name="T23" fmla="*/ 468 h 539"/>
                  <a:gd name="T24" fmla="*/ 141 w 1248"/>
                  <a:gd name="T25" fmla="*/ 447 h 539"/>
                  <a:gd name="T26" fmla="*/ 136 w 1248"/>
                  <a:gd name="T27" fmla="*/ 425 h 539"/>
                  <a:gd name="T28" fmla="*/ 136 w 1248"/>
                  <a:gd name="T29" fmla="*/ 403 h 539"/>
                  <a:gd name="T30" fmla="*/ 141 w 1248"/>
                  <a:gd name="T31" fmla="*/ 381 h 539"/>
                  <a:gd name="T32" fmla="*/ 157 w 1248"/>
                  <a:gd name="T33" fmla="*/ 365 h 539"/>
                  <a:gd name="T34" fmla="*/ 179 w 1248"/>
                  <a:gd name="T35" fmla="*/ 343 h 539"/>
                  <a:gd name="T36" fmla="*/ 201 w 1248"/>
                  <a:gd name="T37" fmla="*/ 327 h 539"/>
                  <a:gd name="T38" fmla="*/ 266 w 1248"/>
                  <a:gd name="T39" fmla="*/ 294 h 539"/>
                  <a:gd name="T40" fmla="*/ 353 w 1248"/>
                  <a:gd name="T41" fmla="*/ 262 h 539"/>
                  <a:gd name="T42" fmla="*/ 445 w 1248"/>
                  <a:gd name="T43" fmla="*/ 234 h 539"/>
                  <a:gd name="T44" fmla="*/ 554 w 1248"/>
                  <a:gd name="T45" fmla="*/ 213 h 539"/>
                  <a:gd name="T46" fmla="*/ 662 w 1248"/>
                  <a:gd name="T47" fmla="*/ 191 h 539"/>
                  <a:gd name="T48" fmla="*/ 890 w 1248"/>
                  <a:gd name="T49" fmla="*/ 153 h 539"/>
                  <a:gd name="T50" fmla="*/ 993 w 1248"/>
                  <a:gd name="T51" fmla="*/ 136 h 539"/>
                  <a:gd name="T52" fmla="*/ 1091 w 1248"/>
                  <a:gd name="T53" fmla="*/ 120 h 539"/>
                  <a:gd name="T54" fmla="*/ 1178 w 1248"/>
                  <a:gd name="T55" fmla="*/ 115 h 539"/>
                  <a:gd name="T56" fmla="*/ 1248 w 1248"/>
                  <a:gd name="T57" fmla="*/ 104 h 539"/>
                  <a:gd name="T58" fmla="*/ 1248 w 1248"/>
                  <a:gd name="T59" fmla="*/ 0 h 539"/>
                  <a:gd name="T60" fmla="*/ 1161 w 1248"/>
                  <a:gd name="T61" fmla="*/ 22 h 539"/>
                  <a:gd name="T62" fmla="*/ 1069 w 1248"/>
                  <a:gd name="T63" fmla="*/ 38 h 539"/>
                  <a:gd name="T64" fmla="*/ 874 w 1248"/>
                  <a:gd name="T65" fmla="*/ 71 h 539"/>
                  <a:gd name="T66" fmla="*/ 673 w 1248"/>
                  <a:gd name="T67" fmla="*/ 93 h 539"/>
                  <a:gd name="T68" fmla="*/ 483 w 1248"/>
                  <a:gd name="T69" fmla="*/ 126 h 539"/>
                  <a:gd name="T70" fmla="*/ 391 w 1248"/>
                  <a:gd name="T71" fmla="*/ 142 h 539"/>
                  <a:gd name="T72" fmla="*/ 309 w 1248"/>
                  <a:gd name="T73" fmla="*/ 158 h 539"/>
                  <a:gd name="T74" fmla="*/ 228 w 1248"/>
                  <a:gd name="T75" fmla="*/ 180 h 539"/>
                  <a:gd name="T76" fmla="*/ 163 w 1248"/>
                  <a:gd name="T77" fmla="*/ 202 h 539"/>
                  <a:gd name="T78" fmla="*/ 103 w 1248"/>
                  <a:gd name="T79" fmla="*/ 229 h 539"/>
                  <a:gd name="T80" fmla="*/ 54 w 1248"/>
                  <a:gd name="T81" fmla="*/ 256 h 539"/>
                  <a:gd name="T82" fmla="*/ 22 w 1248"/>
                  <a:gd name="T83" fmla="*/ 294 h 539"/>
                  <a:gd name="T84" fmla="*/ 0 w 1248"/>
                  <a:gd name="T85" fmla="*/ 332 h 539"/>
                  <a:gd name="T86" fmla="*/ 0 w 1248"/>
                  <a:gd name="T87" fmla="*/ 332 h 5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hu-HU"/>
              </a:p>
            </p:txBody>
          </p:sp>
        </p:grpSp>
        <p:sp>
          <p:nvSpPr>
            <p:cNvPr id="6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>
                <a:gd name="T0" fmla="*/ 982 w 2296"/>
                <a:gd name="T1" fmla="*/ 1061 h 1469"/>
                <a:gd name="T2" fmla="*/ 1357 w 2296"/>
                <a:gd name="T3" fmla="*/ 1012 h 1469"/>
                <a:gd name="T4" fmla="*/ 1666 w 2296"/>
                <a:gd name="T5" fmla="*/ 957 h 1469"/>
                <a:gd name="T6" fmla="*/ 1916 w 2296"/>
                <a:gd name="T7" fmla="*/ 897 h 1469"/>
                <a:gd name="T8" fmla="*/ 2100 w 2296"/>
                <a:gd name="T9" fmla="*/ 832 h 1469"/>
                <a:gd name="T10" fmla="*/ 2220 w 2296"/>
                <a:gd name="T11" fmla="*/ 756 h 1469"/>
                <a:gd name="T12" fmla="*/ 2285 w 2296"/>
                <a:gd name="T13" fmla="*/ 669 h 1469"/>
                <a:gd name="T14" fmla="*/ 2290 w 2296"/>
                <a:gd name="T15" fmla="*/ 560 h 1469"/>
                <a:gd name="T16" fmla="*/ 2241 w 2296"/>
                <a:gd name="T17" fmla="*/ 457 h 1469"/>
                <a:gd name="T18" fmla="*/ 2144 w 2296"/>
                <a:gd name="T19" fmla="*/ 364 h 1469"/>
                <a:gd name="T20" fmla="*/ 2008 w 2296"/>
                <a:gd name="T21" fmla="*/ 277 h 1469"/>
                <a:gd name="T22" fmla="*/ 1769 w 2296"/>
                <a:gd name="T23" fmla="*/ 157 h 1469"/>
                <a:gd name="T24" fmla="*/ 1612 w 2296"/>
                <a:gd name="T25" fmla="*/ 92 h 1469"/>
                <a:gd name="T26" fmla="*/ 1476 w 2296"/>
                <a:gd name="T27" fmla="*/ 43 h 1469"/>
                <a:gd name="T28" fmla="*/ 1384 w 2296"/>
                <a:gd name="T29" fmla="*/ 10 h 1469"/>
                <a:gd name="T30" fmla="*/ 1346 w 2296"/>
                <a:gd name="T31" fmla="*/ 0 h 1469"/>
                <a:gd name="T32" fmla="*/ 1655 w 2296"/>
                <a:gd name="T33" fmla="*/ 119 h 1469"/>
                <a:gd name="T34" fmla="*/ 1948 w 2296"/>
                <a:gd name="T35" fmla="*/ 255 h 1469"/>
                <a:gd name="T36" fmla="*/ 2068 w 2296"/>
                <a:gd name="T37" fmla="*/ 326 h 1469"/>
                <a:gd name="T38" fmla="*/ 2171 w 2296"/>
                <a:gd name="T39" fmla="*/ 402 h 1469"/>
                <a:gd name="T40" fmla="*/ 2236 w 2296"/>
                <a:gd name="T41" fmla="*/ 478 h 1469"/>
                <a:gd name="T42" fmla="*/ 2263 w 2296"/>
                <a:gd name="T43" fmla="*/ 560 h 1469"/>
                <a:gd name="T44" fmla="*/ 2241 w 2296"/>
                <a:gd name="T45" fmla="*/ 636 h 1469"/>
                <a:gd name="T46" fmla="*/ 2171 w 2296"/>
                <a:gd name="T47" fmla="*/ 702 h 1469"/>
                <a:gd name="T48" fmla="*/ 2062 w 2296"/>
                <a:gd name="T49" fmla="*/ 756 h 1469"/>
                <a:gd name="T50" fmla="*/ 1921 w 2296"/>
                <a:gd name="T51" fmla="*/ 800 h 1469"/>
                <a:gd name="T52" fmla="*/ 1748 w 2296"/>
                <a:gd name="T53" fmla="*/ 843 h 1469"/>
                <a:gd name="T54" fmla="*/ 1351 w 2296"/>
                <a:gd name="T55" fmla="*/ 908 h 1469"/>
                <a:gd name="T56" fmla="*/ 923 w 2296"/>
                <a:gd name="T57" fmla="*/ 968 h 1469"/>
                <a:gd name="T58" fmla="*/ 521 w 2296"/>
                <a:gd name="T59" fmla="*/ 1028 h 1469"/>
                <a:gd name="T60" fmla="*/ 353 w 2296"/>
                <a:gd name="T61" fmla="*/ 1066 h 1469"/>
                <a:gd name="T62" fmla="*/ 206 w 2296"/>
                <a:gd name="T63" fmla="*/ 1104 h 1469"/>
                <a:gd name="T64" fmla="*/ 92 w 2296"/>
                <a:gd name="T65" fmla="*/ 1148 h 1469"/>
                <a:gd name="T66" fmla="*/ 22 w 2296"/>
                <a:gd name="T67" fmla="*/ 1202 h 1469"/>
                <a:gd name="T68" fmla="*/ 0 w 2296"/>
                <a:gd name="T69" fmla="*/ 1262 h 1469"/>
                <a:gd name="T70" fmla="*/ 27 w 2296"/>
                <a:gd name="T71" fmla="*/ 1327 h 1469"/>
                <a:gd name="T72" fmla="*/ 98 w 2296"/>
                <a:gd name="T73" fmla="*/ 1382 h 1469"/>
                <a:gd name="T74" fmla="*/ 196 w 2296"/>
                <a:gd name="T75" fmla="*/ 1425 h 1469"/>
                <a:gd name="T76" fmla="*/ 326 w 2296"/>
                <a:gd name="T77" fmla="*/ 1469 h 1469"/>
                <a:gd name="T78" fmla="*/ 217 w 2296"/>
                <a:gd name="T79" fmla="*/ 1414 h 1469"/>
                <a:gd name="T80" fmla="*/ 147 w 2296"/>
                <a:gd name="T81" fmla="*/ 1360 h 1469"/>
                <a:gd name="T82" fmla="*/ 120 w 2296"/>
                <a:gd name="T83" fmla="*/ 1306 h 1469"/>
                <a:gd name="T84" fmla="*/ 141 w 2296"/>
                <a:gd name="T85" fmla="*/ 1257 h 1469"/>
                <a:gd name="T86" fmla="*/ 212 w 2296"/>
                <a:gd name="T87" fmla="*/ 1208 h 1469"/>
                <a:gd name="T88" fmla="*/ 342 w 2296"/>
                <a:gd name="T89" fmla="*/ 1164 h 1469"/>
                <a:gd name="T90" fmla="*/ 527 w 2296"/>
                <a:gd name="T91" fmla="*/ 1121 h 1469"/>
                <a:gd name="T92" fmla="*/ 771 w 2296"/>
                <a:gd name="T93" fmla="*/ 1088 h 1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hu-HU"/>
            </a:p>
          </p:txBody>
        </p:sp>
        <p:sp>
          <p:nvSpPr>
            <p:cNvPr id="7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1776 h 1906"/>
                <a:gd name="T4" fmla="*/ 5758 w 5740"/>
                <a:gd name="T5" fmla="*/ 1776 h 1906"/>
                <a:gd name="T6" fmla="*/ 5758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hu-HU"/>
            </a:p>
          </p:txBody>
        </p:sp>
      </p:grpSp>
      <p:sp>
        <p:nvSpPr>
          <p:cNvPr id="11275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pPr lvl="0"/>
            <a:r>
              <a:rPr lang="hu-HU" noProof="0" smtClean="0"/>
              <a:t>Mintacím szerkesztése</a:t>
            </a:r>
          </a:p>
        </p:txBody>
      </p:sp>
      <p:sp>
        <p:nvSpPr>
          <p:cNvPr id="11276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hu-HU" noProof="0" smtClean="0"/>
              <a:t>Alcím mintájának szerkesztése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91C8B5-2595-4333-8E94-AAC047144D49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4430BB-6D2D-4C92-8C74-F9DBBBBAF131}" type="slidenum">
              <a:rPr lang="hu-HU"/>
              <a:pPr>
                <a:defRPr/>
              </a:pPr>
              <a:t>‹#›</a:t>
            </a:fld>
            <a:endParaRPr lang="hu-HU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5BDEF6-C582-4217-8F30-949A51E43227}" type="slidenum">
              <a:rPr lang="hu-HU"/>
              <a:pPr>
                <a:defRPr/>
              </a:pPr>
              <a:t>‹#›</a:t>
            </a:fld>
            <a:endParaRPr lang="hu-HU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F2EFBC-90D9-4073-AD3E-39E1B5A6A5AE}" type="slidenum">
              <a:rPr lang="hu-HU"/>
              <a:pPr>
                <a:defRPr/>
              </a:pPr>
              <a:t>‹#›</a:t>
            </a:fld>
            <a:endParaRPr lang="hu-HU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57200" y="625157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CE255C-0551-4B05-97D2-A45807319141}" type="slidenum">
              <a:rPr lang="hu-HU"/>
              <a:pPr>
                <a:defRPr/>
              </a:pPr>
              <a:t>‹#›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>
          <a:xfrm>
            <a:off x="3124200" y="6248400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 and 2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57200" y="625157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5CBF40-7990-422A-9688-2D9C6052A10E}" type="slidenum">
              <a:rPr lang="hu-HU"/>
              <a:pPr>
                <a:defRPr/>
              </a:pPr>
              <a:t>‹#›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>
          <a:xfrm>
            <a:off x="3124200" y="6248400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293AE8-8743-4C23-AC3D-1D32AEB24170}" type="slidenum">
              <a:rPr lang="hu-HU"/>
              <a:pPr>
                <a:defRPr/>
              </a:pPr>
              <a:t>‹#›</a:t>
            </a:fld>
            <a:endParaRPr lang="hu-HU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F309F3-F89B-4751-ADFC-79E8DD7A0534}" type="slidenum">
              <a:rPr lang="hu-HU"/>
              <a:pPr>
                <a:defRPr/>
              </a:pPr>
              <a:t>‹#›</a:t>
            </a:fld>
            <a:endParaRPr lang="hu-HU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975B08-9E1A-4912-A34F-8CBA7689F858}" type="slidenum">
              <a:rPr lang="hu-HU"/>
              <a:pPr>
                <a:defRPr/>
              </a:pPr>
              <a:t>‹#›</a:t>
            </a:fld>
            <a:endParaRPr lang="hu-HU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2D7D42-DC81-491D-BC0D-AFCFA7F1F209}" type="slidenum">
              <a:rPr lang="hu-HU"/>
              <a:pPr>
                <a:defRPr/>
              </a:pPr>
              <a:t>‹#›</a:t>
            </a:fld>
            <a:endParaRPr lang="hu-HU"/>
          </a:p>
        </p:txBody>
      </p:sp>
      <p:sp>
        <p:nvSpPr>
          <p:cNvPr id="9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73B6C0-391B-4E5E-B218-18C5BB7B8602}" type="slidenum">
              <a:rPr lang="hu-HU"/>
              <a:pPr>
                <a:defRPr/>
              </a:pPr>
              <a:t>‹#›</a:t>
            </a:fld>
            <a:endParaRPr lang="hu-HU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5485FA-5EFB-4B59-BC1B-C583494FD3B4}" type="slidenum">
              <a:rPr lang="hu-HU"/>
              <a:pPr>
                <a:defRPr/>
              </a:pPr>
              <a:t>‹#›</a:t>
            </a:fld>
            <a:endParaRPr lang="hu-HU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CEC2FF-C09B-4B7A-9060-8BF9B91DA2A2}" type="slidenum">
              <a:rPr lang="hu-HU"/>
              <a:pPr>
                <a:defRPr/>
              </a:pPr>
              <a:t>‹#›</a:t>
            </a:fld>
            <a:endParaRPr lang="hu-HU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u-HU" noProof="0" smtClean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A12831-6339-4FD4-9283-D7FA520FAB32}" type="slidenum">
              <a:rPr lang="hu-HU"/>
              <a:pPr>
                <a:defRPr/>
              </a:pPr>
              <a:t>‹#›</a:t>
            </a:fld>
            <a:endParaRPr lang="hu-HU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86F0DF40-7F71-4D0E-AC33-C81AE88DCA4E}" type="slidenum">
              <a:rPr lang="hu-HU"/>
              <a:pPr>
                <a:defRPr/>
              </a:pPr>
              <a:t>‹#›</a:t>
            </a:fld>
            <a:endParaRPr lang="hu-HU"/>
          </a:p>
        </p:txBody>
      </p:sp>
      <p:grpSp>
        <p:nvGrpSpPr>
          <p:cNvPr id="1028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1032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10246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>
                  <a:gd name="T0" fmla="*/ 2740 w 2882"/>
                  <a:gd name="T1" fmla="*/ 528 h 1671"/>
                  <a:gd name="T2" fmla="*/ 2632 w 2882"/>
                  <a:gd name="T3" fmla="*/ 484 h 1671"/>
                  <a:gd name="T4" fmla="*/ 2480 w 2882"/>
                  <a:gd name="T5" fmla="*/ 424 h 1671"/>
                  <a:gd name="T6" fmla="*/ 2203 w 2882"/>
                  <a:gd name="T7" fmla="*/ 343 h 1671"/>
                  <a:gd name="T8" fmla="*/ 1970 w 2882"/>
                  <a:gd name="T9" fmla="*/ 277 h 1671"/>
                  <a:gd name="T10" fmla="*/ 1807 w 2882"/>
                  <a:gd name="T11" fmla="*/ 212 h 1671"/>
                  <a:gd name="T12" fmla="*/ 1693 w 2882"/>
                  <a:gd name="T13" fmla="*/ 152 h 1671"/>
                  <a:gd name="T14" fmla="*/ 1628 w 2882"/>
                  <a:gd name="T15" fmla="*/ 103 h 1671"/>
                  <a:gd name="T16" fmla="*/ 1590 w 2882"/>
                  <a:gd name="T17" fmla="*/ 60 h 1671"/>
                  <a:gd name="T18" fmla="*/ 1579 w 2882"/>
                  <a:gd name="T19" fmla="*/ 27 h 1671"/>
                  <a:gd name="T20" fmla="*/ 1585 w 2882"/>
                  <a:gd name="T21" fmla="*/ 0 h 1671"/>
                  <a:gd name="T22" fmla="*/ 1557 w 2882"/>
                  <a:gd name="T23" fmla="*/ 49 h 1671"/>
                  <a:gd name="T24" fmla="*/ 1568 w 2882"/>
                  <a:gd name="T25" fmla="*/ 98 h 1671"/>
                  <a:gd name="T26" fmla="*/ 1617 w 2882"/>
                  <a:gd name="T27" fmla="*/ 141 h 1671"/>
                  <a:gd name="T28" fmla="*/ 1688 w 2882"/>
                  <a:gd name="T29" fmla="*/ 185 h 1671"/>
                  <a:gd name="T30" fmla="*/ 1791 w 2882"/>
                  <a:gd name="T31" fmla="*/ 228 h 1671"/>
                  <a:gd name="T32" fmla="*/ 2040 w 2882"/>
                  <a:gd name="T33" fmla="*/ 310 h 1671"/>
                  <a:gd name="T34" fmla="*/ 2285 w 2882"/>
                  <a:gd name="T35" fmla="*/ 381 h 1671"/>
                  <a:gd name="T36" fmla="*/ 2464 w 2882"/>
                  <a:gd name="T37" fmla="*/ 435 h 1671"/>
                  <a:gd name="T38" fmla="*/ 2605 w 2882"/>
                  <a:gd name="T39" fmla="*/ 484 h 1671"/>
                  <a:gd name="T40" fmla="*/ 2708 w 2882"/>
                  <a:gd name="T41" fmla="*/ 528 h 1671"/>
                  <a:gd name="T42" fmla="*/ 2768 w 2882"/>
                  <a:gd name="T43" fmla="*/ 560 h 1671"/>
                  <a:gd name="T44" fmla="*/ 2795 w 2882"/>
                  <a:gd name="T45" fmla="*/ 593 h 1671"/>
                  <a:gd name="T46" fmla="*/ 2795 w 2882"/>
                  <a:gd name="T47" fmla="*/ 642 h 1671"/>
                  <a:gd name="T48" fmla="*/ 2762 w 2882"/>
                  <a:gd name="T49" fmla="*/ 691 h 1671"/>
                  <a:gd name="T50" fmla="*/ 2692 w 2882"/>
                  <a:gd name="T51" fmla="*/ 735 h 1671"/>
                  <a:gd name="T52" fmla="*/ 2589 w 2882"/>
                  <a:gd name="T53" fmla="*/ 778 h 1671"/>
                  <a:gd name="T54" fmla="*/ 2458 w 2882"/>
                  <a:gd name="T55" fmla="*/ 822 h 1671"/>
                  <a:gd name="T56" fmla="*/ 2301 w 2882"/>
                  <a:gd name="T57" fmla="*/ 865 h 1671"/>
                  <a:gd name="T58" fmla="*/ 2030 w 2882"/>
                  <a:gd name="T59" fmla="*/ 930 h 1671"/>
                  <a:gd name="T60" fmla="*/ 1606 w 2882"/>
                  <a:gd name="T61" fmla="*/ 1034 h 1671"/>
                  <a:gd name="T62" fmla="*/ 1145 w 2882"/>
                  <a:gd name="T63" fmla="*/ 1164 h 1671"/>
                  <a:gd name="T64" fmla="*/ 673 w 2882"/>
                  <a:gd name="T65" fmla="*/ 1328 h 1671"/>
                  <a:gd name="T66" fmla="*/ 217 w 2882"/>
                  <a:gd name="T67" fmla="*/ 1545 h 1671"/>
                  <a:gd name="T68" fmla="*/ 353 w 2882"/>
                  <a:gd name="T69" fmla="*/ 1671 h 1671"/>
                  <a:gd name="T70" fmla="*/ 754 w 2882"/>
                  <a:gd name="T71" fmla="*/ 1469 h 1671"/>
                  <a:gd name="T72" fmla="*/ 1145 w 2882"/>
                  <a:gd name="T73" fmla="*/ 1311 h 1671"/>
                  <a:gd name="T74" fmla="*/ 1519 w 2882"/>
                  <a:gd name="T75" fmla="*/ 1186 h 1671"/>
                  <a:gd name="T76" fmla="*/ 1861 w 2882"/>
                  <a:gd name="T77" fmla="*/ 1083 h 1671"/>
                  <a:gd name="T78" fmla="*/ 2165 w 2882"/>
                  <a:gd name="T79" fmla="*/ 1007 h 1671"/>
                  <a:gd name="T80" fmla="*/ 2426 w 2882"/>
                  <a:gd name="T81" fmla="*/ 947 h 1671"/>
                  <a:gd name="T82" fmla="*/ 2626 w 2882"/>
                  <a:gd name="T83" fmla="*/ 892 h 1671"/>
                  <a:gd name="T84" fmla="*/ 2762 w 2882"/>
                  <a:gd name="T85" fmla="*/ 838 h 1671"/>
                  <a:gd name="T86" fmla="*/ 2827 w 2882"/>
                  <a:gd name="T87" fmla="*/ 794 h 1671"/>
                  <a:gd name="T88" fmla="*/ 2865 w 2882"/>
                  <a:gd name="T89" fmla="*/ 745 h 1671"/>
                  <a:gd name="T90" fmla="*/ 2882 w 2882"/>
                  <a:gd name="T91" fmla="*/ 702 h 1671"/>
                  <a:gd name="T92" fmla="*/ 2854 w 2882"/>
                  <a:gd name="T93" fmla="*/ 620 h 1671"/>
                  <a:gd name="T94" fmla="*/ 2800 w 2882"/>
                  <a:gd name="T95" fmla="*/ 560 h 1671"/>
                  <a:gd name="T96" fmla="*/ 2773 w 2882"/>
                  <a:gd name="T97" fmla="*/ 544 h 16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hu-HU"/>
              </a:p>
            </p:txBody>
          </p:sp>
          <p:sp>
            <p:nvSpPr>
              <p:cNvPr id="10247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>
                  <a:gd name="T0" fmla="*/ 1259 w 1259"/>
                  <a:gd name="T1" fmla="*/ 615 h 811"/>
                  <a:gd name="T2" fmla="*/ 1248 w 1259"/>
                  <a:gd name="T3" fmla="*/ 588 h 811"/>
                  <a:gd name="T4" fmla="*/ 1237 w 1259"/>
                  <a:gd name="T5" fmla="*/ 566 h 811"/>
                  <a:gd name="T6" fmla="*/ 1216 w 1259"/>
                  <a:gd name="T7" fmla="*/ 539 h 811"/>
                  <a:gd name="T8" fmla="*/ 1188 w 1259"/>
                  <a:gd name="T9" fmla="*/ 517 h 811"/>
                  <a:gd name="T10" fmla="*/ 1123 w 1259"/>
                  <a:gd name="T11" fmla="*/ 479 h 811"/>
                  <a:gd name="T12" fmla="*/ 1042 w 1259"/>
                  <a:gd name="T13" fmla="*/ 441 h 811"/>
                  <a:gd name="T14" fmla="*/ 944 w 1259"/>
                  <a:gd name="T15" fmla="*/ 408 h 811"/>
                  <a:gd name="T16" fmla="*/ 841 w 1259"/>
                  <a:gd name="T17" fmla="*/ 381 h 811"/>
                  <a:gd name="T18" fmla="*/ 727 w 1259"/>
                  <a:gd name="T19" fmla="*/ 348 h 811"/>
                  <a:gd name="T20" fmla="*/ 613 w 1259"/>
                  <a:gd name="T21" fmla="*/ 321 h 811"/>
                  <a:gd name="T22" fmla="*/ 499 w 1259"/>
                  <a:gd name="T23" fmla="*/ 294 h 811"/>
                  <a:gd name="T24" fmla="*/ 391 w 1259"/>
                  <a:gd name="T25" fmla="*/ 261 h 811"/>
                  <a:gd name="T26" fmla="*/ 288 w 1259"/>
                  <a:gd name="T27" fmla="*/ 229 h 811"/>
                  <a:gd name="T28" fmla="*/ 195 w 1259"/>
                  <a:gd name="T29" fmla="*/ 196 h 811"/>
                  <a:gd name="T30" fmla="*/ 119 w 1259"/>
                  <a:gd name="T31" fmla="*/ 152 h 811"/>
                  <a:gd name="T32" fmla="*/ 54 w 1259"/>
                  <a:gd name="T33" fmla="*/ 109 h 811"/>
                  <a:gd name="T34" fmla="*/ 33 w 1259"/>
                  <a:gd name="T35" fmla="*/ 87 h 811"/>
                  <a:gd name="T36" fmla="*/ 16 w 1259"/>
                  <a:gd name="T37" fmla="*/ 60 h 811"/>
                  <a:gd name="T38" fmla="*/ 5 w 1259"/>
                  <a:gd name="T39" fmla="*/ 33 h 811"/>
                  <a:gd name="T40" fmla="*/ 0 w 1259"/>
                  <a:gd name="T41" fmla="*/ 0 h 811"/>
                  <a:gd name="T42" fmla="*/ 0 w 1259"/>
                  <a:gd name="T43" fmla="*/ 6 h 811"/>
                  <a:gd name="T44" fmla="*/ 0 w 1259"/>
                  <a:gd name="T45" fmla="*/ 11 h 811"/>
                  <a:gd name="T46" fmla="*/ 0 w 1259"/>
                  <a:gd name="T47" fmla="*/ 38 h 811"/>
                  <a:gd name="T48" fmla="*/ 5 w 1259"/>
                  <a:gd name="T49" fmla="*/ 60 h 811"/>
                  <a:gd name="T50" fmla="*/ 16 w 1259"/>
                  <a:gd name="T51" fmla="*/ 87 h 811"/>
                  <a:gd name="T52" fmla="*/ 33 w 1259"/>
                  <a:gd name="T53" fmla="*/ 114 h 811"/>
                  <a:gd name="T54" fmla="*/ 54 w 1259"/>
                  <a:gd name="T55" fmla="*/ 142 h 811"/>
                  <a:gd name="T56" fmla="*/ 87 w 1259"/>
                  <a:gd name="T57" fmla="*/ 174 h 811"/>
                  <a:gd name="T58" fmla="*/ 125 w 1259"/>
                  <a:gd name="T59" fmla="*/ 207 h 811"/>
                  <a:gd name="T60" fmla="*/ 179 w 1259"/>
                  <a:gd name="T61" fmla="*/ 240 h 811"/>
                  <a:gd name="T62" fmla="*/ 244 w 1259"/>
                  <a:gd name="T63" fmla="*/ 278 h 811"/>
                  <a:gd name="T64" fmla="*/ 326 w 1259"/>
                  <a:gd name="T65" fmla="*/ 310 h 811"/>
                  <a:gd name="T66" fmla="*/ 418 w 1259"/>
                  <a:gd name="T67" fmla="*/ 348 h 811"/>
                  <a:gd name="T68" fmla="*/ 526 w 1259"/>
                  <a:gd name="T69" fmla="*/ 381 h 811"/>
                  <a:gd name="T70" fmla="*/ 657 w 1259"/>
                  <a:gd name="T71" fmla="*/ 414 h 811"/>
                  <a:gd name="T72" fmla="*/ 749 w 1259"/>
                  <a:gd name="T73" fmla="*/ 435 h 811"/>
                  <a:gd name="T74" fmla="*/ 830 w 1259"/>
                  <a:gd name="T75" fmla="*/ 463 h 811"/>
                  <a:gd name="T76" fmla="*/ 901 w 1259"/>
                  <a:gd name="T77" fmla="*/ 490 h 811"/>
                  <a:gd name="T78" fmla="*/ 966 w 1259"/>
                  <a:gd name="T79" fmla="*/ 512 h 811"/>
                  <a:gd name="T80" fmla="*/ 1015 w 1259"/>
                  <a:gd name="T81" fmla="*/ 539 h 811"/>
                  <a:gd name="T82" fmla="*/ 1053 w 1259"/>
                  <a:gd name="T83" fmla="*/ 566 h 811"/>
                  <a:gd name="T84" fmla="*/ 1080 w 1259"/>
                  <a:gd name="T85" fmla="*/ 593 h 811"/>
                  <a:gd name="T86" fmla="*/ 1102 w 1259"/>
                  <a:gd name="T87" fmla="*/ 620 h 811"/>
                  <a:gd name="T88" fmla="*/ 1112 w 1259"/>
                  <a:gd name="T89" fmla="*/ 648 h 811"/>
                  <a:gd name="T90" fmla="*/ 1118 w 1259"/>
                  <a:gd name="T91" fmla="*/ 675 h 811"/>
                  <a:gd name="T92" fmla="*/ 1112 w 1259"/>
                  <a:gd name="T93" fmla="*/ 697 h 811"/>
                  <a:gd name="T94" fmla="*/ 1096 w 1259"/>
                  <a:gd name="T95" fmla="*/ 724 h 811"/>
                  <a:gd name="T96" fmla="*/ 1080 w 1259"/>
                  <a:gd name="T97" fmla="*/ 746 h 811"/>
                  <a:gd name="T98" fmla="*/ 1053 w 1259"/>
                  <a:gd name="T99" fmla="*/ 767 h 811"/>
                  <a:gd name="T100" fmla="*/ 1015 w 1259"/>
                  <a:gd name="T101" fmla="*/ 789 h 811"/>
                  <a:gd name="T102" fmla="*/ 977 w 1259"/>
                  <a:gd name="T103" fmla="*/ 811 h 811"/>
                  <a:gd name="T104" fmla="*/ 1047 w 1259"/>
                  <a:gd name="T105" fmla="*/ 789 h 811"/>
                  <a:gd name="T106" fmla="*/ 1107 w 1259"/>
                  <a:gd name="T107" fmla="*/ 767 h 811"/>
                  <a:gd name="T108" fmla="*/ 1156 w 1259"/>
                  <a:gd name="T109" fmla="*/ 746 h 811"/>
                  <a:gd name="T110" fmla="*/ 1199 w 1259"/>
                  <a:gd name="T111" fmla="*/ 724 h 811"/>
                  <a:gd name="T112" fmla="*/ 1226 w 1259"/>
                  <a:gd name="T113" fmla="*/ 702 h 811"/>
                  <a:gd name="T114" fmla="*/ 1248 w 1259"/>
                  <a:gd name="T115" fmla="*/ 675 h 811"/>
                  <a:gd name="T116" fmla="*/ 1259 w 1259"/>
                  <a:gd name="T117" fmla="*/ 648 h 811"/>
                  <a:gd name="T118" fmla="*/ 1259 w 1259"/>
                  <a:gd name="T119" fmla="*/ 615 h 811"/>
                  <a:gd name="T120" fmla="*/ 1259 w 1259"/>
                  <a:gd name="T121" fmla="*/ 615 h 8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hu-HU"/>
              </a:p>
            </p:txBody>
          </p:sp>
          <p:sp>
            <p:nvSpPr>
              <p:cNvPr id="10248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>
                  <a:gd name="T0" fmla="*/ 92 w 2849"/>
                  <a:gd name="T1" fmla="*/ 958 h 969"/>
                  <a:gd name="T2" fmla="*/ 0 w 2849"/>
                  <a:gd name="T3" fmla="*/ 969 h 969"/>
                  <a:gd name="T4" fmla="*/ 391 w 2849"/>
                  <a:gd name="T5" fmla="*/ 969 h 969"/>
                  <a:gd name="T6" fmla="*/ 434 w 2849"/>
                  <a:gd name="T7" fmla="*/ 947 h 969"/>
                  <a:gd name="T8" fmla="*/ 483 w 2849"/>
                  <a:gd name="T9" fmla="*/ 914 h 969"/>
                  <a:gd name="T10" fmla="*/ 554 w 2849"/>
                  <a:gd name="T11" fmla="*/ 876 h 969"/>
                  <a:gd name="T12" fmla="*/ 635 w 2849"/>
                  <a:gd name="T13" fmla="*/ 838 h 969"/>
                  <a:gd name="T14" fmla="*/ 727 w 2849"/>
                  <a:gd name="T15" fmla="*/ 794 h 969"/>
                  <a:gd name="T16" fmla="*/ 836 w 2849"/>
                  <a:gd name="T17" fmla="*/ 745 h 969"/>
                  <a:gd name="T18" fmla="*/ 961 w 2849"/>
                  <a:gd name="T19" fmla="*/ 696 h 969"/>
                  <a:gd name="T20" fmla="*/ 1102 w 2849"/>
                  <a:gd name="T21" fmla="*/ 642 h 969"/>
                  <a:gd name="T22" fmla="*/ 1259 w 2849"/>
                  <a:gd name="T23" fmla="*/ 582 h 969"/>
                  <a:gd name="T24" fmla="*/ 1433 w 2849"/>
                  <a:gd name="T25" fmla="*/ 522 h 969"/>
                  <a:gd name="T26" fmla="*/ 1623 w 2849"/>
                  <a:gd name="T27" fmla="*/ 462 h 969"/>
                  <a:gd name="T28" fmla="*/ 1829 w 2849"/>
                  <a:gd name="T29" fmla="*/ 403 h 969"/>
                  <a:gd name="T30" fmla="*/ 2057 w 2849"/>
                  <a:gd name="T31" fmla="*/ 343 h 969"/>
                  <a:gd name="T32" fmla="*/ 2301 w 2849"/>
                  <a:gd name="T33" fmla="*/ 283 h 969"/>
                  <a:gd name="T34" fmla="*/ 2567 w 2849"/>
                  <a:gd name="T35" fmla="*/ 223 h 969"/>
                  <a:gd name="T36" fmla="*/ 2849 w 2849"/>
                  <a:gd name="T37" fmla="*/ 163 h 969"/>
                  <a:gd name="T38" fmla="*/ 2849 w 2849"/>
                  <a:gd name="T39" fmla="*/ 0 h 969"/>
                  <a:gd name="T40" fmla="*/ 2817 w 2849"/>
                  <a:gd name="T41" fmla="*/ 16 h 969"/>
                  <a:gd name="T42" fmla="*/ 2773 w 2849"/>
                  <a:gd name="T43" fmla="*/ 33 h 969"/>
                  <a:gd name="T44" fmla="*/ 2719 w 2849"/>
                  <a:gd name="T45" fmla="*/ 54 h 969"/>
                  <a:gd name="T46" fmla="*/ 2648 w 2849"/>
                  <a:gd name="T47" fmla="*/ 76 h 969"/>
                  <a:gd name="T48" fmla="*/ 2572 w 2849"/>
                  <a:gd name="T49" fmla="*/ 98 h 969"/>
                  <a:gd name="T50" fmla="*/ 2491 w 2849"/>
                  <a:gd name="T51" fmla="*/ 120 h 969"/>
                  <a:gd name="T52" fmla="*/ 2399 w 2849"/>
                  <a:gd name="T53" fmla="*/ 147 h 969"/>
                  <a:gd name="T54" fmla="*/ 2301 w 2849"/>
                  <a:gd name="T55" fmla="*/ 169 h 969"/>
                  <a:gd name="T56" fmla="*/ 2095 w 2849"/>
                  <a:gd name="T57" fmla="*/ 223 h 969"/>
                  <a:gd name="T58" fmla="*/ 1889 w 2849"/>
                  <a:gd name="T59" fmla="*/ 277 h 969"/>
                  <a:gd name="T60" fmla="*/ 1688 w 2849"/>
                  <a:gd name="T61" fmla="*/ 326 h 969"/>
                  <a:gd name="T62" fmla="*/ 1590 w 2849"/>
                  <a:gd name="T63" fmla="*/ 354 h 969"/>
                  <a:gd name="T64" fmla="*/ 1503 w 2849"/>
                  <a:gd name="T65" fmla="*/ 381 h 969"/>
                  <a:gd name="T66" fmla="*/ 1107 w 2849"/>
                  <a:gd name="T67" fmla="*/ 506 h 969"/>
                  <a:gd name="T68" fmla="*/ 912 w 2849"/>
                  <a:gd name="T69" fmla="*/ 577 h 969"/>
                  <a:gd name="T70" fmla="*/ 727 w 2849"/>
                  <a:gd name="T71" fmla="*/ 647 h 969"/>
                  <a:gd name="T72" fmla="*/ 548 w 2849"/>
                  <a:gd name="T73" fmla="*/ 718 h 969"/>
                  <a:gd name="T74" fmla="*/ 380 w 2849"/>
                  <a:gd name="T75" fmla="*/ 794 h 969"/>
                  <a:gd name="T76" fmla="*/ 228 w 2849"/>
                  <a:gd name="T77" fmla="*/ 876 h 969"/>
                  <a:gd name="T78" fmla="*/ 92 w 2849"/>
                  <a:gd name="T79" fmla="*/ 958 h 969"/>
                  <a:gd name="T80" fmla="*/ 92 w 2849"/>
                  <a:gd name="T81" fmla="*/ 958 h 9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hu-HU"/>
              </a:p>
            </p:txBody>
          </p:sp>
          <p:sp>
            <p:nvSpPr>
              <p:cNvPr id="1038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hu-HU"/>
              </a:p>
            </p:txBody>
          </p:sp>
          <p:sp>
            <p:nvSpPr>
              <p:cNvPr id="10250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>
                  <a:gd name="T0" fmla="*/ 0 w 1248"/>
                  <a:gd name="T1" fmla="*/ 332 h 539"/>
                  <a:gd name="T2" fmla="*/ 0 w 1248"/>
                  <a:gd name="T3" fmla="*/ 360 h 539"/>
                  <a:gd name="T4" fmla="*/ 5 w 1248"/>
                  <a:gd name="T5" fmla="*/ 387 h 539"/>
                  <a:gd name="T6" fmla="*/ 27 w 1248"/>
                  <a:gd name="T7" fmla="*/ 414 h 539"/>
                  <a:gd name="T8" fmla="*/ 54 w 1248"/>
                  <a:gd name="T9" fmla="*/ 436 h 539"/>
                  <a:gd name="T10" fmla="*/ 92 w 1248"/>
                  <a:gd name="T11" fmla="*/ 463 h 539"/>
                  <a:gd name="T12" fmla="*/ 141 w 1248"/>
                  <a:gd name="T13" fmla="*/ 490 h 539"/>
                  <a:gd name="T14" fmla="*/ 195 w 1248"/>
                  <a:gd name="T15" fmla="*/ 512 h 539"/>
                  <a:gd name="T16" fmla="*/ 255 w 1248"/>
                  <a:gd name="T17" fmla="*/ 539 h 539"/>
                  <a:gd name="T18" fmla="*/ 212 w 1248"/>
                  <a:gd name="T19" fmla="*/ 517 h 539"/>
                  <a:gd name="T20" fmla="*/ 179 w 1248"/>
                  <a:gd name="T21" fmla="*/ 490 h 539"/>
                  <a:gd name="T22" fmla="*/ 157 w 1248"/>
                  <a:gd name="T23" fmla="*/ 468 h 539"/>
                  <a:gd name="T24" fmla="*/ 141 w 1248"/>
                  <a:gd name="T25" fmla="*/ 447 h 539"/>
                  <a:gd name="T26" fmla="*/ 136 w 1248"/>
                  <a:gd name="T27" fmla="*/ 425 h 539"/>
                  <a:gd name="T28" fmla="*/ 136 w 1248"/>
                  <a:gd name="T29" fmla="*/ 403 h 539"/>
                  <a:gd name="T30" fmla="*/ 141 w 1248"/>
                  <a:gd name="T31" fmla="*/ 381 h 539"/>
                  <a:gd name="T32" fmla="*/ 157 w 1248"/>
                  <a:gd name="T33" fmla="*/ 365 h 539"/>
                  <a:gd name="T34" fmla="*/ 179 w 1248"/>
                  <a:gd name="T35" fmla="*/ 343 h 539"/>
                  <a:gd name="T36" fmla="*/ 201 w 1248"/>
                  <a:gd name="T37" fmla="*/ 327 h 539"/>
                  <a:gd name="T38" fmla="*/ 266 w 1248"/>
                  <a:gd name="T39" fmla="*/ 294 h 539"/>
                  <a:gd name="T40" fmla="*/ 353 w 1248"/>
                  <a:gd name="T41" fmla="*/ 262 h 539"/>
                  <a:gd name="T42" fmla="*/ 445 w 1248"/>
                  <a:gd name="T43" fmla="*/ 234 h 539"/>
                  <a:gd name="T44" fmla="*/ 554 w 1248"/>
                  <a:gd name="T45" fmla="*/ 213 h 539"/>
                  <a:gd name="T46" fmla="*/ 662 w 1248"/>
                  <a:gd name="T47" fmla="*/ 191 h 539"/>
                  <a:gd name="T48" fmla="*/ 890 w 1248"/>
                  <a:gd name="T49" fmla="*/ 153 h 539"/>
                  <a:gd name="T50" fmla="*/ 993 w 1248"/>
                  <a:gd name="T51" fmla="*/ 136 h 539"/>
                  <a:gd name="T52" fmla="*/ 1091 w 1248"/>
                  <a:gd name="T53" fmla="*/ 120 h 539"/>
                  <a:gd name="T54" fmla="*/ 1178 w 1248"/>
                  <a:gd name="T55" fmla="*/ 115 h 539"/>
                  <a:gd name="T56" fmla="*/ 1248 w 1248"/>
                  <a:gd name="T57" fmla="*/ 104 h 539"/>
                  <a:gd name="T58" fmla="*/ 1248 w 1248"/>
                  <a:gd name="T59" fmla="*/ 0 h 539"/>
                  <a:gd name="T60" fmla="*/ 1161 w 1248"/>
                  <a:gd name="T61" fmla="*/ 22 h 539"/>
                  <a:gd name="T62" fmla="*/ 1069 w 1248"/>
                  <a:gd name="T63" fmla="*/ 38 h 539"/>
                  <a:gd name="T64" fmla="*/ 874 w 1248"/>
                  <a:gd name="T65" fmla="*/ 71 h 539"/>
                  <a:gd name="T66" fmla="*/ 673 w 1248"/>
                  <a:gd name="T67" fmla="*/ 93 h 539"/>
                  <a:gd name="T68" fmla="*/ 483 w 1248"/>
                  <a:gd name="T69" fmla="*/ 126 h 539"/>
                  <a:gd name="T70" fmla="*/ 391 w 1248"/>
                  <a:gd name="T71" fmla="*/ 142 h 539"/>
                  <a:gd name="T72" fmla="*/ 309 w 1248"/>
                  <a:gd name="T73" fmla="*/ 158 h 539"/>
                  <a:gd name="T74" fmla="*/ 228 w 1248"/>
                  <a:gd name="T75" fmla="*/ 180 h 539"/>
                  <a:gd name="T76" fmla="*/ 163 w 1248"/>
                  <a:gd name="T77" fmla="*/ 202 h 539"/>
                  <a:gd name="T78" fmla="*/ 103 w 1248"/>
                  <a:gd name="T79" fmla="*/ 229 h 539"/>
                  <a:gd name="T80" fmla="*/ 54 w 1248"/>
                  <a:gd name="T81" fmla="*/ 256 h 539"/>
                  <a:gd name="T82" fmla="*/ 22 w 1248"/>
                  <a:gd name="T83" fmla="*/ 294 h 539"/>
                  <a:gd name="T84" fmla="*/ 0 w 1248"/>
                  <a:gd name="T85" fmla="*/ 332 h 539"/>
                  <a:gd name="T86" fmla="*/ 0 w 1248"/>
                  <a:gd name="T87" fmla="*/ 332 h 5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hu-HU"/>
              </a:p>
            </p:txBody>
          </p:sp>
        </p:grpSp>
        <p:sp>
          <p:nvSpPr>
            <p:cNvPr id="10251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>
                <a:gd name="T0" fmla="*/ 982 w 2296"/>
                <a:gd name="T1" fmla="*/ 1061 h 1469"/>
                <a:gd name="T2" fmla="*/ 1357 w 2296"/>
                <a:gd name="T3" fmla="*/ 1012 h 1469"/>
                <a:gd name="T4" fmla="*/ 1666 w 2296"/>
                <a:gd name="T5" fmla="*/ 957 h 1469"/>
                <a:gd name="T6" fmla="*/ 1916 w 2296"/>
                <a:gd name="T7" fmla="*/ 897 h 1469"/>
                <a:gd name="T8" fmla="*/ 2100 w 2296"/>
                <a:gd name="T9" fmla="*/ 832 h 1469"/>
                <a:gd name="T10" fmla="*/ 2220 w 2296"/>
                <a:gd name="T11" fmla="*/ 756 h 1469"/>
                <a:gd name="T12" fmla="*/ 2285 w 2296"/>
                <a:gd name="T13" fmla="*/ 669 h 1469"/>
                <a:gd name="T14" fmla="*/ 2290 w 2296"/>
                <a:gd name="T15" fmla="*/ 560 h 1469"/>
                <a:gd name="T16" fmla="*/ 2241 w 2296"/>
                <a:gd name="T17" fmla="*/ 457 h 1469"/>
                <a:gd name="T18" fmla="*/ 2144 w 2296"/>
                <a:gd name="T19" fmla="*/ 364 h 1469"/>
                <a:gd name="T20" fmla="*/ 2008 w 2296"/>
                <a:gd name="T21" fmla="*/ 277 h 1469"/>
                <a:gd name="T22" fmla="*/ 1769 w 2296"/>
                <a:gd name="T23" fmla="*/ 157 h 1469"/>
                <a:gd name="T24" fmla="*/ 1612 w 2296"/>
                <a:gd name="T25" fmla="*/ 92 h 1469"/>
                <a:gd name="T26" fmla="*/ 1476 w 2296"/>
                <a:gd name="T27" fmla="*/ 43 h 1469"/>
                <a:gd name="T28" fmla="*/ 1384 w 2296"/>
                <a:gd name="T29" fmla="*/ 10 h 1469"/>
                <a:gd name="T30" fmla="*/ 1346 w 2296"/>
                <a:gd name="T31" fmla="*/ 0 h 1469"/>
                <a:gd name="T32" fmla="*/ 1655 w 2296"/>
                <a:gd name="T33" fmla="*/ 119 h 1469"/>
                <a:gd name="T34" fmla="*/ 1948 w 2296"/>
                <a:gd name="T35" fmla="*/ 255 h 1469"/>
                <a:gd name="T36" fmla="*/ 2068 w 2296"/>
                <a:gd name="T37" fmla="*/ 326 h 1469"/>
                <a:gd name="T38" fmla="*/ 2171 w 2296"/>
                <a:gd name="T39" fmla="*/ 402 h 1469"/>
                <a:gd name="T40" fmla="*/ 2236 w 2296"/>
                <a:gd name="T41" fmla="*/ 478 h 1469"/>
                <a:gd name="T42" fmla="*/ 2263 w 2296"/>
                <a:gd name="T43" fmla="*/ 560 h 1469"/>
                <a:gd name="T44" fmla="*/ 2241 w 2296"/>
                <a:gd name="T45" fmla="*/ 636 h 1469"/>
                <a:gd name="T46" fmla="*/ 2171 w 2296"/>
                <a:gd name="T47" fmla="*/ 702 h 1469"/>
                <a:gd name="T48" fmla="*/ 2062 w 2296"/>
                <a:gd name="T49" fmla="*/ 756 h 1469"/>
                <a:gd name="T50" fmla="*/ 1921 w 2296"/>
                <a:gd name="T51" fmla="*/ 800 h 1469"/>
                <a:gd name="T52" fmla="*/ 1748 w 2296"/>
                <a:gd name="T53" fmla="*/ 843 h 1469"/>
                <a:gd name="T54" fmla="*/ 1351 w 2296"/>
                <a:gd name="T55" fmla="*/ 908 h 1469"/>
                <a:gd name="T56" fmla="*/ 923 w 2296"/>
                <a:gd name="T57" fmla="*/ 968 h 1469"/>
                <a:gd name="T58" fmla="*/ 521 w 2296"/>
                <a:gd name="T59" fmla="*/ 1028 h 1469"/>
                <a:gd name="T60" fmla="*/ 353 w 2296"/>
                <a:gd name="T61" fmla="*/ 1066 h 1469"/>
                <a:gd name="T62" fmla="*/ 206 w 2296"/>
                <a:gd name="T63" fmla="*/ 1104 h 1469"/>
                <a:gd name="T64" fmla="*/ 92 w 2296"/>
                <a:gd name="T65" fmla="*/ 1148 h 1469"/>
                <a:gd name="T66" fmla="*/ 22 w 2296"/>
                <a:gd name="T67" fmla="*/ 1202 h 1469"/>
                <a:gd name="T68" fmla="*/ 0 w 2296"/>
                <a:gd name="T69" fmla="*/ 1262 h 1469"/>
                <a:gd name="T70" fmla="*/ 27 w 2296"/>
                <a:gd name="T71" fmla="*/ 1327 h 1469"/>
                <a:gd name="T72" fmla="*/ 98 w 2296"/>
                <a:gd name="T73" fmla="*/ 1382 h 1469"/>
                <a:gd name="T74" fmla="*/ 196 w 2296"/>
                <a:gd name="T75" fmla="*/ 1425 h 1469"/>
                <a:gd name="T76" fmla="*/ 326 w 2296"/>
                <a:gd name="T77" fmla="*/ 1469 h 1469"/>
                <a:gd name="T78" fmla="*/ 217 w 2296"/>
                <a:gd name="T79" fmla="*/ 1414 h 1469"/>
                <a:gd name="T80" fmla="*/ 147 w 2296"/>
                <a:gd name="T81" fmla="*/ 1360 h 1469"/>
                <a:gd name="T82" fmla="*/ 120 w 2296"/>
                <a:gd name="T83" fmla="*/ 1306 h 1469"/>
                <a:gd name="T84" fmla="*/ 141 w 2296"/>
                <a:gd name="T85" fmla="*/ 1257 h 1469"/>
                <a:gd name="T86" fmla="*/ 212 w 2296"/>
                <a:gd name="T87" fmla="*/ 1208 h 1469"/>
                <a:gd name="T88" fmla="*/ 342 w 2296"/>
                <a:gd name="T89" fmla="*/ 1164 h 1469"/>
                <a:gd name="T90" fmla="*/ 527 w 2296"/>
                <a:gd name="T91" fmla="*/ 1121 h 1469"/>
                <a:gd name="T92" fmla="*/ 771 w 2296"/>
                <a:gd name="T93" fmla="*/ 1088 h 1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hu-HU"/>
            </a:p>
          </p:txBody>
        </p:sp>
        <p:sp>
          <p:nvSpPr>
            <p:cNvPr id="1034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1776 h 1906"/>
                <a:gd name="T4" fmla="*/ 5758 w 5740"/>
                <a:gd name="T5" fmla="*/ 1776 h 1906"/>
                <a:gd name="T6" fmla="*/ 5758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hu-HU"/>
            </a:p>
          </p:txBody>
        </p:sp>
      </p:grpSp>
      <p:sp>
        <p:nvSpPr>
          <p:cNvPr id="10253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u-HU" smtClean="0"/>
              <a:t>Mintacím szerkesztése</a:t>
            </a:r>
          </a:p>
        </p:txBody>
      </p:sp>
      <p:sp>
        <p:nvSpPr>
          <p:cNvPr id="10254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0255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8" r:id="rId1"/>
    <p:sldLayoutId id="2147483665" r:id="rId2"/>
    <p:sldLayoutId id="2147483664" r:id="rId3"/>
    <p:sldLayoutId id="2147483663" r:id="rId4"/>
    <p:sldLayoutId id="2147483662" r:id="rId5"/>
    <p:sldLayoutId id="2147483661" r:id="rId6"/>
    <p:sldLayoutId id="2147483660" r:id="rId7"/>
    <p:sldLayoutId id="2147483659" r:id="rId8"/>
    <p:sldLayoutId id="2147483658" r:id="rId9"/>
    <p:sldLayoutId id="2147483657" r:id="rId10"/>
    <p:sldLayoutId id="2147483656" r:id="rId11"/>
    <p:sldLayoutId id="2147483655" r:id="rId12"/>
    <p:sldLayoutId id="2147483666" r:id="rId13"/>
    <p:sldLayoutId id="2147483667" r:id="rId14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wmf"/><Relationship Id="rId13" Type="http://schemas.openxmlformats.org/officeDocument/2006/relationships/oleObject" Target="../embeddings/oleObject23.bin"/><Relationship Id="rId18" Type="http://schemas.openxmlformats.org/officeDocument/2006/relationships/image" Target="../media/image26.wmf"/><Relationship Id="rId3" Type="http://schemas.openxmlformats.org/officeDocument/2006/relationships/oleObject" Target="../embeddings/oleObject18.bin"/><Relationship Id="rId7" Type="http://schemas.openxmlformats.org/officeDocument/2006/relationships/oleObject" Target="../embeddings/oleObject20.bin"/><Relationship Id="rId12" Type="http://schemas.openxmlformats.org/officeDocument/2006/relationships/image" Target="../media/image23.wmf"/><Relationship Id="rId17" Type="http://schemas.openxmlformats.org/officeDocument/2006/relationships/oleObject" Target="../embeddings/oleObject25.bin"/><Relationship Id="rId2" Type="http://schemas.openxmlformats.org/officeDocument/2006/relationships/slideLayout" Target="../slideLayouts/slideLayout6.xml"/><Relationship Id="rId16" Type="http://schemas.openxmlformats.org/officeDocument/2006/relationships/image" Target="../media/image25.wmf"/><Relationship Id="rId1" Type="http://schemas.openxmlformats.org/officeDocument/2006/relationships/vmlDrawing" Target="../drawings/vmlDrawing4.vml"/><Relationship Id="rId6" Type="http://schemas.openxmlformats.org/officeDocument/2006/relationships/image" Target="../media/image20.wmf"/><Relationship Id="rId11" Type="http://schemas.openxmlformats.org/officeDocument/2006/relationships/oleObject" Target="../embeddings/oleObject22.bin"/><Relationship Id="rId5" Type="http://schemas.openxmlformats.org/officeDocument/2006/relationships/oleObject" Target="../embeddings/oleObject19.bin"/><Relationship Id="rId15" Type="http://schemas.openxmlformats.org/officeDocument/2006/relationships/oleObject" Target="../embeddings/oleObject24.bin"/><Relationship Id="rId10" Type="http://schemas.openxmlformats.org/officeDocument/2006/relationships/image" Target="../media/image22.wmf"/><Relationship Id="rId4" Type="http://schemas.openxmlformats.org/officeDocument/2006/relationships/image" Target="../media/image19.wmf"/><Relationship Id="rId9" Type="http://schemas.openxmlformats.org/officeDocument/2006/relationships/oleObject" Target="../embeddings/oleObject21.bin"/><Relationship Id="rId14" Type="http://schemas.openxmlformats.org/officeDocument/2006/relationships/image" Target="../media/image24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8.wmf"/><Relationship Id="rId5" Type="http://schemas.openxmlformats.org/officeDocument/2006/relationships/oleObject" Target="../embeddings/oleObject27.bin"/><Relationship Id="rId4" Type="http://schemas.openxmlformats.org/officeDocument/2006/relationships/image" Target="../media/image27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wmf"/><Relationship Id="rId13" Type="http://schemas.openxmlformats.org/officeDocument/2006/relationships/oleObject" Target="../embeddings/oleObject33.bin"/><Relationship Id="rId18" Type="http://schemas.openxmlformats.org/officeDocument/2006/relationships/image" Target="../media/image36.wmf"/><Relationship Id="rId26" Type="http://schemas.openxmlformats.org/officeDocument/2006/relationships/image" Target="../media/image40.wmf"/><Relationship Id="rId3" Type="http://schemas.openxmlformats.org/officeDocument/2006/relationships/oleObject" Target="../embeddings/oleObject28.bin"/><Relationship Id="rId21" Type="http://schemas.openxmlformats.org/officeDocument/2006/relationships/oleObject" Target="../embeddings/oleObject37.bin"/><Relationship Id="rId7" Type="http://schemas.openxmlformats.org/officeDocument/2006/relationships/oleObject" Target="../embeddings/oleObject30.bin"/><Relationship Id="rId12" Type="http://schemas.openxmlformats.org/officeDocument/2006/relationships/image" Target="../media/image33.wmf"/><Relationship Id="rId17" Type="http://schemas.openxmlformats.org/officeDocument/2006/relationships/oleObject" Target="../embeddings/oleObject35.bin"/><Relationship Id="rId25" Type="http://schemas.openxmlformats.org/officeDocument/2006/relationships/oleObject" Target="../embeddings/oleObject39.bin"/><Relationship Id="rId2" Type="http://schemas.openxmlformats.org/officeDocument/2006/relationships/slideLayout" Target="../slideLayouts/slideLayout6.xml"/><Relationship Id="rId16" Type="http://schemas.openxmlformats.org/officeDocument/2006/relationships/image" Target="../media/image35.wmf"/><Relationship Id="rId20" Type="http://schemas.openxmlformats.org/officeDocument/2006/relationships/image" Target="../media/image37.wmf"/><Relationship Id="rId1" Type="http://schemas.openxmlformats.org/officeDocument/2006/relationships/vmlDrawing" Target="../drawings/vmlDrawing6.vml"/><Relationship Id="rId6" Type="http://schemas.openxmlformats.org/officeDocument/2006/relationships/image" Target="../media/image30.wmf"/><Relationship Id="rId11" Type="http://schemas.openxmlformats.org/officeDocument/2006/relationships/oleObject" Target="../embeddings/oleObject32.bin"/><Relationship Id="rId24" Type="http://schemas.openxmlformats.org/officeDocument/2006/relationships/image" Target="../media/image39.wmf"/><Relationship Id="rId5" Type="http://schemas.openxmlformats.org/officeDocument/2006/relationships/oleObject" Target="../embeddings/oleObject29.bin"/><Relationship Id="rId15" Type="http://schemas.openxmlformats.org/officeDocument/2006/relationships/oleObject" Target="../embeddings/oleObject34.bin"/><Relationship Id="rId23" Type="http://schemas.openxmlformats.org/officeDocument/2006/relationships/oleObject" Target="../embeddings/oleObject38.bin"/><Relationship Id="rId10" Type="http://schemas.openxmlformats.org/officeDocument/2006/relationships/image" Target="../media/image32.wmf"/><Relationship Id="rId19" Type="http://schemas.openxmlformats.org/officeDocument/2006/relationships/oleObject" Target="../embeddings/oleObject36.bin"/><Relationship Id="rId4" Type="http://schemas.openxmlformats.org/officeDocument/2006/relationships/image" Target="../media/image29.wmf"/><Relationship Id="rId9" Type="http://schemas.openxmlformats.org/officeDocument/2006/relationships/oleObject" Target="../embeddings/oleObject31.bin"/><Relationship Id="rId14" Type="http://schemas.openxmlformats.org/officeDocument/2006/relationships/image" Target="../media/image34.wmf"/><Relationship Id="rId22" Type="http://schemas.openxmlformats.org/officeDocument/2006/relationships/image" Target="../media/image38.w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wmf"/><Relationship Id="rId3" Type="http://schemas.openxmlformats.org/officeDocument/2006/relationships/oleObject" Target="../embeddings/oleObject40.bin"/><Relationship Id="rId7" Type="http://schemas.openxmlformats.org/officeDocument/2006/relationships/oleObject" Target="../embeddings/oleObject42.bin"/><Relationship Id="rId12" Type="http://schemas.openxmlformats.org/officeDocument/2006/relationships/image" Target="../media/image45.wmf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42.wmf"/><Relationship Id="rId11" Type="http://schemas.openxmlformats.org/officeDocument/2006/relationships/oleObject" Target="../embeddings/oleObject44.bin"/><Relationship Id="rId5" Type="http://schemas.openxmlformats.org/officeDocument/2006/relationships/oleObject" Target="../embeddings/oleObject41.bin"/><Relationship Id="rId10" Type="http://schemas.openxmlformats.org/officeDocument/2006/relationships/image" Target="../media/image44.wmf"/><Relationship Id="rId4" Type="http://schemas.openxmlformats.org/officeDocument/2006/relationships/image" Target="../media/image41.wmf"/><Relationship Id="rId9" Type="http://schemas.openxmlformats.org/officeDocument/2006/relationships/oleObject" Target="../embeddings/oleObject43.bin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7.wmf"/><Relationship Id="rId3" Type="http://schemas.openxmlformats.org/officeDocument/2006/relationships/oleObject" Target="../embeddings/oleObject45.bin"/><Relationship Id="rId7" Type="http://schemas.openxmlformats.org/officeDocument/2006/relationships/oleObject" Target="../embeddings/oleObject47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42.wmf"/><Relationship Id="rId5" Type="http://schemas.openxmlformats.org/officeDocument/2006/relationships/oleObject" Target="../embeddings/oleObject46.bin"/><Relationship Id="rId4" Type="http://schemas.openxmlformats.org/officeDocument/2006/relationships/image" Target="../media/image46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.png"/><Relationship Id="rId2" Type="http://schemas.openxmlformats.org/officeDocument/2006/relationships/image" Target="../media/image48.png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52.png"/><Relationship Id="rId5" Type="http://schemas.openxmlformats.org/officeDocument/2006/relationships/image" Target="../media/image51.png"/><Relationship Id="rId4" Type="http://schemas.openxmlformats.org/officeDocument/2006/relationships/image" Target="../media/image50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4.png"/><Relationship Id="rId2" Type="http://schemas.openxmlformats.org/officeDocument/2006/relationships/image" Target="../media/image53.png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57.png"/><Relationship Id="rId5" Type="http://schemas.openxmlformats.org/officeDocument/2006/relationships/image" Target="../media/image56.png"/><Relationship Id="rId4" Type="http://schemas.openxmlformats.org/officeDocument/2006/relationships/image" Target="../media/image55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9.png"/><Relationship Id="rId2" Type="http://schemas.openxmlformats.org/officeDocument/2006/relationships/image" Target="../media/image58.png"/><Relationship Id="rId1" Type="http://schemas.openxmlformats.org/officeDocument/2006/relationships/slideLayout" Target="../slideLayouts/slideLayout14.xml"/><Relationship Id="rId5" Type="http://schemas.openxmlformats.org/officeDocument/2006/relationships/image" Target="../media/image61.png"/><Relationship Id="rId4" Type="http://schemas.openxmlformats.org/officeDocument/2006/relationships/image" Target="../media/image60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3.png"/><Relationship Id="rId2" Type="http://schemas.openxmlformats.org/officeDocument/2006/relationships/image" Target="../media/image62.png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66.png"/><Relationship Id="rId5" Type="http://schemas.openxmlformats.org/officeDocument/2006/relationships/image" Target="../media/image65.png"/><Relationship Id="rId4" Type="http://schemas.openxmlformats.org/officeDocument/2006/relationships/image" Target="../media/image6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8.png"/><Relationship Id="rId2" Type="http://schemas.openxmlformats.org/officeDocument/2006/relationships/image" Target="../media/image67.png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71.png"/><Relationship Id="rId5" Type="http://schemas.openxmlformats.org/officeDocument/2006/relationships/image" Target="../media/image70.png"/><Relationship Id="rId4" Type="http://schemas.openxmlformats.org/officeDocument/2006/relationships/image" Target="../media/image69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3.png"/><Relationship Id="rId2" Type="http://schemas.openxmlformats.org/officeDocument/2006/relationships/image" Target="../media/image72.png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76.png"/><Relationship Id="rId5" Type="http://schemas.openxmlformats.org/officeDocument/2006/relationships/image" Target="../media/image75.png"/><Relationship Id="rId4" Type="http://schemas.openxmlformats.org/officeDocument/2006/relationships/image" Target="../media/image74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10" Type="http://schemas.openxmlformats.org/officeDocument/2006/relationships/image" Target="../media/image5.wmf"/><Relationship Id="rId4" Type="http://schemas.openxmlformats.org/officeDocument/2006/relationships/image" Target="../media/image2.wmf"/><Relationship Id="rId9" Type="http://schemas.openxmlformats.org/officeDocument/2006/relationships/oleObject" Target="../embeddings/oleObject4.bin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6.wmf"/><Relationship Id="rId4" Type="http://schemas.openxmlformats.org/officeDocument/2006/relationships/oleObject" Target="../embeddings/oleObject5.bin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.bin"/><Relationship Id="rId13" Type="http://schemas.openxmlformats.org/officeDocument/2006/relationships/image" Target="../media/image11.wmf"/><Relationship Id="rId18" Type="http://schemas.openxmlformats.org/officeDocument/2006/relationships/oleObject" Target="../embeddings/oleObject13.bin"/><Relationship Id="rId26" Type="http://schemas.openxmlformats.org/officeDocument/2006/relationships/oleObject" Target="../embeddings/oleObject17.bin"/><Relationship Id="rId3" Type="http://schemas.openxmlformats.org/officeDocument/2006/relationships/notesSlide" Target="../notesSlides/notesSlide3.xml"/><Relationship Id="rId21" Type="http://schemas.openxmlformats.org/officeDocument/2006/relationships/image" Target="../media/image15.wmf"/><Relationship Id="rId7" Type="http://schemas.openxmlformats.org/officeDocument/2006/relationships/image" Target="../media/image8.wmf"/><Relationship Id="rId12" Type="http://schemas.openxmlformats.org/officeDocument/2006/relationships/oleObject" Target="../embeddings/oleObject10.bin"/><Relationship Id="rId17" Type="http://schemas.openxmlformats.org/officeDocument/2006/relationships/image" Target="../media/image13.wmf"/><Relationship Id="rId25" Type="http://schemas.openxmlformats.org/officeDocument/2006/relationships/image" Target="../media/image17.wmf"/><Relationship Id="rId2" Type="http://schemas.openxmlformats.org/officeDocument/2006/relationships/slideLayout" Target="../slideLayouts/slideLayout6.xml"/><Relationship Id="rId16" Type="http://schemas.openxmlformats.org/officeDocument/2006/relationships/oleObject" Target="../embeddings/oleObject12.bin"/><Relationship Id="rId20" Type="http://schemas.openxmlformats.org/officeDocument/2006/relationships/oleObject" Target="../embeddings/oleObject14.bin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7.bin"/><Relationship Id="rId11" Type="http://schemas.openxmlformats.org/officeDocument/2006/relationships/image" Target="../media/image10.wmf"/><Relationship Id="rId24" Type="http://schemas.openxmlformats.org/officeDocument/2006/relationships/oleObject" Target="../embeddings/oleObject16.bin"/><Relationship Id="rId5" Type="http://schemas.openxmlformats.org/officeDocument/2006/relationships/image" Target="../media/image7.wmf"/><Relationship Id="rId15" Type="http://schemas.openxmlformats.org/officeDocument/2006/relationships/image" Target="../media/image12.wmf"/><Relationship Id="rId23" Type="http://schemas.openxmlformats.org/officeDocument/2006/relationships/image" Target="../media/image16.wmf"/><Relationship Id="rId10" Type="http://schemas.openxmlformats.org/officeDocument/2006/relationships/oleObject" Target="../embeddings/oleObject9.bin"/><Relationship Id="rId19" Type="http://schemas.openxmlformats.org/officeDocument/2006/relationships/image" Target="../media/image14.wmf"/><Relationship Id="rId4" Type="http://schemas.openxmlformats.org/officeDocument/2006/relationships/oleObject" Target="../embeddings/oleObject6.bin"/><Relationship Id="rId9" Type="http://schemas.openxmlformats.org/officeDocument/2006/relationships/image" Target="../media/image9.wmf"/><Relationship Id="rId14" Type="http://schemas.openxmlformats.org/officeDocument/2006/relationships/oleObject" Target="../embeddings/oleObject11.bin"/><Relationship Id="rId22" Type="http://schemas.openxmlformats.org/officeDocument/2006/relationships/oleObject" Target="../embeddings/oleObject15.bin"/><Relationship Id="rId27" Type="http://schemas.openxmlformats.org/officeDocument/2006/relationships/image" Target="../media/image18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46125" y="684213"/>
            <a:ext cx="7772400" cy="809625"/>
          </a:xfrm>
        </p:spPr>
        <p:txBody>
          <a:bodyPr/>
          <a:lstStyle/>
          <a:p>
            <a:r>
              <a:rPr lang="hu-HU" altLang="hu-HU" smtClean="0">
                <a:effectLst/>
                <a:latin typeface="Times New Roman" pitchFamily="18" charset="0"/>
              </a:rPr>
              <a:t>Automatika</a:t>
            </a:r>
          </a:p>
        </p:txBody>
      </p:sp>
      <p:sp>
        <p:nvSpPr>
          <p:cNvPr id="2867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6213" y="1673225"/>
            <a:ext cx="6400800" cy="1231900"/>
          </a:xfrm>
        </p:spPr>
        <p:txBody>
          <a:bodyPr/>
          <a:lstStyle/>
          <a:p>
            <a:r>
              <a:rPr lang="hu-HU" altLang="hu-HU" smtClean="0">
                <a:effectLst/>
                <a:latin typeface="Times New Roman" pitchFamily="18" charset="0"/>
              </a:rPr>
              <a:t>Klasszikus </a:t>
            </a:r>
          </a:p>
          <a:p>
            <a:r>
              <a:rPr lang="hu-HU" altLang="hu-HU" smtClean="0">
                <a:effectLst/>
                <a:latin typeface="Times New Roman" pitchFamily="18" charset="0"/>
              </a:rPr>
              <a:t>Szabályozás elmélet</a:t>
            </a:r>
          </a:p>
        </p:txBody>
      </p:sp>
      <p:sp>
        <p:nvSpPr>
          <p:cNvPr id="28675" name="Rectangle 4"/>
          <p:cNvSpPr>
            <a:spLocks noChangeArrowheads="1"/>
          </p:cNvSpPr>
          <p:nvPr/>
        </p:nvSpPr>
        <p:spPr bwMode="auto">
          <a:xfrm>
            <a:off x="2232025" y="3063875"/>
            <a:ext cx="4949825" cy="2160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</a:pPr>
            <a:r>
              <a:rPr lang="hu-HU" altLang="hu-HU" sz="3200" dirty="0">
                <a:latin typeface="Times New Roman" pitchFamily="18" charset="0"/>
              </a:rPr>
              <a:t>II.</a:t>
            </a:r>
          </a:p>
          <a:p>
            <a:pPr algn="ctr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</a:pPr>
            <a:r>
              <a:rPr lang="hu-HU" altLang="hu-HU" sz="3200" dirty="0">
                <a:latin typeface="Times New Roman" pitchFamily="18" charset="0"/>
              </a:rPr>
              <a:t>Jelátvivő tag, LTI modell,</a:t>
            </a:r>
          </a:p>
          <a:p>
            <a:pPr algn="ctr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</a:pPr>
            <a:r>
              <a:rPr lang="hu-HU" altLang="hu-HU" sz="3200" dirty="0">
                <a:latin typeface="Times New Roman" pitchFamily="18" charset="0"/>
              </a:rPr>
              <a:t>Matematikai alapok</a:t>
            </a:r>
          </a:p>
        </p:txBody>
      </p:sp>
      <p:pic>
        <p:nvPicPr>
          <p:cNvPr id="28676" name="Kép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0100" y="4005263"/>
            <a:ext cx="631825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684213" y="5224463"/>
            <a:ext cx="3314700" cy="9429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n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Char char="n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9pPr>
          </a:lstStyle>
          <a:p>
            <a:pPr marL="0" indent="0">
              <a:buFont typeface="Wingdings" pitchFamily="2" charset="2"/>
              <a:buNone/>
              <a:defRPr/>
            </a:pPr>
            <a:r>
              <a:rPr lang="hu-HU" altLang="hu-HU" kern="0" smtClean="0">
                <a:effectLst/>
                <a:latin typeface="Times New Roman" pitchFamily="18" charset="0"/>
              </a:rPr>
              <a:t>Óbudai Egyetem 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hu-HU" altLang="hu-HU" sz="2400" kern="0" smtClean="0">
                <a:effectLst/>
                <a:latin typeface="Times New Roman" pitchFamily="18" charset="0"/>
              </a:rPr>
              <a:t>Dr. Neszveda József</a:t>
            </a:r>
            <a:endParaRPr lang="hu-HU" altLang="hu-HU" sz="2400" kern="0" dirty="0" smtClean="0">
              <a:effectLst/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701675" y="549275"/>
            <a:ext cx="7772400" cy="611188"/>
          </a:xfrm>
        </p:spPr>
        <p:txBody>
          <a:bodyPr/>
          <a:lstStyle/>
          <a:p>
            <a:pPr eaLnBrk="1" hangingPunct="1">
              <a:defRPr/>
            </a:pPr>
            <a:r>
              <a:rPr lang="hu-HU" sz="4000" dirty="0" smtClean="0"/>
              <a:t>Laplace transzformáció</a:t>
            </a:r>
          </a:p>
        </p:txBody>
      </p:sp>
      <p:sp>
        <p:nvSpPr>
          <p:cNvPr id="18475" name="Rectangle 3"/>
          <p:cNvSpPr>
            <a:spLocks noChangeArrowheads="1"/>
          </p:cNvSpPr>
          <p:nvPr/>
        </p:nvSpPr>
        <p:spPr bwMode="auto">
          <a:xfrm>
            <a:off x="341530" y="1355875"/>
            <a:ext cx="316267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/>
            <a:r>
              <a:rPr lang="hu-HU" altLang="hu-HU" sz="2400" dirty="0">
                <a:latin typeface="Times New Roman" pitchFamily="18" charset="0"/>
              </a:rPr>
              <a:t>Laplace transzformáció szabályai</a:t>
            </a:r>
          </a:p>
        </p:txBody>
      </p:sp>
      <p:sp>
        <p:nvSpPr>
          <p:cNvPr id="18476" name="Rectangle 4"/>
          <p:cNvSpPr>
            <a:spLocks noChangeArrowheads="1"/>
          </p:cNvSpPr>
          <p:nvPr/>
        </p:nvSpPr>
        <p:spPr bwMode="auto">
          <a:xfrm>
            <a:off x="4572000" y="1373420"/>
            <a:ext cx="359092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/>
            <a:r>
              <a:rPr lang="hu-HU" altLang="hu-HU" sz="2400" dirty="0">
                <a:latin typeface="Times New Roman" pitchFamily="18" charset="0"/>
              </a:rPr>
              <a:t>A vizsgáló jelek Laplace transzformáltjai</a:t>
            </a:r>
          </a:p>
        </p:txBody>
      </p:sp>
      <p:sp>
        <p:nvSpPr>
          <p:cNvPr id="18477" name="Text Box 5"/>
          <p:cNvSpPr txBox="1">
            <a:spLocks noChangeArrowheads="1"/>
          </p:cNvSpPr>
          <p:nvPr/>
        </p:nvSpPr>
        <p:spPr bwMode="auto">
          <a:xfrm>
            <a:off x="671513" y="257016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endParaRPr lang="hu-HU" altLang="hu-HU" sz="2400">
              <a:latin typeface="Times New Roman" pitchFamily="18" charset="0"/>
            </a:endParaRPr>
          </a:p>
        </p:txBody>
      </p:sp>
      <p:graphicFrame>
        <p:nvGraphicFramePr>
          <p:cNvPr id="18466" name="Object 34"/>
          <p:cNvGraphicFramePr>
            <a:graphicFrameLocks noChangeAspect="1"/>
          </p:cNvGraphicFramePr>
          <p:nvPr/>
        </p:nvGraphicFramePr>
        <p:xfrm>
          <a:off x="550863" y="2376488"/>
          <a:ext cx="1636712" cy="37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70" name="Equation" r:id="rId3" imgW="888614" imgH="203112" progId="Equation.DSMT4">
                  <p:embed/>
                </p:oleObj>
              </mc:Choice>
              <mc:Fallback>
                <p:oleObj name="Equation" r:id="rId3" imgW="888614" imgH="203112" progId="Equation.DSMT4">
                  <p:embed/>
                  <p:pic>
                    <p:nvPicPr>
                      <p:cNvPr id="0" name="Picture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0863" y="2376488"/>
                        <a:ext cx="1636712" cy="371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67" name="Object 35"/>
          <p:cNvGraphicFramePr>
            <a:graphicFrameLocks noChangeAspect="1"/>
          </p:cNvGraphicFramePr>
          <p:nvPr/>
        </p:nvGraphicFramePr>
        <p:xfrm>
          <a:off x="534988" y="2974975"/>
          <a:ext cx="2224087" cy="37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71" name="Equation" r:id="rId5" imgW="1206500" imgH="203200" progId="Equation.DSMT4">
                  <p:embed/>
                </p:oleObj>
              </mc:Choice>
              <mc:Fallback>
                <p:oleObj name="Equation" r:id="rId5" imgW="1206500" imgH="203200" progId="Equation.DSMT4">
                  <p:embed/>
                  <p:pic>
                    <p:nvPicPr>
                      <p:cNvPr id="0" name="Picture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988" y="2974975"/>
                        <a:ext cx="2224087" cy="371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68" name="Object 36"/>
          <p:cNvGraphicFramePr>
            <a:graphicFrameLocks noChangeAspect="1"/>
          </p:cNvGraphicFramePr>
          <p:nvPr/>
        </p:nvGraphicFramePr>
        <p:xfrm>
          <a:off x="536575" y="3600450"/>
          <a:ext cx="3087688" cy="37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72" name="Equation" r:id="rId7" imgW="1676400" imgH="203200" progId="Equation.DSMT4">
                  <p:embed/>
                </p:oleObj>
              </mc:Choice>
              <mc:Fallback>
                <p:oleObj name="Equation" r:id="rId7" imgW="1676400" imgH="203200" progId="Equation.DSMT4">
                  <p:embed/>
                  <p:pic>
                    <p:nvPicPr>
                      <p:cNvPr id="0" name="Picture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6575" y="3600450"/>
                        <a:ext cx="3087688" cy="371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69" name="Object 37"/>
          <p:cNvGraphicFramePr>
            <a:graphicFrameLocks noChangeAspect="1"/>
          </p:cNvGraphicFramePr>
          <p:nvPr/>
        </p:nvGraphicFramePr>
        <p:xfrm>
          <a:off x="4854575" y="3751263"/>
          <a:ext cx="1289050" cy="722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73" name="Equation" r:id="rId9" imgW="698197" imgH="393529" progId="Equation.DSMT4">
                  <p:embed/>
                </p:oleObj>
              </mc:Choice>
              <mc:Fallback>
                <p:oleObj name="Equation" r:id="rId9" imgW="698197" imgH="393529" progId="Equation.DSMT4">
                  <p:embed/>
                  <p:pic>
                    <p:nvPicPr>
                      <p:cNvPr id="0" name="Picture 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54575" y="3751263"/>
                        <a:ext cx="1289050" cy="7223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70" name="Object 38"/>
          <p:cNvGraphicFramePr>
            <a:graphicFrameLocks noChangeAspect="1"/>
          </p:cNvGraphicFramePr>
          <p:nvPr/>
        </p:nvGraphicFramePr>
        <p:xfrm>
          <a:off x="4843463" y="2595563"/>
          <a:ext cx="1287462" cy="37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74" name="Equation" r:id="rId11" imgW="698197" imgH="203112" progId="Equation.DSMT4">
                  <p:embed/>
                </p:oleObj>
              </mc:Choice>
              <mc:Fallback>
                <p:oleObj name="Equation" r:id="rId11" imgW="698197" imgH="203112" progId="Equation.DSMT4">
                  <p:embed/>
                  <p:pic>
                    <p:nvPicPr>
                      <p:cNvPr id="0" name="Picture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43463" y="2595563"/>
                        <a:ext cx="1287462" cy="371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71" name="Object 39"/>
          <p:cNvGraphicFramePr>
            <a:graphicFrameLocks noChangeAspect="1"/>
          </p:cNvGraphicFramePr>
          <p:nvPr/>
        </p:nvGraphicFramePr>
        <p:xfrm>
          <a:off x="4841875" y="5094288"/>
          <a:ext cx="1519238" cy="722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75" name="Equation" r:id="rId13" imgW="825500" imgH="393700" progId="Equation.DSMT4">
                  <p:embed/>
                </p:oleObj>
              </mc:Choice>
              <mc:Fallback>
                <p:oleObj name="Equation" r:id="rId13" imgW="825500" imgH="393700" progId="Equation.DSMT4">
                  <p:embed/>
                  <p:pic>
                    <p:nvPicPr>
                      <p:cNvPr id="0" name="Picture 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41875" y="5094288"/>
                        <a:ext cx="1519238" cy="7223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8478" name="Group 12"/>
          <p:cNvGrpSpPr>
            <a:grpSpLocks/>
          </p:cNvGrpSpPr>
          <p:nvPr/>
        </p:nvGrpSpPr>
        <p:grpSpPr bwMode="auto">
          <a:xfrm>
            <a:off x="6478588" y="2376488"/>
            <a:ext cx="1600200" cy="838200"/>
            <a:chOff x="4080" y="1200"/>
            <a:chExt cx="1008" cy="528"/>
          </a:xfrm>
        </p:grpSpPr>
        <p:sp>
          <p:nvSpPr>
            <p:cNvPr id="18492" name="Line 13"/>
            <p:cNvSpPr>
              <a:spLocks noChangeShapeType="1"/>
            </p:cNvSpPr>
            <p:nvPr/>
          </p:nvSpPr>
          <p:spPr bwMode="auto">
            <a:xfrm flipH="1" flipV="1">
              <a:off x="4176" y="1200"/>
              <a:ext cx="0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18493" name="Line 14"/>
            <p:cNvSpPr>
              <a:spLocks noChangeShapeType="1"/>
            </p:cNvSpPr>
            <p:nvPr/>
          </p:nvSpPr>
          <p:spPr bwMode="auto">
            <a:xfrm>
              <a:off x="4080" y="1680"/>
              <a:ext cx="100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hu-HU"/>
            </a:p>
          </p:txBody>
        </p:sp>
      </p:grpSp>
      <p:grpSp>
        <p:nvGrpSpPr>
          <p:cNvPr id="18479" name="Group 15"/>
          <p:cNvGrpSpPr>
            <a:grpSpLocks/>
          </p:cNvGrpSpPr>
          <p:nvPr/>
        </p:nvGrpSpPr>
        <p:grpSpPr bwMode="auto">
          <a:xfrm>
            <a:off x="6489700" y="3711575"/>
            <a:ext cx="1600200" cy="838200"/>
            <a:chOff x="4080" y="1200"/>
            <a:chExt cx="1008" cy="528"/>
          </a:xfrm>
        </p:grpSpPr>
        <p:sp>
          <p:nvSpPr>
            <p:cNvPr id="18490" name="Line 16"/>
            <p:cNvSpPr>
              <a:spLocks noChangeShapeType="1"/>
            </p:cNvSpPr>
            <p:nvPr/>
          </p:nvSpPr>
          <p:spPr bwMode="auto">
            <a:xfrm flipH="1" flipV="1">
              <a:off x="4176" y="1200"/>
              <a:ext cx="0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18491" name="Line 17"/>
            <p:cNvSpPr>
              <a:spLocks noChangeShapeType="1"/>
            </p:cNvSpPr>
            <p:nvPr/>
          </p:nvSpPr>
          <p:spPr bwMode="auto">
            <a:xfrm>
              <a:off x="4080" y="1680"/>
              <a:ext cx="100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hu-HU"/>
            </a:p>
          </p:txBody>
        </p:sp>
      </p:grpSp>
      <p:grpSp>
        <p:nvGrpSpPr>
          <p:cNvPr id="18480" name="Group 18"/>
          <p:cNvGrpSpPr>
            <a:grpSpLocks/>
          </p:cNvGrpSpPr>
          <p:nvPr/>
        </p:nvGrpSpPr>
        <p:grpSpPr bwMode="auto">
          <a:xfrm>
            <a:off x="6477000" y="4983163"/>
            <a:ext cx="1600200" cy="838200"/>
            <a:chOff x="4080" y="1200"/>
            <a:chExt cx="1008" cy="528"/>
          </a:xfrm>
        </p:grpSpPr>
        <p:sp>
          <p:nvSpPr>
            <p:cNvPr id="18488" name="Line 19"/>
            <p:cNvSpPr>
              <a:spLocks noChangeShapeType="1"/>
            </p:cNvSpPr>
            <p:nvPr/>
          </p:nvSpPr>
          <p:spPr bwMode="auto">
            <a:xfrm flipH="1" flipV="1">
              <a:off x="4176" y="1200"/>
              <a:ext cx="0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18489" name="Line 20"/>
            <p:cNvSpPr>
              <a:spLocks noChangeShapeType="1"/>
            </p:cNvSpPr>
            <p:nvPr/>
          </p:nvSpPr>
          <p:spPr bwMode="auto">
            <a:xfrm>
              <a:off x="4080" y="1680"/>
              <a:ext cx="100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hu-HU"/>
            </a:p>
          </p:txBody>
        </p:sp>
      </p:grpSp>
      <p:sp>
        <p:nvSpPr>
          <p:cNvPr id="18481" name="Line 21"/>
          <p:cNvSpPr>
            <a:spLocks noChangeShapeType="1"/>
          </p:cNvSpPr>
          <p:nvPr/>
        </p:nvSpPr>
        <p:spPr bwMode="auto">
          <a:xfrm>
            <a:off x="6642100" y="4168775"/>
            <a:ext cx="1143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18482" name="Line 22"/>
          <p:cNvSpPr>
            <a:spLocks noChangeShapeType="1"/>
          </p:cNvSpPr>
          <p:nvPr/>
        </p:nvSpPr>
        <p:spPr bwMode="auto">
          <a:xfrm>
            <a:off x="6630988" y="2570163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18483" name="Line 23"/>
          <p:cNvSpPr>
            <a:spLocks noChangeShapeType="1"/>
          </p:cNvSpPr>
          <p:nvPr/>
        </p:nvSpPr>
        <p:spPr bwMode="auto">
          <a:xfrm>
            <a:off x="6783388" y="2570163"/>
            <a:ext cx="0" cy="5683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18484" name="Line 24"/>
          <p:cNvSpPr>
            <a:spLocks noChangeShapeType="1"/>
          </p:cNvSpPr>
          <p:nvPr/>
        </p:nvSpPr>
        <p:spPr bwMode="auto">
          <a:xfrm flipV="1">
            <a:off x="6629400" y="5276850"/>
            <a:ext cx="1300163" cy="4683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graphicFrame>
        <p:nvGraphicFramePr>
          <p:cNvPr id="18472" name="Object 40"/>
          <p:cNvGraphicFramePr>
            <a:graphicFrameLocks noChangeAspect="1"/>
          </p:cNvGraphicFramePr>
          <p:nvPr/>
        </p:nvGraphicFramePr>
        <p:xfrm>
          <a:off x="534988" y="4148138"/>
          <a:ext cx="3811587" cy="722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76" name="Equation" r:id="rId15" imgW="2070100" imgH="393700" progId="Equation.DSMT4">
                  <p:embed/>
                </p:oleObj>
              </mc:Choice>
              <mc:Fallback>
                <p:oleObj name="Equation" r:id="rId15" imgW="2070100" imgH="393700" progId="Equation.DSMT4">
                  <p:embed/>
                  <p:pic>
                    <p:nvPicPr>
                      <p:cNvPr id="0" name="Picture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988" y="4148138"/>
                        <a:ext cx="3811587" cy="7223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73" name="Object 41"/>
          <p:cNvGraphicFramePr>
            <a:graphicFrameLocks noChangeAspect="1"/>
          </p:cNvGraphicFramePr>
          <p:nvPr/>
        </p:nvGraphicFramePr>
        <p:xfrm>
          <a:off x="539750" y="5024438"/>
          <a:ext cx="2222500" cy="862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77" name="Equation" r:id="rId17" imgW="1206500" imgH="469900" progId="Equation.DSMT4">
                  <p:embed/>
                </p:oleObj>
              </mc:Choice>
              <mc:Fallback>
                <p:oleObj name="Equation" r:id="rId17" imgW="1206500" imgH="469900" progId="Equation.DSMT4">
                  <p:embed/>
                  <p:pic>
                    <p:nvPicPr>
                      <p:cNvPr id="0" name="Picture 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750" y="5024438"/>
                        <a:ext cx="2222500" cy="8620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85" name="Text Box 27"/>
          <p:cNvSpPr txBox="1">
            <a:spLocks noChangeArrowheads="1"/>
          </p:cNvSpPr>
          <p:nvPr/>
        </p:nvSpPr>
        <p:spPr bwMode="auto">
          <a:xfrm>
            <a:off x="7948613" y="5745163"/>
            <a:ext cx="42862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hu-HU" altLang="hu-HU" sz="1200">
                <a:latin typeface="Times New Roman" pitchFamily="18" charset="0"/>
              </a:rPr>
              <a:t>t</a:t>
            </a:r>
          </a:p>
        </p:txBody>
      </p:sp>
      <p:sp>
        <p:nvSpPr>
          <p:cNvPr id="18486" name="Text Box 27"/>
          <p:cNvSpPr txBox="1">
            <a:spLocks noChangeArrowheads="1"/>
          </p:cNvSpPr>
          <p:nvPr/>
        </p:nvSpPr>
        <p:spPr bwMode="auto">
          <a:xfrm>
            <a:off x="7929563" y="3121025"/>
            <a:ext cx="4286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hu-HU" altLang="hu-HU" sz="1200">
                <a:latin typeface="Times New Roman" pitchFamily="18" charset="0"/>
              </a:rPr>
              <a:t>t</a:t>
            </a:r>
          </a:p>
        </p:txBody>
      </p:sp>
      <p:sp>
        <p:nvSpPr>
          <p:cNvPr id="18487" name="Text Box 27"/>
          <p:cNvSpPr txBox="1">
            <a:spLocks noChangeArrowheads="1"/>
          </p:cNvSpPr>
          <p:nvPr/>
        </p:nvSpPr>
        <p:spPr bwMode="auto">
          <a:xfrm>
            <a:off x="7939088" y="4457700"/>
            <a:ext cx="42862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hu-HU" altLang="hu-HU" sz="1200">
                <a:latin typeface="Times New Roman" pitchFamily="18" charset="0"/>
              </a:rPr>
              <a:t>t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625475" y="503238"/>
            <a:ext cx="7772400" cy="1287462"/>
          </a:xfrm>
        </p:spPr>
        <p:txBody>
          <a:bodyPr/>
          <a:lstStyle/>
          <a:p>
            <a:pPr eaLnBrk="1" hangingPunct="1">
              <a:defRPr/>
            </a:pPr>
            <a:r>
              <a:rPr lang="hu-HU" sz="3600" dirty="0" smtClean="0"/>
              <a:t>Laplace transzformáció</a:t>
            </a:r>
            <a:br>
              <a:rPr lang="hu-HU" sz="3600" dirty="0" smtClean="0"/>
            </a:br>
            <a:r>
              <a:rPr lang="hu-HU" sz="3600" dirty="0" smtClean="0"/>
              <a:t>határérték tételei</a:t>
            </a:r>
          </a:p>
        </p:txBody>
      </p:sp>
      <p:sp>
        <p:nvSpPr>
          <p:cNvPr id="16515" name="Text Box 27"/>
          <p:cNvSpPr txBox="1">
            <a:spLocks noChangeArrowheads="1"/>
          </p:cNvSpPr>
          <p:nvPr/>
        </p:nvSpPr>
        <p:spPr bwMode="auto">
          <a:xfrm>
            <a:off x="2838450" y="5138738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endParaRPr lang="hu-HU" altLang="hu-HU" sz="2400">
              <a:latin typeface="Times New Roman" pitchFamily="18" charset="0"/>
            </a:endParaRPr>
          </a:p>
        </p:txBody>
      </p:sp>
      <p:graphicFrame>
        <p:nvGraphicFramePr>
          <p:cNvPr id="16511" name="Object 127"/>
          <p:cNvGraphicFramePr>
            <a:graphicFrameLocks noChangeAspect="1"/>
          </p:cNvGraphicFramePr>
          <p:nvPr/>
        </p:nvGraphicFramePr>
        <p:xfrm>
          <a:off x="701675" y="3833813"/>
          <a:ext cx="2232025" cy="522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37" name="Equation" r:id="rId3" imgW="1193760" imgH="279360" progId="Equation.DSMT4">
                  <p:embed/>
                </p:oleObj>
              </mc:Choice>
              <mc:Fallback>
                <p:oleObj name="Equation" r:id="rId3" imgW="1193760" imgH="279360" progId="Equation.DSMT4">
                  <p:embed/>
                  <p:pic>
                    <p:nvPicPr>
                      <p:cNvPr id="0" name="Picture 1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1675" y="3833813"/>
                        <a:ext cx="2232025" cy="5222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516" name="Rectangle 29"/>
          <p:cNvSpPr>
            <a:spLocks noChangeArrowheads="1"/>
          </p:cNvSpPr>
          <p:nvPr/>
        </p:nvSpPr>
        <p:spPr bwMode="auto">
          <a:xfrm>
            <a:off x="611188" y="2033588"/>
            <a:ext cx="7786687" cy="1462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000" tIns="10800" rIns="18000" bIns="10800">
            <a:spAutoFit/>
          </a:bodyPr>
          <a:lstStyle/>
          <a:p>
            <a:pPr eaLnBrk="0" hangingPunct="0">
              <a:lnSpc>
                <a:spcPct val="130000"/>
              </a:lnSpc>
            </a:pPr>
            <a:r>
              <a:rPr lang="hu-HU" altLang="hu-HU" sz="2400" dirty="0">
                <a:latin typeface="Times New Roman" pitchFamily="18" charset="0"/>
              </a:rPr>
              <a:t>Ha az </a:t>
            </a:r>
            <a:r>
              <a:rPr lang="en-GB" altLang="hu-HU" sz="2400" dirty="0">
                <a:latin typeface="Times New Roman" pitchFamily="18" charset="0"/>
              </a:rPr>
              <a:t> </a:t>
            </a:r>
            <a:r>
              <a:rPr lang="hu-HU" altLang="hu-HU" sz="2400" dirty="0" smtClean="0">
                <a:latin typeface="Times New Roman" pitchFamily="18" charset="0"/>
              </a:rPr>
              <a:t>F</a:t>
            </a:r>
            <a:r>
              <a:rPr lang="en-GB" altLang="hu-HU" sz="2400" dirty="0">
                <a:latin typeface="Times New Roman" pitchFamily="18" charset="0"/>
              </a:rPr>
              <a:t>(s) </a:t>
            </a:r>
            <a:r>
              <a:rPr lang="hu-HU" altLang="hu-HU" sz="2400" dirty="0">
                <a:latin typeface="Times New Roman" pitchFamily="18" charset="0"/>
              </a:rPr>
              <a:t>függvény </a:t>
            </a:r>
            <a:r>
              <a:rPr lang="en-GB" altLang="hu-HU" sz="2400" dirty="0">
                <a:latin typeface="Times New Roman" pitchFamily="18" charset="0"/>
              </a:rPr>
              <a:t> </a:t>
            </a:r>
            <a:r>
              <a:rPr lang="hu-HU" altLang="hu-HU" sz="2400" dirty="0">
                <a:latin typeface="Times New Roman" pitchFamily="18" charset="0"/>
              </a:rPr>
              <a:t>pólusai (a nevező gyökei) negatív valós részűek (az s komplex számsík baltérfelén vannak és a nulla érték nem megengedett), akkor </a:t>
            </a:r>
            <a:r>
              <a:rPr lang="hu-HU" altLang="hu-HU" sz="2400" dirty="0" smtClean="0">
                <a:latin typeface="Times New Roman" pitchFamily="18" charset="0"/>
              </a:rPr>
              <a:t>érvényesek </a:t>
            </a:r>
            <a:r>
              <a:rPr lang="hu-HU" altLang="hu-HU" sz="2400" dirty="0">
                <a:latin typeface="Times New Roman" pitchFamily="18" charset="0"/>
              </a:rPr>
              <a:t>a végérték tételek:</a:t>
            </a:r>
            <a:endParaRPr lang="en-GB" altLang="hu-HU" sz="2400" dirty="0">
              <a:latin typeface="Times New Roman" pitchFamily="18" charset="0"/>
            </a:endParaRPr>
          </a:p>
        </p:txBody>
      </p:sp>
      <p:graphicFrame>
        <p:nvGraphicFramePr>
          <p:cNvPr id="16512" name="Object 128"/>
          <p:cNvGraphicFramePr>
            <a:graphicFrameLocks noChangeAspect="1"/>
          </p:cNvGraphicFramePr>
          <p:nvPr/>
        </p:nvGraphicFramePr>
        <p:xfrm>
          <a:off x="5921375" y="3833813"/>
          <a:ext cx="2232025" cy="522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38" name="Equation" r:id="rId5" imgW="1193800" imgH="279400" progId="Equation.DSMT4">
                  <p:embed/>
                </p:oleObj>
              </mc:Choice>
              <mc:Fallback>
                <p:oleObj name="Equation" r:id="rId5" imgW="1193800" imgH="279400" progId="Equation.DSMT4">
                  <p:embed/>
                  <p:pic>
                    <p:nvPicPr>
                      <p:cNvPr id="0" name="Picture 1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21375" y="3833813"/>
                        <a:ext cx="2232025" cy="5222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518" name="Rectangle 29"/>
          <p:cNvSpPr>
            <a:spLocks noChangeArrowheads="1"/>
          </p:cNvSpPr>
          <p:nvPr/>
        </p:nvSpPr>
        <p:spPr bwMode="auto">
          <a:xfrm>
            <a:off x="657225" y="4598988"/>
            <a:ext cx="7786688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000" tIns="10800" rIns="18000" bIns="10800">
            <a:spAutoFit/>
          </a:bodyPr>
          <a:lstStyle/>
          <a:p>
            <a:pPr eaLnBrk="0" hangingPunct="0">
              <a:lnSpc>
                <a:spcPct val="130000"/>
              </a:lnSpc>
            </a:pPr>
            <a:r>
              <a:rPr lang="hu-HU" altLang="hu-HU" sz="2400">
                <a:latin typeface="Times New Roman" pitchFamily="18" charset="0"/>
              </a:rPr>
              <a:t>Ha csak a kezdeti és/vagy a végérték kell, akkor alkalmazható.</a:t>
            </a:r>
            <a:endParaRPr lang="en-GB" altLang="hu-HU" sz="240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685800" y="393700"/>
            <a:ext cx="7772400" cy="6223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hu-HU" sz="3600" dirty="0" smtClean="0"/>
              <a:t>Az alap jelátviteli tagok</a:t>
            </a:r>
          </a:p>
        </p:txBody>
      </p:sp>
      <p:sp>
        <p:nvSpPr>
          <p:cNvPr id="17560" name="Text Box 3"/>
          <p:cNvSpPr txBox="1">
            <a:spLocks noChangeArrowheads="1"/>
          </p:cNvSpPr>
          <p:nvPr/>
        </p:nvSpPr>
        <p:spPr bwMode="auto">
          <a:xfrm>
            <a:off x="914394" y="1093788"/>
            <a:ext cx="2844813" cy="76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" tIns="10800" rIns="18000" bIns="10800">
            <a:spAutoFit/>
          </a:bodyPr>
          <a:lstStyle/>
          <a:p>
            <a:pPr algn="ctr" eaLnBrk="0" hangingPunct="0"/>
            <a:r>
              <a:rPr lang="hu-HU" altLang="hu-HU" sz="2400" dirty="0">
                <a:latin typeface="Times New Roman" pitchFamily="18" charset="0"/>
              </a:rPr>
              <a:t>Az időtartományban a </a:t>
            </a:r>
          </a:p>
          <a:p>
            <a:pPr algn="ctr" eaLnBrk="0" hangingPunct="0"/>
            <a:r>
              <a:rPr lang="hu-HU" altLang="hu-HU" sz="2400" dirty="0">
                <a:latin typeface="Times New Roman" pitchFamily="18" charset="0"/>
              </a:rPr>
              <a:t>differenciálegyenlet</a:t>
            </a:r>
            <a:endParaRPr lang="en-GB" altLang="hu-HU" sz="2400" dirty="0">
              <a:latin typeface="Times New Roman" pitchFamily="18" charset="0"/>
            </a:endParaRPr>
          </a:p>
        </p:txBody>
      </p:sp>
      <p:sp>
        <p:nvSpPr>
          <p:cNvPr id="17561" name="Text Box 4"/>
          <p:cNvSpPr txBox="1">
            <a:spLocks noChangeArrowheads="1"/>
          </p:cNvSpPr>
          <p:nvPr/>
        </p:nvSpPr>
        <p:spPr bwMode="auto">
          <a:xfrm>
            <a:off x="4334461" y="1093788"/>
            <a:ext cx="3707228" cy="76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" tIns="10800" rIns="18000" bIns="10800">
            <a:spAutoFit/>
          </a:bodyPr>
          <a:lstStyle/>
          <a:p>
            <a:pPr algn="ctr" eaLnBrk="0" hangingPunct="0"/>
            <a:r>
              <a:rPr lang="hu-HU" altLang="hu-HU" sz="2400" dirty="0">
                <a:latin typeface="Times New Roman" pitchFamily="18" charset="0"/>
              </a:rPr>
              <a:t>Az operátor tartományban a</a:t>
            </a:r>
          </a:p>
          <a:p>
            <a:pPr algn="ctr" eaLnBrk="0" hangingPunct="0"/>
            <a:r>
              <a:rPr lang="hu-HU" altLang="hu-HU" sz="2400" dirty="0">
                <a:latin typeface="Times New Roman" pitchFamily="18" charset="0"/>
              </a:rPr>
              <a:t>(operátoros) átviteli függvény</a:t>
            </a:r>
            <a:endParaRPr lang="en-GB" altLang="hu-HU" sz="2400" dirty="0">
              <a:latin typeface="Times New Roman" pitchFamily="18" charset="0"/>
            </a:endParaRPr>
          </a:p>
        </p:txBody>
      </p:sp>
      <p:graphicFrame>
        <p:nvGraphicFramePr>
          <p:cNvPr id="17547" name="Object 13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68036053"/>
              </p:ext>
            </p:extLst>
          </p:nvPr>
        </p:nvGraphicFramePr>
        <p:xfrm>
          <a:off x="1793875" y="1991693"/>
          <a:ext cx="1392238" cy="357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703" name="Equation" r:id="rId3" imgW="787058" imgH="203112" progId="Equation.DSMT4">
                  <p:embed/>
                </p:oleObj>
              </mc:Choice>
              <mc:Fallback>
                <p:oleObj name="Equation" r:id="rId3" imgW="787058" imgH="203112" progId="Equation.DSMT4">
                  <p:embed/>
                  <p:pic>
                    <p:nvPicPr>
                      <p:cNvPr id="0" name="Picture 1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3875" y="1991693"/>
                        <a:ext cx="1392238" cy="3571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548" name="Object 140"/>
          <p:cNvGraphicFramePr>
            <a:graphicFrameLocks noChangeAspect="1"/>
          </p:cNvGraphicFramePr>
          <p:nvPr/>
        </p:nvGraphicFramePr>
        <p:xfrm>
          <a:off x="5716588" y="2565400"/>
          <a:ext cx="1328737" cy="663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704" name="Equation" r:id="rId5" imgW="838080" imgH="419040" progId="Equation.DSMT4">
                  <p:embed/>
                </p:oleObj>
              </mc:Choice>
              <mc:Fallback>
                <p:oleObj name="Equation" r:id="rId5" imgW="838080" imgH="419040" progId="Equation.DSMT4">
                  <p:embed/>
                  <p:pic>
                    <p:nvPicPr>
                      <p:cNvPr id="0" name="Picture 1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6588" y="2565400"/>
                        <a:ext cx="1328737" cy="663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549" name="Object 141"/>
          <p:cNvGraphicFramePr>
            <a:graphicFrameLocks noChangeAspect="1"/>
          </p:cNvGraphicFramePr>
          <p:nvPr/>
        </p:nvGraphicFramePr>
        <p:xfrm>
          <a:off x="1416050" y="2566988"/>
          <a:ext cx="2144713" cy="66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705" name="Equation" r:id="rId7" imgW="1269449" imgH="393529" progId="Equation.DSMT4">
                  <p:embed/>
                </p:oleObj>
              </mc:Choice>
              <mc:Fallback>
                <p:oleObj name="Equation" r:id="rId7" imgW="1269449" imgH="393529" progId="Equation.DSMT4">
                  <p:embed/>
                  <p:pic>
                    <p:nvPicPr>
                      <p:cNvPr id="0" name="Picture 1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16050" y="2566988"/>
                        <a:ext cx="2144713" cy="660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550" name="Object 14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27770100"/>
              </p:ext>
            </p:extLst>
          </p:nvPr>
        </p:nvGraphicFramePr>
        <p:xfrm>
          <a:off x="5865813" y="1789125"/>
          <a:ext cx="1030287" cy="739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706" name="Equation" r:id="rId9" imgW="583947" imgH="418918" progId="Equation.DSMT4">
                  <p:embed/>
                </p:oleObj>
              </mc:Choice>
              <mc:Fallback>
                <p:oleObj name="Equation" r:id="rId9" imgW="583947" imgH="418918" progId="Equation.DSMT4">
                  <p:embed/>
                  <p:pic>
                    <p:nvPicPr>
                      <p:cNvPr id="0" name="Picture 1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5813" y="1789125"/>
                        <a:ext cx="1030287" cy="739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551" name="Object 143"/>
          <p:cNvGraphicFramePr>
            <a:graphicFrameLocks noChangeAspect="1"/>
          </p:cNvGraphicFramePr>
          <p:nvPr/>
        </p:nvGraphicFramePr>
        <p:xfrm>
          <a:off x="547688" y="3259138"/>
          <a:ext cx="3887787" cy="744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707" name="Equation" r:id="rId11" imgW="2184400" imgH="419100" progId="Equation.DSMT4">
                  <p:embed/>
                </p:oleObj>
              </mc:Choice>
              <mc:Fallback>
                <p:oleObj name="Equation" r:id="rId11" imgW="2184400" imgH="419100" progId="Equation.DSMT4">
                  <p:embed/>
                  <p:pic>
                    <p:nvPicPr>
                      <p:cNvPr id="0" name="Picture 14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7688" y="3259138"/>
                        <a:ext cx="3887787" cy="7445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552" name="Object 144"/>
          <p:cNvGraphicFramePr>
            <a:graphicFrameLocks noChangeAspect="1"/>
          </p:cNvGraphicFramePr>
          <p:nvPr/>
        </p:nvGraphicFramePr>
        <p:xfrm>
          <a:off x="5200650" y="3287713"/>
          <a:ext cx="2362200" cy="687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708" name="Equation" r:id="rId13" imgW="1434960" imgH="419040" progId="Equation.DSMT4">
                  <p:embed/>
                </p:oleObj>
              </mc:Choice>
              <mc:Fallback>
                <p:oleObj name="Equation" r:id="rId13" imgW="1434960" imgH="419040" progId="Equation.DSMT4">
                  <p:embed/>
                  <p:pic>
                    <p:nvPicPr>
                      <p:cNvPr id="0" name="Picture 14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0650" y="3287713"/>
                        <a:ext cx="2362200" cy="6873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553" name="Object 145"/>
          <p:cNvGraphicFramePr>
            <a:graphicFrameLocks noChangeAspect="1"/>
          </p:cNvGraphicFramePr>
          <p:nvPr/>
        </p:nvGraphicFramePr>
        <p:xfrm>
          <a:off x="1708150" y="4065588"/>
          <a:ext cx="1565275" cy="66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709" name="Equation" r:id="rId15" imgW="926698" imgH="393529" progId="Equation.DSMT4">
                  <p:embed/>
                </p:oleObj>
              </mc:Choice>
              <mc:Fallback>
                <p:oleObj name="Equation" r:id="rId15" imgW="926698" imgH="393529" progId="Equation.DSMT4">
                  <p:embed/>
                  <p:pic>
                    <p:nvPicPr>
                      <p:cNvPr id="0" name="Picture 1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08150" y="4065588"/>
                        <a:ext cx="1565275" cy="660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554" name="Object 146"/>
          <p:cNvGraphicFramePr>
            <a:graphicFrameLocks noChangeAspect="1"/>
          </p:cNvGraphicFramePr>
          <p:nvPr/>
        </p:nvGraphicFramePr>
        <p:xfrm>
          <a:off x="5791200" y="4027488"/>
          <a:ext cx="1179513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710" name="Equation" r:id="rId17" imgW="685800" imgH="431800" progId="Equation.DSMT4">
                  <p:embed/>
                </p:oleObj>
              </mc:Choice>
              <mc:Fallback>
                <p:oleObj name="Equation" r:id="rId17" imgW="685800" imgH="431800" progId="Equation.DSMT4">
                  <p:embed/>
                  <p:pic>
                    <p:nvPicPr>
                      <p:cNvPr id="0" name="Picture 1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1200" y="4027488"/>
                        <a:ext cx="1179513" cy="736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555" name="Object 14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8758131"/>
              </p:ext>
            </p:extLst>
          </p:nvPr>
        </p:nvGraphicFramePr>
        <p:xfrm>
          <a:off x="1646675" y="4824155"/>
          <a:ext cx="1712913" cy="695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711" name="Equation" r:id="rId19" imgW="965200" imgH="393700" progId="Equation.DSMT4">
                  <p:embed/>
                </p:oleObj>
              </mc:Choice>
              <mc:Fallback>
                <p:oleObj name="Equation" r:id="rId19" imgW="965200" imgH="393700" progId="Equation.DSMT4">
                  <p:embed/>
                  <p:pic>
                    <p:nvPicPr>
                      <p:cNvPr id="0" name="Picture 14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46675" y="4824155"/>
                        <a:ext cx="1712913" cy="695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556" name="Object 148"/>
          <p:cNvGraphicFramePr>
            <a:graphicFrameLocks noChangeAspect="1"/>
          </p:cNvGraphicFramePr>
          <p:nvPr/>
        </p:nvGraphicFramePr>
        <p:xfrm>
          <a:off x="5753100" y="4706938"/>
          <a:ext cx="1254125" cy="779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712" name="Equation" r:id="rId21" imgW="672808" imgH="418918" progId="Equation.DSMT4">
                  <p:embed/>
                </p:oleObj>
              </mc:Choice>
              <mc:Fallback>
                <p:oleObj name="Equation" r:id="rId21" imgW="672808" imgH="418918" progId="Equation.DSMT4">
                  <p:embed/>
                  <p:pic>
                    <p:nvPicPr>
                      <p:cNvPr id="0" name="Picture 1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53100" y="4706938"/>
                        <a:ext cx="1254125" cy="7794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557" name="Object 14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44210086"/>
              </p:ext>
            </p:extLst>
          </p:nvPr>
        </p:nvGraphicFramePr>
        <p:xfrm>
          <a:off x="1125545" y="5679250"/>
          <a:ext cx="2633662" cy="401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713" name="Equation" r:id="rId23" imgW="1485720" imgH="228600" progId="Equation.DSMT4">
                  <p:embed/>
                </p:oleObj>
              </mc:Choice>
              <mc:Fallback>
                <p:oleObj name="Equation" r:id="rId23" imgW="1485720" imgH="228600" progId="Equation.DSMT4">
                  <p:embed/>
                  <p:pic>
                    <p:nvPicPr>
                      <p:cNvPr id="0" name="Picture 14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25545" y="5679250"/>
                        <a:ext cx="2633662" cy="4016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558" name="Object 150"/>
          <p:cNvGraphicFramePr>
            <a:graphicFrameLocks noChangeAspect="1"/>
          </p:cNvGraphicFramePr>
          <p:nvPr/>
        </p:nvGraphicFramePr>
        <p:xfrm>
          <a:off x="5748338" y="5505450"/>
          <a:ext cx="1268412" cy="719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714" name="Equation" r:id="rId25" imgW="736560" imgH="419040" progId="Equation.DSMT4">
                  <p:embed/>
                </p:oleObj>
              </mc:Choice>
              <mc:Fallback>
                <p:oleObj name="Equation" r:id="rId25" imgW="736560" imgH="419040" progId="Equation.DSMT4">
                  <p:embed/>
                  <p:pic>
                    <p:nvPicPr>
                      <p:cNvPr id="0" name="Picture 1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48338" y="5505450"/>
                        <a:ext cx="1268412" cy="7191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229600" cy="814387"/>
          </a:xfrm>
        </p:spPr>
        <p:txBody>
          <a:bodyPr/>
          <a:lstStyle/>
          <a:p>
            <a:pPr eaLnBrk="1" hangingPunct="1"/>
            <a:r>
              <a:rPr lang="hu-HU" smtClean="0"/>
              <a:t>Alkalmazhatóság feltételei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1600" y="1178750"/>
            <a:ext cx="7425875" cy="5084881"/>
          </a:xfrm>
        </p:spPr>
        <p:txBody>
          <a:bodyPr/>
          <a:lstStyle/>
          <a:p>
            <a:pPr eaLnBrk="1" hangingPunct="1"/>
            <a:r>
              <a:rPr lang="hu-HU" sz="2800" dirty="0" smtClean="0"/>
              <a:t>A vizsgált tartományban a be-, és a kimenő jel kapcsolata folytonos.</a:t>
            </a:r>
            <a:r>
              <a:rPr lang="hu-HU" dirty="0" smtClean="0"/>
              <a:t/>
            </a:r>
            <a:br>
              <a:rPr lang="hu-HU" dirty="0" smtClean="0"/>
            </a:br>
            <a:r>
              <a:rPr lang="hu-HU" sz="2400" dirty="0" smtClean="0"/>
              <a:t>Ha a kapcsolat folytonos, akkor a válaszfüggvények is folytonosak. Mérnöki szempontból a mintavételezett jeleket tekinthetjük közel folytonosnak, ha elegendően sűrű a mintavétel és nagy a felbontás. Ezeket hibrid rendszereknek nevezik.</a:t>
            </a:r>
          </a:p>
          <a:p>
            <a:pPr eaLnBrk="1" hangingPunct="1"/>
            <a:r>
              <a:rPr lang="hu-HU" sz="2800" dirty="0" smtClean="0"/>
              <a:t>A vizsgált rendszer (eszköz, alkatrész, stb.) lineáris és a paraméterei időben állandók.</a:t>
            </a:r>
          </a:p>
          <a:p>
            <a:pPr eaLnBrk="1" hangingPunct="1"/>
            <a:r>
              <a:rPr lang="hu-HU" sz="2800" dirty="0" smtClean="0"/>
              <a:t>Mérnöki szempontból, ha a fenti feltételek a munkapont </a:t>
            </a:r>
            <a:r>
              <a:rPr lang="en-US" sz="2800" dirty="0" smtClean="0"/>
              <a:t>±</a:t>
            </a:r>
            <a:r>
              <a:rPr lang="hu-HU" sz="2800" dirty="0" smtClean="0"/>
              <a:t>15%-a közelében elfogadható hibával teljesül, akkor már alkalmazható.</a:t>
            </a: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229600" cy="768350"/>
          </a:xfrm>
          <a:noFill/>
        </p:spPr>
        <p:txBody>
          <a:bodyPr/>
          <a:lstStyle/>
          <a:p>
            <a:r>
              <a:rPr lang="hu-HU" sz="4000" smtClean="0">
                <a:effectLst/>
                <a:latin typeface="Times New Roman" pitchFamily="18" charset="0"/>
              </a:rPr>
              <a:t>Az </a:t>
            </a:r>
            <a:r>
              <a:rPr lang="hu-HU" sz="4000" smtClean="0">
                <a:effectLst/>
              </a:rPr>
              <a:t>á</a:t>
            </a:r>
            <a:r>
              <a:rPr lang="hu-HU" sz="4000" smtClean="0">
                <a:effectLst/>
                <a:latin typeface="Times New Roman" pitchFamily="18" charset="0"/>
              </a:rPr>
              <a:t>tviteli f</a:t>
            </a:r>
            <a:r>
              <a:rPr lang="hu-HU" sz="4000" smtClean="0">
                <a:effectLst/>
              </a:rPr>
              <a:t>ü</a:t>
            </a:r>
            <a:r>
              <a:rPr lang="hu-HU" sz="4000" smtClean="0">
                <a:effectLst/>
                <a:latin typeface="Times New Roman" pitchFamily="18" charset="0"/>
              </a:rPr>
              <a:t>ggv</a:t>
            </a:r>
            <a:r>
              <a:rPr lang="hu-HU" sz="4000" smtClean="0">
                <a:effectLst/>
              </a:rPr>
              <a:t>é</a:t>
            </a:r>
            <a:r>
              <a:rPr lang="hu-HU" sz="4000" smtClean="0">
                <a:effectLst/>
                <a:latin typeface="Times New Roman" pitchFamily="18" charset="0"/>
              </a:rPr>
              <a:t>ny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11188" y="3294063"/>
            <a:ext cx="3105150" cy="630237"/>
          </a:xfrm>
          <a:noFill/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hu-HU" sz="2800" smtClean="0">
                <a:effectLst/>
              </a:rPr>
              <a:t>Az amplitúdó átvitel: </a:t>
            </a:r>
          </a:p>
        </p:txBody>
      </p:sp>
      <p:graphicFrame>
        <p:nvGraphicFramePr>
          <p:cNvPr id="38916" name="Object 4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611188" y="2124075"/>
          <a:ext cx="4335462" cy="1001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82" name="Equation" r:id="rId3" imgW="1866600" imgH="431640" progId="Equation.DSMT4">
                  <p:embed/>
                </p:oleObj>
              </mc:Choice>
              <mc:Fallback>
                <p:oleObj name="Equation" r:id="rId3" imgW="1866600" imgH="43164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188" y="2124075"/>
                        <a:ext cx="4335462" cy="10017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91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hu-HU"/>
          </a:p>
        </p:txBody>
      </p:sp>
      <p:graphicFrame>
        <p:nvGraphicFramePr>
          <p:cNvPr id="38918" name="Object 6"/>
          <p:cNvGraphicFramePr>
            <a:graphicFrameLocks noChangeAspect="1"/>
          </p:cNvGraphicFramePr>
          <p:nvPr/>
        </p:nvGraphicFramePr>
        <p:xfrm>
          <a:off x="0" y="0"/>
          <a:ext cx="1190625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83" name="Equation" r:id="rId5" imgW="1193800" imgH="228600" progId="Equation.DSMT4">
                  <p:embed/>
                </p:oleObj>
              </mc:Choice>
              <mc:Fallback>
                <p:oleObj name="Equation" r:id="rId5" imgW="1193800" imgH="22860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190625" cy="228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919" name="Object 7"/>
          <p:cNvGraphicFramePr>
            <a:graphicFrameLocks noGrp="1" noChangeAspect="1"/>
          </p:cNvGraphicFramePr>
          <p:nvPr>
            <p:ph sz="quarter" idx="3"/>
            <p:extLst>
              <p:ext uri="{D42A27DB-BD31-4B8C-83A1-F6EECF244321}">
                <p14:modId xmlns:p14="http://schemas.microsoft.com/office/powerpoint/2010/main" val="2515617383"/>
              </p:ext>
            </p:extLst>
          </p:nvPr>
        </p:nvGraphicFramePr>
        <p:xfrm>
          <a:off x="3851920" y="3924055"/>
          <a:ext cx="3060700" cy="566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84" name="Equation" r:id="rId7" imgW="1371600" imgH="253800" progId="Equation.DSMT4">
                  <p:embed/>
                </p:oleObj>
              </mc:Choice>
              <mc:Fallback>
                <p:oleObj name="Equation" r:id="rId7" imgW="1371600" imgH="25380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51920" y="3924055"/>
                        <a:ext cx="3060700" cy="5667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920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18026831"/>
              </p:ext>
            </p:extLst>
          </p:nvPr>
        </p:nvGraphicFramePr>
        <p:xfrm>
          <a:off x="2689782" y="4937919"/>
          <a:ext cx="3149600" cy="896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85" name="Equation" r:id="rId9" imgW="1473120" imgH="419040" progId="Equation.DSMT4">
                  <p:embed/>
                </p:oleObj>
              </mc:Choice>
              <mc:Fallback>
                <p:oleObj name="Equation" r:id="rId9" imgW="1473120" imgH="41904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89782" y="4937919"/>
                        <a:ext cx="3149600" cy="8969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921" name="Object 9"/>
          <p:cNvGraphicFramePr>
            <a:graphicFrameLocks noChangeAspect="1"/>
          </p:cNvGraphicFramePr>
          <p:nvPr/>
        </p:nvGraphicFramePr>
        <p:xfrm>
          <a:off x="3806825" y="3294063"/>
          <a:ext cx="2078038" cy="547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86" name="Equation" r:id="rId11" imgW="965160" imgH="253800" progId="Equation.DSMT4">
                  <p:embed/>
                </p:oleObj>
              </mc:Choice>
              <mc:Fallback>
                <p:oleObj name="Equation" r:id="rId11" imgW="965160" imgH="25380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06825" y="3294063"/>
                        <a:ext cx="2078038" cy="5476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922" name="Text Box 10"/>
          <p:cNvSpPr txBox="1">
            <a:spLocks noChangeArrowheads="1"/>
          </p:cNvSpPr>
          <p:nvPr/>
        </p:nvSpPr>
        <p:spPr bwMode="auto">
          <a:xfrm>
            <a:off x="566738" y="1089025"/>
            <a:ext cx="6931025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u-HU" sz="2800"/>
              <a:t>Az átviteli függvény a ki-, és a bemeneti jel operátoros vagy körfrekvencia függvényeinek</a:t>
            </a:r>
          </a:p>
        </p:txBody>
      </p:sp>
      <p:sp>
        <p:nvSpPr>
          <p:cNvPr id="38923" name="Rectangle 11"/>
          <p:cNvSpPr>
            <a:spLocks noChangeArrowheads="1"/>
          </p:cNvSpPr>
          <p:nvPr/>
        </p:nvSpPr>
        <p:spPr bwMode="auto">
          <a:xfrm>
            <a:off x="701675" y="5094185"/>
            <a:ext cx="19796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</a:pPr>
            <a:r>
              <a:rPr lang="hu-HU" sz="2800" dirty="0"/>
              <a:t>A fázistolás: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255000" cy="1325562"/>
          </a:xfrm>
          <a:noFill/>
        </p:spPr>
        <p:txBody>
          <a:bodyPr/>
          <a:lstStyle/>
          <a:p>
            <a:r>
              <a:rPr lang="hu-HU" sz="4000" smtClean="0">
                <a:effectLst/>
                <a:latin typeface="Times New Roman" pitchFamily="18" charset="0"/>
              </a:rPr>
              <a:t>Az </a:t>
            </a:r>
            <a:r>
              <a:rPr lang="hu-HU" sz="4000" smtClean="0">
                <a:effectLst/>
              </a:rPr>
              <a:t>á</a:t>
            </a:r>
            <a:r>
              <a:rPr lang="hu-HU" sz="4000" smtClean="0">
                <a:effectLst/>
                <a:latin typeface="Times New Roman" pitchFamily="18" charset="0"/>
              </a:rPr>
              <a:t>tviteli f</a:t>
            </a:r>
            <a:r>
              <a:rPr lang="hu-HU" sz="4000" smtClean="0">
                <a:effectLst/>
              </a:rPr>
              <a:t>ü</a:t>
            </a:r>
            <a:r>
              <a:rPr lang="hu-HU" sz="4000" smtClean="0">
                <a:effectLst/>
                <a:latin typeface="Times New Roman" pitchFamily="18" charset="0"/>
              </a:rPr>
              <a:t>ggv</a:t>
            </a:r>
            <a:r>
              <a:rPr lang="hu-HU" sz="4000" smtClean="0">
                <a:effectLst/>
              </a:rPr>
              <a:t>é</a:t>
            </a:r>
            <a:r>
              <a:rPr lang="hu-HU" sz="4000" smtClean="0">
                <a:effectLst/>
                <a:latin typeface="Times New Roman" pitchFamily="18" charset="0"/>
              </a:rPr>
              <a:t>ny grafikus </a:t>
            </a:r>
            <a:r>
              <a:rPr lang="hu-HU" sz="4000" smtClean="0">
                <a:effectLst/>
              </a:rPr>
              <a:t>á</a:t>
            </a:r>
            <a:r>
              <a:rPr lang="hu-HU" sz="4000" smtClean="0">
                <a:effectLst/>
                <a:latin typeface="Times New Roman" pitchFamily="18" charset="0"/>
              </a:rPr>
              <a:t>br</a:t>
            </a:r>
            <a:r>
              <a:rPr lang="hu-HU" sz="4000" smtClean="0">
                <a:effectLst/>
              </a:rPr>
              <a:t>á</a:t>
            </a:r>
            <a:r>
              <a:rPr lang="hu-HU" sz="4000" smtClean="0">
                <a:effectLst/>
                <a:latin typeface="Times New Roman" pitchFamily="18" charset="0"/>
              </a:rPr>
              <a:t>zol</a:t>
            </a:r>
            <a:r>
              <a:rPr lang="hu-HU" sz="4000" smtClean="0">
                <a:effectLst/>
              </a:rPr>
              <a:t>á</a:t>
            </a:r>
            <a:r>
              <a:rPr lang="hu-HU" sz="4000" smtClean="0">
                <a:effectLst/>
                <a:latin typeface="Times New Roman" pitchFamily="18" charset="0"/>
              </a:rPr>
              <a:t>sai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31800" y="1854200"/>
            <a:ext cx="8255000" cy="4484688"/>
          </a:xfrm>
          <a:noFill/>
        </p:spPr>
        <p:txBody>
          <a:bodyPr/>
          <a:lstStyle/>
          <a:p>
            <a:r>
              <a:rPr lang="hu-HU" sz="2800" smtClean="0">
                <a:effectLst/>
              </a:rPr>
              <a:t>Az M-</a:t>
            </a:r>
            <a:r>
              <a:rPr lang="el-GR" sz="2800" smtClean="0">
                <a:effectLst/>
              </a:rPr>
              <a:t>α</a:t>
            </a:r>
            <a:r>
              <a:rPr lang="hu-HU" sz="2800" smtClean="0">
                <a:effectLst/>
              </a:rPr>
              <a:t> görbék: A körfrekvencia függvényében az A(</a:t>
            </a:r>
            <a:r>
              <a:rPr lang="el-GR" sz="2800" smtClean="0">
                <a:effectLst/>
              </a:rPr>
              <a:t>ω</a:t>
            </a:r>
            <a:r>
              <a:rPr lang="hu-HU" sz="2800" smtClean="0">
                <a:effectLst/>
              </a:rPr>
              <a:t>) amplitúdó átvitel és az </a:t>
            </a:r>
            <a:r>
              <a:rPr lang="el-GR" sz="2800" smtClean="0">
                <a:effectLst/>
              </a:rPr>
              <a:t>φ</a:t>
            </a:r>
            <a:r>
              <a:rPr lang="hu-HU" sz="2800" smtClean="0">
                <a:effectLst/>
              </a:rPr>
              <a:t>(</a:t>
            </a:r>
            <a:r>
              <a:rPr lang="el-GR" sz="2800" smtClean="0">
                <a:effectLst/>
              </a:rPr>
              <a:t>ω</a:t>
            </a:r>
            <a:r>
              <a:rPr lang="hu-HU" sz="2800" smtClean="0">
                <a:effectLst/>
              </a:rPr>
              <a:t>) fázistolás.</a:t>
            </a:r>
            <a:endParaRPr lang="el-GR" sz="2800" smtClean="0">
              <a:effectLst/>
            </a:endParaRPr>
          </a:p>
          <a:p>
            <a:r>
              <a:rPr lang="hu-HU" sz="2800" smtClean="0">
                <a:effectLst/>
              </a:rPr>
              <a:t>A Nyquist diagram:  A G(j</a:t>
            </a:r>
            <a:r>
              <a:rPr lang="el-GR" sz="2800" smtClean="0">
                <a:effectLst/>
              </a:rPr>
              <a:t>ω</a:t>
            </a:r>
            <a:r>
              <a:rPr lang="hu-HU" sz="2800" smtClean="0">
                <a:effectLst/>
              </a:rPr>
              <a:t>) átviteli függvény komplex számsíkon ábrázolva.  </a:t>
            </a:r>
          </a:p>
          <a:p>
            <a:r>
              <a:rPr lang="hu-HU" sz="2800" smtClean="0">
                <a:effectLst/>
              </a:rPr>
              <a:t>A Bode diagram: Az M-</a:t>
            </a:r>
            <a:r>
              <a:rPr lang="el-GR" sz="2800" smtClean="0">
                <a:effectLst/>
              </a:rPr>
              <a:t>α</a:t>
            </a:r>
            <a:r>
              <a:rPr lang="hu-HU" sz="2800" smtClean="0">
                <a:effectLst/>
              </a:rPr>
              <a:t> görbék átkonvertálása úgy, hogy körfrekvencia logaritmikus léptékű és az M(</a:t>
            </a:r>
            <a:r>
              <a:rPr lang="el-GR" sz="2800" smtClean="0">
                <a:effectLst/>
              </a:rPr>
              <a:t>ω</a:t>
            </a:r>
            <a:r>
              <a:rPr lang="hu-HU" sz="2800" smtClean="0">
                <a:effectLst/>
              </a:rPr>
              <a:t>) amplitúdó átvitel helyett az                                    van. </a:t>
            </a:r>
          </a:p>
          <a:p>
            <a:r>
              <a:rPr lang="hu-HU" sz="2800" smtClean="0">
                <a:effectLst/>
              </a:rPr>
              <a:t>A Nichols diagram: Az </a:t>
            </a:r>
            <a:r>
              <a:rPr lang="el-GR" sz="2800" smtClean="0">
                <a:effectLst/>
              </a:rPr>
              <a:t>α</a:t>
            </a:r>
            <a:r>
              <a:rPr lang="hu-HU" sz="2800" smtClean="0">
                <a:effectLst/>
              </a:rPr>
              <a:t>(</a:t>
            </a:r>
            <a:r>
              <a:rPr lang="el-GR" sz="2800" smtClean="0">
                <a:effectLst/>
              </a:rPr>
              <a:t>ω</a:t>
            </a:r>
            <a:r>
              <a:rPr lang="hu-HU" sz="2800" smtClean="0">
                <a:effectLst/>
              </a:rPr>
              <a:t>) fázistolás függvényében az   </a:t>
            </a:r>
          </a:p>
        </p:txBody>
      </p:sp>
      <p:graphicFrame>
        <p:nvGraphicFramePr>
          <p:cNvPr id="39940" name="Object 4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4662488" y="4598988"/>
          <a:ext cx="3060700" cy="54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80" name="Equation" r:id="rId3" imgW="1422360" imgH="253800" progId="Equation.DSMT4">
                  <p:embed/>
                </p:oleObj>
              </mc:Choice>
              <mc:Fallback>
                <p:oleObj name="Equation" r:id="rId3" imgW="1422360" imgH="25380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62488" y="4598988"/>
                        <a:ext cx="3060700" cy="546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941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hu-HU"/>
          </a:p>
        </p:txBody>
      </p:sp>
      <p:graphicFrame>
        <p:nvGraphicFramePr>
          <p:cNvPr id="39942" name="Object 6"/>
          <p:cNvGraphicFramePr>
            <a:graphicFrameLocks noChangeAspect="1"/>
          </p:cNvGraphicFramePr>
          <p:nvPr/>
        </p:nvGraphicFramePr>
        <p:xfrm>
          <a:off x="0" y="0"/>
          <a:ext cx="1190625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81" name="Equation" r:id="rId5" imgW="1193800" imgH="228600" progId="Equation.DSMT4">
                  <p:embed/>
                </p:oleObj>
              </mc:Choice>
              <mc:Fallback>
                <p:oleObj name="Equation" r:id="rId5" imgW="1193800" imgH="22860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190625" cy="228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943" name="Object 7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927100" y="5562600"/>
          <a:ext cx="3175000" cy="566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82" name="Equation" r:id="rId7" imgW="1422360" imgH="253800" progId="Equation.DSMT4">
                  <p:embed/>
                </p:oleObj>
              </mc:Choice>
              <mc:Fallback>
                <p:oleObj name="Equation" r:id="rId7" imgW="1422360" imgH="25380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7100" y="5562600"/>
                        <a:ext cx="3175000" cy="5667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229600" cy="768350"/>
          </a:xfrm>
          <a:noFill/>
        </p:spPr>
        <p:txBody>
          <a:bodyPr/>
          <a:lstStyle/>
          <a:p>
            <a:r>
              <a:rPr lang="hu-HU" sz="4000" dirty="0" smtClean="0">
                <a:effectLst/>
              </a:rPr>
              <a:t>P arányos tag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sz="half" idx="3"/>
          </p:nvPr>
        </p:nvSpPr>
        <p:spPr>
          <a:xfrm>
            <a:off x="475462" y="5809553"/>
            <a:ext cx="8229600" cy="582612"/>
          </a:xfrm>
          <a:noFill/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hu-HU" sz="2800" dirty="0" smtClean="0">
                <a:effectLst/>
              </a:rPr>
              <a:t>	Átmeneti függvény		Bode diagram</a:t>
            </a:r>
          </a:p>
        </p:txBody>
      </p:sp>
      <p:sp>
        <p:nvSpPr>
          <p:cNvPr id="4096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hu-HU"/>
          </a:p>
        </p:txBody>
      </p:sp>
      <p:sp>
        <p:nvSpPr>
          <p:cNvPr id="4096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hu-HU"/>
          </a:p>
        </p:txBody>
      </p:sp>
      <p:sp>
        <p:nvSpPr>
          <p:cNvPr id="4096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hu-HU"/>
          </a:p>
        </p:txBody>
      </p:sp>
      <p:pic>
        <p:nvPicPr>
          <p:cNvPr id="40967" name="Picture 7" descr="PBode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4121950" y="2213865"/>
            <a:ext cx="4724400" cy="3595688"/>
          </a:xfrm>
          <a:noFill/>
          <a:ln/>
        </p:spPr>
      </p:pic>
      <p:pic>
        <p:nvPicPr>
          <p:cNvPr id="40968" name="Picture 8" descr="Pht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287081" y="2978950"/>
            <a:ext cx="3690938" cy="2835275"/>
          </a:xfrm>
          <a:noFill/>
          <a:ln/>
        </p:spPr>
      </p:pic>
      <p:sp>
        <p:nvSpPr>
          <p:cNvPr id="40969" name="Text Box 9"/>
          <p:cNvSpPr txBox="1">
            <a:spLocks noChangeArrowheads="1"/>
          </p:cNvSpPr>
          <p:nvPr/>
        </p:nvSpPr>
        <p:spPr bwMode="auto">
          <a:xfrm>
            <a:off x="3755237" y="5158678"/>
            <a:ext cx="185738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hu-HU" dirty="0">
                <a:solidFill>
                  <a:schemeClr val="bg2"/>
                </a:solidFill>
              </a:rPr>
              <a:t>t</a:t>
            </a:r>
          </a:p>
        </p:txBody>
      </p:sp>
      <p:sp>
        <p:nvSpPr>
          <p:cNvPr id="40970" name="Line 10"/>
          <p:cNvSpPr>
            <a:spLocks noChangeShapeType="1"/>
          </p:cNvSpPr>
          <p:nvPr/>
        </p:nvSpPr>
        <p:spPr bwMode="auto">
          <a:xfrm>
            <a:off x="4625187" y="4745928"/>
            <a:ext cx="407987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hu-H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Szövegdoboz 1"/>
              <p:cNvSpPr txBox="1"/>
              <p:nvPr/>
            </p:nvSpPr>
            <p:spPr>
              <a:xfrm>
                <a:off x="3942750" y="1313765"/>
                <a:ext cx="181998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u-HU" sz="2400" b="0" i="1" smtClean="0">
                          <a:latin typeface="Cambria Math"/>
                        </a:rPr>
                        <m:t>𝐺</m:t>
                      </m:r>
                      <m:r>
                        <a:rPr lang="hu-HU" sz="2400" b="0" i="1" smtClean="0">
                          <a:latin typeface="Cambria Math"/>
                        </a:rPr>
                        <m:t>(</m:t>
                      </m:r>
                      <m:r>
                        <a:rPr lang="hu-HU" sz="2400" b="0" i="1" smtClean="0">
                          <a:latin typeface="Cambria Math"/>
                        </a:rPr>
                        <m:t>𝑗</m:t>
                      </m:r>
                      <m:r>
                        <a:rPr lang="hu-HU" sz="2400" b="0" i="1" smtClean="0">
                          <a:latin typeface="Cambria Math"/>
                          <a:ea typeface="Cambria Math"/>
                        </a:rPr>
                        <m:t>𝜔</m:t>
                      </m:r>
                      <m:r>
                        <a:rPr lang="hu-HU" sz="2400" b="0" i="1" smtClean="0">
                          <a:latin typeface="Cambria Math"/>
                        </a:rPr>
                        <m:t>)</m:t>
                      </m:r>
                      <m:r>
                        <a:rPr lang="hu-HU" sz="2400" i="1" dirty="0" smtClean="0">
                          <a:latin typeface="Cambria Math"/>
                          <a:cs typeface="Times New Roman" panose="02020603050405020304" pitchFamily="18" charset="0"/>
                        </a:rPr>
                        <m:t>=</m:t>
                      </m:r>
                      <m:sSub>
                        <m:sSubPr>
                          <m:ctrlPr>
                            <a:rPr lang="hu-HU" sz="2400" i="1" dirty="0" smtClean="0">
                              <a:latin typeface="Cambria Math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hu-HU" sz="2400" b="0" i="1" dirty="0" smtClean="0">
                              <a:latin typeface="Cambria Math"/>
                              <a:cs typeface="Times New Roman" panose="02020603050405020304" pitchFamily="18" charset="0"/>
                            </a:rPr>
                            <m:t>𝐾</m:t>
                          </m:r>
                        </m:e>
                        <m:sub>
                          <m:r>
                            <a:rPr lang="hu-HU" sz="2400" b="0" i="1" dirty="0" smtClean="0">
                              <a:latin typeface="Cambria Math"/>
                              <a:cs typeface="Times New Roman" panose="02020603050405020304" pitchFamily="18" charset="0"/>
                            </a:rPr>
                            <m:t>𝑃</m:t>
                          </m:r>
                        </m:sub>
                      </m:sSub>
                    </m:oMath>
                  </m:oMathPara>
                </a14:m>
                <a:endParaRPr lang="hu-HU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Szövegdoboz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2750" y="1313765"/>
                <a:ext cx="1819985" cy="461665"/>
              </a:xfrm>
              <a:prstGeom prst="rect">
                <a:avLst/>
              </a:prstGeom>
              <a:blipFill rotWithShape="1">
                <a:blip r:embed="rId4"/>
                <a:stretch>
                  <a:fillRect b="-20000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Szövegdoboz 11"/>
              <p:cNvSpPr txBox="1"/>
              <p:nvPr/>
            </p:nvSpPr>
            <p:spPr>
              <a:xfrm>
                <a:off x="1159784" y="1302150"/>
                <a:ext cx="194553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hu-HU" sz="2400" b="0" i="1" smtClean="0">
                        <a:latin typeface="Cambria Math"/>
                      </a:rPr>
                      <m:t>𝑦</m:t>
                    </m:r>
                    <m:r>
                      <a:rPr lang="hu-HU" sz="2400" b="0" i="1" smtClean="0">
                        <a:latin typeface="Cambria Math"/>
                      </a:rPr>
                      <m:t>(</m:t>
                    </m:r>
                    <m:r>
                      <a:rPr lang="hu-HU" sz="2400" b="0" i="1" smtClean="0">
                        <a:latin typeface="Cambria Math"/>
                      </a:rPr>
                      <m:t>𝑡</m:t>
                    </m:r>
                    <m:r>
                      <a:rPr lang="hu-HU" sz="2400" b="0" i="1" smtClean="0">
                        <a:latin typeface="Cambria Math"/>
                      </a:rPr>
                      <m:t>)=</m:t>
                    </m:r>
                    <m:sSub>
                      <m:sSubPr>
                        <m:ctrlPr>
                          <a:rPr lang="hu-HU" sz="2400" i="1" dirty="0" smtClean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hu-HU" sz="2400" b="0" i="1" dirty="0" smtClean="0">
                            <a:latin typeface="Cambria Math"/>
                            <a:cs typeface="Times New Roman" panose="02020603050405020304" pitchFamily="18" charset="0"/>
                          </a:rPr>
                          <m:t>𝐾</m:t>
                        </m:r>
                      </m:e>
                      <m:sub>
                        <m:r>
                          <a:rPr lang="hu-HU" sz="2400" b="0" i="1" dirty="0" smtClean="0">
                            <a:latin typeface="Cambria Math"/>
                            <a:cs typeface="Times New Roman" panose="02020603050405020304" pitchFamily="18" charset="0"/>
                          </a:rPr>
                          <m:t>𝑃</m:t>
                        </m:r>
                      </m:sub>
                    </m:sSub>
                  </m:oMath>
                </a14:m>
                <a:r>
                  <a:rPr lang="hu-HU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x(t)</a:t>
                </a:r>
                <a:endParaRPr lang="hu-HU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2" name="Szövegdoboz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59784" y="1302150"/>
                <a:ext cx="1945533" cy="461665"/>
              </a:xfrm>
              <a:prstGeom prst="rect">
                <a:avLst/>
              </a:prstGeom>
              <a:blipFill rotWithShape="1">
                <a:blip r:embed="rId5"/>
                <a:stretch>
                  <a:fillRect l="-627" t="-10667" r="-4389" b="-30667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Szövegdoboz 12"/>
              <p:cNvSpPr txBox="1"/>
              <p:nvPr/>
            </p:nvSpPr>
            <p:spPr>
              <a:xfrm>
                <a:off x="6665124" y="1313765"/>
                <a:ext cx="162877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u-HU" sz="2400" b="0" i="1" smtClean="0">
                          <a:latin typeface="Cambria Math"/>
                        </a:rPr>
                        <m:t>𝐺</m:t>
                      </m:r>
                      <m:r>
                        <a:rPr lang="hu-HU" sz="2400" b="0" i="1" smtClean="0">
                          <a:latin typeface="Cambria Math"/>
                        </a:rPr>
                        <m:t>(</m:t>
                      </m:r>
                      <m:r>
                        <a:rPr lang="hu-HU" sz="2400" b="0" i="1" smtClean="0">
                          <a:latin typeface="Cambria Math"/>
                        </a:rPr>
                        <m:t>𝑠</m:t>
                      </m:r>
                      <m:r>
                        <a:rPr lang="hu-HU" sz="2400" b="0" i="1" smtClean="0">
                          <a:latin typeface="Cambria Math"/>
                        </a:rPr>
                        <m:t>)=</m:t>
                      </m:r>
                      <m:sSub>
                        <m:sSubPr>
                          <m:ctrlPr>
                            <a:rPr lang="hu-HU" sz="2400" i="1" dirty="0" smtClean="0">
                              <a:latin typeface="Cambria Math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hu-HU" sz="2400" b="0" i="1" dirty="0" smtClean="0">
                              <a:latin typeface="Cambria Math"/>
                              <a:cs typeface="Times New Roman" panose="02020603050405020304" pitchFamily="18" charset="0"/>
                            </a:rPr>
                            <m:t>𝐾</m:t>
                          </m:r>
                        </m:e>
                        <m:sub>
                          <m:r>
                            <a:rPr lang="hu-HU" sz="2400" b="0" i="1" dirty="0" smtClean="0">
                              <a:latin typeface="Cambria Math"/>
                              <a:cs typeface="Times New Roman" panose="02020603050405020304" pitchFamily="18" charset="0"/>
                            </a:rPr>
                            <m:t>𝑃</m:t>
                          </m:r>
                        </m:sub>
                      </m:sSub>
                    </m:oMath>
                  </m:oMathPara>
                </a14:m>
                <a:endParaRPr lang="hu-HU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3" name="Szövegdoboz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65124" y="1313765"/>
                <a:ext cx="1628779" cy="461665"/>
              </a:xfrm>
              <a:prstGeom prst="rect">
                <a:avLst/>
              </a:prstGeom>
              <a:blipFill rotWithShape="1">
                <a:blip r:embed="rId6"/>
                <a:stretch>
                  <a:fillRect b="-20000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229600" cy="768350"/>
          </a:xfrm>
          <a:noFill/>
        </p:spPr>
        <p:txBody>
          <a:bodyPr/>
          <a:lstStyle/>
          <a:p>
            <a:r>
              <a:rPr lang="hu-HU" sz="4000" smtClean="0">
                <a:effectLst/>
              </a:rPr>
              <a:t>I integráló tag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sz="half" idx="3"/>
          </p:nvPr>
        </p:nvSpPr>
        <p:spPr>
          <a:xfrm>
            <a:off x="457200" y="5814265"/>
            <a:ext cx="8229600" cy="539750"/>
          </a:xfrm>
          <a:noFill/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hu-HU" sz="2800" smtClean="0">
                <a:effectLst/>
              </a:rPr>
              <a:t>	Átmeneti függvény		Bode diagram</a:t>
            </a:r>
          </a:p>
        </p:txBody>
      </p:sp>
      <p:sp>
        <p:nvSpPr>
          <p:cNvPr id="4198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hu-HU"/>
          </a:p>
        </p:txBody>
      </p:sp>
      <p:sp>
        <p:nvSpPr>
          <p:cNvPr id="4198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hu-HU"/>
          </a:p>
        </p:txBody>
      </p:sp>
      <p:sp>
        <p:nvSpPr>
          <p:cNvPr id="4199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hu-HU"/>
          </a:p>
        </p:txBody>
      </p:sp>
      <p:pic>
        <p:nvPicPr>
          <p:cNvPr id="41991" name="Picture 7" descr="Iht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457200" y="2774203"/>
            <a:ext cx="3719513" cy="2930525"/>
          </a:xfrm>
          <a:noFill/>
          <a:ln/>
        </p:spPr>
      </p:pic>
      <p:pic>
        <p:nvPicPr>
          <p:cNvPr id="41992" name="Picture 8" descr="IBode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4301938" y="2213865"/>
            <a:ext cx="4500563" cy="3503613"/>
          </a:xfrm>
          <a:noFill/>
          <a:ln/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0" name="Szövegdoboz 9"/>
              <p:cNvSpPr txBox="1"/>
              <p:nvPr/>
            </p:nvSpPr>
            <p:spPr>
              <a:xfrm>
                <a:off x="836585" y="1043735"/>
                <a:ext cx="2697790" cy="106106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u-HU" sz="2400" b="0" i="1" smtClean="0">
                          <a:latin typeface="Cambria Math"/>
                        </a:rPr>
                        <m:t>𝑦</m:t>
                      </m:r>
                      <m:r>
                        <a:rPr lang="hu-HU" sz="2400" b="0" i="1" smtClean="0">
                          <a:latin typeface="Cambria Math"/>
                        </a:rPr>
                        <m:t>(</m:t>
                      </m:r>
                      <m:r>
                        <a:rPr lang="hu-HU" sz="2400" b="0" i="1" smtClean="0">
                          <a:latin typeface="Cambria Math"/>
                        </a:rPr>
                        <m:t>𝑡</m:t>
                      </m:r>
                      <m:r>
                        <a:rPr lang="hu-HU" sz="2400" b="0" i="1" smtClean="0">
                          <a:latin typeface="Cambria Math"/>
                        </a:rPr>
                        <m:t>)=</m:t>
                      </m:r>
                      <m:f>
                        <m:fPr>
                          <m:ctrlPr>
                            <a:rPr lang="hu-HU" sz="24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hu-HU" sz="2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sSub>
                            <m:sSubPr>
                              <m:ctrlPr>
                                <a:rPr lang="hu-HU" sz="24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hu-HU" sz="2400" b="0" i="1" smtClean="0">
                                  <a:latin typeface="Cambria Math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hu-HU" sz="2400" b="0" i="1" smtClean="0">
                                  <a:latin typeface="Cambria Math"/>
                                </a:rPr>
                                <m:t>𝐼</m:t>
                              </m:r>
                            </m:sub>
                          </m:sSub>
                        </m:den>
                      </m:f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hu-HU" sz="2400" i="1" dirty="0" smtClean="0">
                              <a:latin typeface="Cambria Math"/>
                              <a:cs typeface="Times New Roman" panose="020206030504050203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hu-HU" sz="2400" b="0" i="1" dirty="0" smtClean="0">
                              <a:latin typeface="Cambria Math"/>
                              <a:cs typeface="Times New Roman" panose="02020603050405020304" pitchFamily="18" charset="0"/>
                            </a:rPr>
                            <m:t>𝑥</m:t>
                          </m:r>
                          <m:d>
                            <m:dPr>
                              <m:ctrlPr>
                                <a:rPr lang="hu-HU" sz="2400" b="0" i="1" dirty="0" smtClean="0">
                                  <a:latin typeface="Cambria Math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hu-HU" sz="2400" b="0" i="1" dirty="0" smtClean="0">
                                  <a:latin typeface="Cambria Math"/>
                                  <a:cs typeface="Times New Roman" panose="02020603050405020304" pitchFamily="18" charset="0"/>
                                </a:rPr>
                                <m:t>𝑡</m:t>
                              </m:r>
                            </m:e>
                          </m:d>
                          <m:r>
                            <a:rPr lang="hu-HU" sz="2400" b="0" i="1" dirty="0" smtClean="0">
                              <a:latin typeface="Cambria Math"/>
                              <a:cs typeface="Times New Roman" panose="02020603050405020304" pitchFamily="18" charset="0"/>
                            </a:rPr>
                            <m:t>𝑑𝑡</m:t>
                          </m:r>
                        </m:e>
                      </m:nary>
                    </m:oMath>
                  </m:oMathPara>
                </a14:m>
                <a:endParaRPr lang="hu-HU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0" name="Szövegdoboz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6585" y="1043735"/>
                <a:ext cx="2697790" cy="1061060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Szövegdoboz 10"/>
              <p:cNvSpPr txBox="1"/>
              <p:nvPr/>
            </p:nvSpPr>
            <p:spPr>
              <a:xfrm>
                <a:off x="6552220" y="1097193"/>
                <a:ext cx="1681358" cy="84664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u-HU" sz="2400" b="0" i="1" smtClean="0">
                          <a:latin typeface="Cambria Math"/>
                        </a:rPr>
                        <m:t>𝐺</m:t>
                      </m:r>
                      <m:r>
                        <a:rPr lang="hu-HU" sz="2400" b="0" i="1" smtClean="0">
                          <a:latin typeface="Cambria Math"/>
                        </a:rPr>
                        <m:t>(</m:t>
                      </m:r>
                      <m:r>
                        <a:rPr lang="hu-HU" sz="2400" b="0" i="1" smtClean="0">
                          <a:latin typeface="Cambria Math"/>
                        </a:rPr>
                        <m:t>𝑠</m:t>
                      </m:r>
                      <m:r>
                        <a:rPr lang="hu-HU" sz="2400" b="0" i="1" smtClean="0">
                          <a:latin typeface="Cambria Math"/>
                        </a:rPr>
                        <m:t>)=</m:t>
                      </m:r>
                      <m:f>
                        <m:fPr>
                          <m:ctrlPr>
                            <a:rPr lang="hu-HU" sz="2400" i="1" dirty="0" smtClean="0">
                              <a:latin typeface="Cambria Math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hu-HU" sz="2400" b="0" i="1" dirty="0" smtClean="0">
                              <a:latin typeface="Cambria Math"/>
                              <a:cs typeface="Times New Roman" panose="020206030504050203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hu-HU" sz="2400" b="0" i="1" dirty="0" smtClean="0">
                              <a:latin typeface="Cambria Math"/>
                              <a:cs typeface="Times New Roman" panose="02020603050405020304" pitchFamily="18" charset="0"/>
                            </a:rPr>
                            <m:t>𝑠</m:t>
                          </m:r>
                          <m:sSub>
                            <m:sSubPr>
                              <m:ctrlPr>
                                <a:rPr lang="hu-HU" sz="2400" b="0" i="1" dirty="0" smtClean="0">
                                  <a:latin typeface="Cambria Math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hu-HU" sz="2400" b="0" i="1" dirty="0" smtClean="0">
                                  <a:latin typeface="Cambria Math"/>
                                  <a:cs typeface="Times New Roman" panose="020206030504050203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hu-HU" sz="2400" b="0" i="1" dirty="0" smtClean="0">
                                  <a:latin typeface="Cambria Math"/>
                                  <a:cs typeface="Times New Roman" panose="02020603050405020304" pitchFamily="18" charset="0"/>
                                </a:rPr>
                                <m:t>𝐼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hu-HU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1" name="Szövegdoboz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52220" y="1097193"/>
                <a:ext cx="1681358" cy="84664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Szövegdoboz 11"/>
              <p:cNvSpPr txBox="1"/>
              <p:nvPr/>
            </p:nvSpPr>
            <p:spPr>
              <a:xfrm>
                <a:off x="4199790" y="1090038"/>
                <a:ext cx="2065052" cy="85100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u-HU" sz="2400" b="0" i="1" smtClean="0">
                          <a:latin typeface="Cambria Math"/>
                        </a:rPr>
                        <m:t>𝐺</m:t>
                      </m:r>
                      <m:r>
                        <a:rPr lang="hu-HU" sz="2400" b="0" i="1" smtClean="0">
                          <a:latin typeface="Cambria Math"/>
                        </a:rPr>
                        <m:t>(</m:t>
                      </m:r>
                      <m:r>
                        <a:rPr lang="hu-HU" sz="2400" b="0" i="1" smtClean="0">
                          <a:latin typeface="Cambria Math"/>
                        </a:rPr>
                        <m:t>𝑗</m:t>
                      </m:r>
                      <m:r>
                        <a:rPr lang="hu-HU" sz="2400" b="0" i="1" smtClean="0">
                          <a:latin typeface="Cambria Math"/>
                          <a:ea typeface="Cambria Math"/>
                        </a:rPr>
                        <m:t>𝜔</m:t>
                      </m:r>
                      <m:r>
                        <a:rPr lang="hu-HU" sz="2400" b="0" i="1" smtClean="0">
                          <a:latin typeface="Cambria Math"/>
                        </a:rPr>
                        <m:t>)</m:t>
                      </m:r>
                      <m:r>
                        <a:rPr lang="hu-HU" sz="2400" i="1" dirty="0" smtClean="0">
                          <a:latin typeface="Cambria Math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hu-HU" sz="2400" i="1" dirty="0" smtClean="0">
                              <a:latin typeface="Cambria Math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hu-HU" sz="2400" b="0" i="1" dirty="0" smtClean="0">
                              <a:latin typeface="Cambria Math"/>
                              <a:cs typeface="Times New Roman" panose="020206030504050203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hu-HU" sz="2400" b="0" i="1" dirty="0" smtClean="0">
                              <a:latin typeface="Cambria Math"/>
                              <a:cs typeface="Times New Roman" panose="02020603050405020304" pitchFamily="18" charset="0"/>
                            </a:rPr>
                            <m:t>𝑗</m:t>
                          </m:r>
                          <m:r>
                            <m:rPr>
                              <m:sty m:val="p"/>
                            </m:rPr>
                            <a:rPr lang="el-GR" sz="2400" b="0" i="1" dirty="0" smtClean="0">
                              <a:latin typeface="Cambria Math"/>
                              <a:cs typeface="Times New Roman" panose="02020603050405020304" pitchFamily="18" charset="0"/>
                            </a:rPr>
                            <m:t>ω</m:t>
                          </m:r>
                          <m:sSub>
                            <m:sSubPr>
                              <m:ctrlPr>
                                <a:rPr lang="hu-HU" sz="2400" b="0" i="1" dirty="0" smtClean="0">
                                  <a:latin typeface="Cambria Math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hu-HU" sz="2400" b="0" i="1" dirty="0" smtClean="0">
                                  <a:latin typeface="Cambria Math"/>
                                  <a:cs typeface="Times New Roman" panose="020206030504050203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hu-HU" sz="2400" b="0" i="1" dirty="0" smtClean="0">
                                  <a:latin typeface="Cambria Math"/>
                                  <a:cs typeface="Times New Roman" panose="02020603050405020304" pitchFamily="18" charset="0"/>
                                </a:rPr>
                                <m:t>𝐼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hu-HU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2" name="Szövegdoboz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9790" y="1090038"/>
                <a:ext cx="2065052" cy="85100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229600" cy="768350"/>
          </a:xfrm>
          <a:noFill/>
        </p:spPr>
        <p:txBody>
          <a:bodyPr/>
          <a:lstStyle/>
          <a:p>
            <a:r>
              <a:rPr lang="hu-HU" sz="4000" smtClean="0">
                <a:effectLst/>
              </a:rPr>
              <a:t>D  differenciáló tag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sz="half" idx="3"/>
          </p:nvPr>
        </p:nvSpPr>
        <p:spPr>
          <a:xfrm>
            <a:off x="457200" y="5859270"/>
            <a:ext cx="8229600" cy="582612"/>
          </a:xfrm>
          <a:noFill/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hu-HU" sz="2800" dirty="0" smtClean="0">
                <a:effectLst/>
              </a:rPr>
              <a:t>	Átmeneti függvény		      Bode diagram</a:t>
            </a:r>
          </a:p>
        </p:txBody>
      </p:sp>
      <p:sp>
        <p:nvSpPr>
          <p:cNvPr id="4301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hu-HU"/>
          </a:p>
        </p:txBody>
      </p:sp>
      <p:sp>
        <p:nvSpPr>
          <p:cNvPr id="43013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hu-HU"/>
          </a:p>
        </p:txBody>
      </p:sp>
      <p:sp>
        <p:nvSpPr>
          <p:cNvPr id="4301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hu-HU"/>
          </a:p>
        </p:txBody>
      </p:sp>
      <p:sp>
        <p:nvSpPr>
          <p:cNvPr id="43015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hu-HU"/>
          </a:p>
        </p:txBody>
      </p:sp>
      <p:sp>
        <p:nvSpPr>
          <p:cNvPr id="43016" name="Text Box 8"/>
          <p:cNvSpPr txBox="1">
            <a:spLocks noChangeArrowheads="1"/>
          </p:cNvSpPr>
          <p:nvPr/>
        </p:nvSpPr>
        <p:spPr bwMode="auto">
          <a:xfrm>
            <a:off x="423272" y="4959170"/>
            <a:ext cx="3600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hu-HU" sz="2400" dirty="0">
                <a:latin typeface="+mn-lt"/>
              </a:rPr>
              <a:t>Az átmeneti függvény Dirac delta, ami nem ábrázolható</a:t>
            </a:r>
          </a:p>
        </p:txBody>
      </p:sp>
      <p:pic>
        <p:nvPicPr>
          <p:cNvPr id="43017" name="Picture 9" descr="DBode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4103688" y="2139757"/>
            <a:ext cx="4679950" cy="3638550"/>
          </a:xfrm>
          <a:noFill/>
          <a:ln/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0" name="Szövegdoboz 9"/>
              <p:cNvSpPr txBox="1"/>
              <p:nvPr/>
            </p:nvSpPr>
            <p:spPr>
              <a:xfrm>
                <a:off x="836585" y="1108687"/>
                <a:ext cx="2340384" cy="79342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u-HU" sz="2400" b="0" i="1" smtClean="0">
                          <a:latin typeface="Cambria Math"/>
                        </a:rPr>
                        <m:t>𝑦</m:t>
                      </m:r>
                      <m:r>
                        <a:rPr lang="hu-HU" sz="2400" b="0" i="1" smtClean="0">
                          <a:latin typeface="Cambria Math"/>
                        </a:rPr>
                        <m:t>(</m:t>
                      </m:r>
                      <m:r>
                        <a:rPr lang="hu-HU" sz="2400" b="0" i="1" smtClean="0">
                          <a:latin typeface="Cambria Math"/>
                        </a:rPr>
                        <m:t>𝑡</m:t>
                      </m:r>
                      <m:r>
                        <a:rPr lang="hu-HU" sz="2400" b="0" i="1" smtClean="0">
                          <a:latin typeface="Cambria Math"/>
                        </a:rPr>
                        <m:t>)=</m:t>
                      </m:r>
                      <m:sSub>
                        <m:sSubPr>
                          <m:ctrlPr>
                            <a:rPr lang="hu-HU" sz="2400" b="0" i="1" dirty="0" smtClean="0"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hu-HU" sz="2400" b="0" i="1" dirty="0" smtClean="0"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hu-HU" sz="2400" b="0" i="1" dirty="0" smtClean="0"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𝐷</m:t>
                          </m:r>
                        </m:sub>
                      </m:sSub>
                      <m:f>
                        <m:fPr>
                          <m:ctrlPr>
                            <a:rPr lang="hu-HU" sz="2400" b="0" i="1" dirty="0" smtClean="0"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hu-HU" sz="2400" b="0" i="1" dirty="0" smtClean="0"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𝑑𝑥</m:t>
                          </m:r>
                          <m:r>
                            <a:rPr lang="hu-HU" sz="2400" b="0" i="1" dirty="0" smtClean="0"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(</m:t>
                          </m:r>
                          <m:r>
                            <a:rPr lang="hu-HU" sz="2400" b="0" i="1" dirty="0" smtClean="0"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𝑡</m:t>
                          </m:r>
                          <m:r>
                            <a:rPr lang="hu-HU" sz="2400" b="0" i="1" dirty="0" smtClean="0"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hu-HU" sz="2400" b="0" i="1" dirty="0" smtClean="0"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𝑑𝑡</m:t>
                          </m:r>
                        </m:den>
                      </m:f>
                    </m:oMath>
                  </m:oMathPara>
                </a14:m>
                <a:endParaRPr lang="hu-HU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0" name="Szövegdoboz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6585" y="1108687"/>
                <a:ext cx="2340384" cy="79342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Szövegdoboz 10"/>
              <p:cNvSpPr txBox="1"/>
              <p:nvPr/>
            </p:nvSpPr>
            <p:spPr>
              <a:xfrm>
                <a:off x="6552219" y="1263041"/>
                <a:ext cx="179286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u-HU" sz="2400" b="0" i="1" smtClean="0">
                          <a:latin typeface="Cambria Math"/>
                        </a:rPr>
                        <m:t>𝐺</m:t>
                      </m:r>
                      <m:r>
                        <a:rPr lang="hu-HU" sz="2400" b="0" i="1" smtClean="0">
                          <a:latin typeface="Cambria Math"/>
                        </a:rPr>
                        <m:t>(</m:t>
                      </m:r>
                      <m:r>
                        <a:rPr lang="hu-HU" sz="2400" b="0" i="1" smtClean="0">
                          <a:latin typeface="Cambria Math"/>
                        </a:rPr>
                        <m:t>𝑠</m:t>
                      </m:r>
                      <m:r>
                        <a:rPr lang="hu-HU" sz="2400" b="0" i="1" smtClean="0">
                          <a:latin typeface="Cambria Math"/>
                        </a:rPr>
                        <m:t>)=</m:t>
                      </m:r>
                      <m:r>
                        <a:rPr lang="hu-HU" sz="2400" i="1" dirty="0">
                          <a:latin typeface="Cambria Math"/>
                          <a:cs typeface="Times New Roman" panose="02020603050405020304" pitchFamily="18" charset="0"/>
                        </a:rPr>
                        <m:t>𝑠</m:t>
                      </m:r>
                      <m:sSub>
                        <m:sSubPr>
                          <m:ctrlPr>
                            <a:rPr lang="hu-HU" sz="2400" i="1" dirty="0">
                              <a:latin typeface="Cambria Math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hu-HU" sz="2400" i="1" dirty="0">
                              <a:latin typeface="Cambria Math"/>
                              <a:cs typeface="Times New Roman" panose="020206030504050203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hu-HU" sz="2400" b="0" i="1" dirty="0" smtClean="0">
                              <a:latin typeface="Cambria Math"/>
                              <a:cs typeface="Times New Roman" panose="02020603050405020304" pitchFamily="18" charset="0"/>
                            </a:rPr>
                            <m:t>𝐷</m:t>
                          </m:r>
                        </m:sub>
                      </m:sSub>
                    </m:oMath>
                  </m:oMathPara>
                </a14:m>
                <a:endParaRPr lang="hu-HU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1" name="Szövegdoboz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52219" y="1263041"/>
                <a:ext cx="1792863" cy="461665"/>
              </a:xfrm>
              <a:prstGeom prst="rect">
                <a:avLst/>
              </a:prstGeom>
              <a:blipFill rotWithShape="1">
                <a:blip r:embed="rId4"/>
                <a:stretch>
                  <a:fillRect b="-18421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Szövegdoboz 11"/>
              <p:cNvSpPr txBox="1"/>
              <p:nvPr/>
            </p:nvSpPr>
            <p:spPr>
              <a:xfrm>
                <a:off x="4038277" y="1274566"/>
                <a:ext cx="21765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u-HU" sz="2400" b="0" i="1" smtClean="0">
                          <a:latin typeface="Cambria Math"/>
                        </a:rPr>
                        <m:t>𝐺</m:t>
                      </m:r>
                      <m:r>
                        <a:rPr lang="hu-HU" sz="2400" b="0" i="1" smtClean="0">
                          <a:latin typeface="Cambria Math"/>
                        </a:rPr>
                        <m:t>(</m:t>
                      </m:r>
                      <m:r>
                        <a:rPr lang="hu-HU" sz="2400" b="0" i="1" smtClean="0">
                          <a:latin typeface="Cambria Math"/>
                        </a:rPr>
                        <m:t>𝑗</m:t>
                      </m:r>
                      <m:r>
                        <a:rPr lang="hu-HU" sz="2400" b="0" i="1" smtClean="0">
                          <a:latin typeface="Cambria Math"/>
                          <a:ea typeface="Cambria Math"/>
                        </a:rPr>
                        <m:t>𝜔</m:t>
                      </m:r>
                      <m:r>
                        <a:rPr lang="hu-HU" sz="2400" b="0" i="1" smtClean="0">
                          <a:latin typeface="Cambria Math"/>
                        </a:rPr>
                        <m:t>)</m:t>
                      </m:r>
                      <m:r>
                        <a:rPr lang="hu-HU" sz="2400" i="1" dirty="0" smtClean="0">
                          <a:latin typeface="Cambria Math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hu-HU" sz="2400" i="1" dirty="0">
                          <a:latin typeface="Cambria Math"/>
                          <a:cs typeface="Times New Roman" panose="02020603050405020304" pitchFamily="18" charset="0"/>
                        </a:rPr>
                        <m:t>𝑗</m:t>
                      </m:r>
                      <m:r>
                        <m:rPr>
                          <m:sty m:val="p"/>
                        </m:rPr>
                        <a:rPr lang="el-GR" sz="2400" i="1" dirty="0">
                          <a:latin typeface="Cambria Math"/>
                          <a:cs typeface="Times New Roman" panose="02020603050405020304" pitchFamily="18" charset="0"/>
                        </a:rPr>
                        <m:t>ω</m:t>
                      </m:r>
                      <m:sSub>
                        <m:sSubPr>
                          <m:ctrlPr>
                            <a:rPr lang="hu-HU" sz="2400" i="1" dirty="0">
                              <a:latin typeface="Cambria Math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hu-HU" sz="2400" i="1" dirty="0">
                              <a:latin typeface="Cambria Math"/>
                              <a:cs typeface="Times New Roman" panose="020206030504050203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hu-HU" sz="2400" b="0" i="1" dirty="0" smtClean="0">
                              <a:latin typeface="Cambria Math"/>
                              <a:cs typeface="Times New Roman" panose="02020603050405020304" pitchFamily="18" charset="0"/>
                            </a:rPr>
                            <m:t>𝐷</m:t>
                          </m:r>
                        </m:sub>
                      </m:sSub>
                    </m:oMath>
                  </m:oMathPara>
                </a14:m>
                <a:endParaRPr lang="hu-HU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2" name="Szövegdoboz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277" y="1274566"/>
                <a:ext cx="2176558" cy="461665"/>
              </a:xfrm>
              <a:prstGeom prst="rect">
                <a:avLst/>
              </a:prstGeom>
              <a:blipFill rotWithShape="1">
                <a:blip r:embed="rId5"/>
                <a:stretch>
                  <a:fillRect b="-18421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548680"/>
            <a:ext cx="8229600" cy="768350"/>
          </a:xfrm>
          <a:noFill/>
        </p:spPr>
        <p:txBody>
          <a:bodyPr/>
          <a:lstStyle/>
          <a:p>
            <a:r>
              <a:rPr lang="hu-HU" sz="4000" dirty="0" smtClean="0">
                <a:effectLst/>
              </a:rPr>
              <a:t>PT1  egytárolós tag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sz="half" idx="3"/>
          </p:nvPr>
        </p:nvSpPr>
        <p:spPr>
          <a:xfrm>
            <a:off x="457200" y="5814265"/>
            <a:ext cx="8229600" cy="671513"/>
          </a:xfrm>
          <a:noFill/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hu-HU" sz="2800" dirty="0" smtClean="0">
                <a:effectLst/>
              </a:rPr>
              <a:t>	Átmeneti függvény		Bode diagram</a:t>
            </a:r>
          </a:p>
        </p:txBody>
      </p:sp>
      <p:sp>
        <p:nvSpPr>
          <p:cNvPr id="4403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hu-HU"/>
          </a:p>
        </p:txBody>
      </p:sp>
      <p:sp>
        <p:nvSpPr>
          <p:cNvPr id="4403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hu-HU"/>
          </a:p>
        </p:txBody>
      </p:sp>
      <p:sp>
        <p:nvSpPr>
          <p:cNvPr id="4403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hu-HU"/>
          </a:p>
        </p:txBody>
      </p:sp>
      <p:sp>
        <p:nvSpPr>
          <p:cNvPr id="44039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hu-HU"/>
          </a:p>
        </p:txBody>
      </p:sp>
      <p:pic>
        <p:nvPicPr>
          <p:cNvPr id="44040" name="Picture 8" descr="pt1_eah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685323" y="2753925"/>
            <a:ext cx="3752850" cy="2974975"/>
          </a:xfrm>
          <a:noFill/>
          <a:ln/>
        </p:spPr>
      </p:pic>
      <p:pic>
        <p:nvPicPr>
          <p:cNvPr id="44041" name="Picture 9" descr="pt1_eab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4662010" y="2708920"/>
            <a:ext cx="3805238" cy="2981325"/>
          </a:xfrm>
          <a:noFill/>
          <a:ln/>
        </p:spPr>
      </p:pic>
      <p:cxnSp>
        <p:nvCxnSpPr>
          <p:cNvPr id="3" name="Egyenes összekötő nyíllal 2"/>
          <p:cNvCxnSpPr/>
          <p:nvPr/>
        </p:nvCxnSpPr>
        <p:spPr>
          <a:xfrm>
            <a:off x="6057165" y="4779150"/>
            <a:ext cx="585065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Egyenes összekötő nyíllal 11"/>
          <p:cNvCxnSpPr/>
          <p:nvPr/>
        </p:nvCxnSpPr>
        <p:spPr>
          <a:xfrm flipH="1">
            <a:off x="1511660" y="3834045"/>
            <a:ext cx="765085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Szövegdoboz 20"/>
              <p:cNvSpPr txBox="1"/>
              <p:nvPr/>
            </p:nvSpPr>
            <p:spPr>
              <a:xfrm>
                <a:off x="881590" y="1806534"/>
                <a:ext cx="2018373" cy="54296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hu-HU" sz="2000" b="0" i="1" dirty="0" smtClean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𝑇</m:t>
                    </m:r>
                    <m:f>
                      <m:fPr>
                        <m:ctrlPr>
                          <a:rPr lang="hu-HU" sz="2000" b="0" i="1" dirty="0" smtClean="0"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hu-HU" sz="2000" b="0" i="1" dirty="0" smtClean="0"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  <m:t>𝑑𝑦</m:t>
                        </m:r>
                        <m:r>
                          <a:rPr lang="hu-HU" sz="2000" b="0" i="1" dirty="0" smtClean="0"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hu-HU" sz="2000" b="0" i="1" dirty="0" smtClean="0"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  <m:t>𝑡</m:t>
                        </m:r>
                        <m:r>
                          <a:rPr lang="hu-HU" sz="2000" b="0" i="1" dirty="0" smtClean="0"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  <m:t>)</m:t>
                        </m:r>
                      </m:num>
                      <m:den>
                        <m:r>
                          <a:rPr lang="hu-HU" sz="2000" b="0" i="1" dirty="0" smtClean="0"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  <m:t>𝑑𝑡</m:t>
                        </m:r>
                      </m:den>
                    </m:f>
                  </m:oMath>
                </a14:m>
                <a:r>
                  <a:rPr lang="hu-HU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</a:t>
                </a:r>
                <a:r>
                  <a:rPr lang="hu-HU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y(t)=</a:t>
                </a:r>
                <a14:m>
                  <m:oMath xmlns:m="http://schemas.openxmlformats.org/officeDocument/2006/math">
                    <m:r>
                      <a:rPr lang="hu-HU" sz="2000" b="0" i="1" smtClean="0">
                        <a:latin typeface="Cambria Math"/>
                        <a:cs typeface="Times New Roman" panose="02020603050405020304" pitchFamily="18" charset="0"/>
                      </a:rPr>
                      <m:t>𝑥</m:t>
                    </m:r>
                    <m:r>
                      <a:rPr lang="hu-HU" sz="2000" b="0" i="1" smtClean="0">
                        <a:latin typeface="Cambria Math"/>
                        <a:cs typeface="Times New Roman" panose="02020603050405020304" pitchFamily="18" charset="0"/>
                      </a:rPr>
                      <m:t>(</m:t>
                    </m:r>
                    <m:r>
                      <a:rPr lang="hu-HU" sz="2000" b="0" i="1" smtClean="0">
                        <a:latin typeface="Cambria Math"/>
                        <a:cs typeface="Times New Roman" panose="02020603050405020304" pitchFamily="18" charset="0"/>
                      </a:rPr>
                      <m:t>𝑡</m:t>
                    </m:r>
                    <m:r>
                      <a:rPr lang="hu-HU" sz="2000" b="0" i="1" smtClean="0">
                        <a:latin typeface="Cambria Math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endParaRPr lang="hu-HU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1" name="Szövegdoboz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1590" y="1806534"/>
                <a:ext cx="2018373" cy="542969"/>
              </a:xfrm>
              <a:prstGeom prst="rect">
                <a:avLst/>
              </a:prstGeom>
              <a:blipFill rotWithShape="1">
                <a:blip r:embed="rId4"/>
                <a:stretch>
                  <a:fillRect t="-4494" b="-14607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Szövegdoboz 21"/>
              <p:cNvSpPr txBox="1"/>
              <p:nvPr/>
            </p:nvSpPr>
            <p:spPr>
              <a:xfrm>
                <a:off x="6732240" y="1673805"/>
                <a:ext cx="1817869" cy="6756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u-HU" sz="2000" b="0" i="1" smtClean="0">
                          <a:latin typeface="Cambria Math"/>
                        </a:rPr>
                        <m:t>𝐺</m:t>
                      </m:r>
                      <m:r>
                        <a:rPr lang="hu-HU" sz="2000" b="0" i="1" smtClean="0">
                          <a:latin typeface="Cambria Math"/>
                        </a:rPr>
                        <m:t>(</m:t>
                      </m:r>
                      <m:r>
                        <a:rPr lang="hu-HU" sz="2000" b="0" i="1" smtClean="0">
                          <a:latin typeface="Cambria Math"/>
                        </a:rPr>
                        <m:t>𝑠</m:t>
                      </m:r>
                      <m:r>
                        <a:rPr lang="hu-HU" sz="2000" b="0" i="1" smtClean="0">
                          <a:latin typeface="Cambria Math"/>
                        </a:rPr>
                        <m:t>)=</m:t>
                      </m:r>
                      <m:f>
                        <m:fPr>
                          <m:ctrlPr>
                            <a:rPr lang="hu-HU" sz="2000" i="1" dirty="0" smtClean="0">
                              <a:latin typeface="Cambria Math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hu-HU" sz="2000" b="0" i="1" dirty="0" smtClean="0">
                              <a:latin typeface="Cambria Math"/>
                              <a:cs typeface="Times New Roman" panose="020206030504050203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hu-HU" sz="2000" b="0" i="1" dirty="0" smtClean="0">
                              <a:latin typeface="Cambria Math"/>
                              <a:cs typeface="Times New Roman" panose="02020603050405020304" pitchFamily="18" charset="0"/>
                            </a:rPr>
                            <m:t>𝑠𝑇</m:t>
                          </m:r>
                          <m:r>
                            <a:rPr lang="hu-HU" sz="2000" b="0" i="1" dirty="0" smtClean="0">
                              <a:latin typeface="Cambria Math"/>
                              <a:cs typeface="Times New Roman" panose="02020603050405020304" pitchFamily="18" charset="0"/>
                            </a:rPr>
                            <m:t>+1</m:t>
                          </m:r>
                        </m:den>
                      </m:f>
                    </m:oMath>
                  </m:oMathPara>
                </a14:m>
                <a:endParaRPr lang="hu-HU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2" name="Szövegdoboz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32240" y="1673805"/>
                <a:ext cx="1817869" cy="675698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Szövegdoboz 22"/>
              <p:cNvSpPr txBox="1"/>
              <p:nvPr/>
            </p:nvSpPr>
            <p:spPr>
              <a:xfrm>
                <a:off x="4503376" y="1673805"/>
                <a:ext cx="2138854" cy="72449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u-HU" sz="2000" b="0" i="1" smtClean="0">
                          <a:latin typeface="Cambria Math"/>
                        </a:rPr>
                        <m:t>𝐺</m:t>
                      </m:r>
                      <m:r>
                        <a:rPr lang="hu-HU" sz="2000" b="0" i="1" smtClean="0">
                          <a:latin typeface="Cambria Math"/>
                        </a:rPr>
                        <m:t>(</m:t>
                      </m:r>
                      <m:r>
                        <a:rPr lang="hu-HU" sz="2000" b="0" i="1" smtClean="0">
                          <a:latin typeface="Cambria Math"/>
                        </a:rPr>
                        <m:t>𝑗</m:t>
                      </m:r>
                      <m:r>
                        <a:rPr lang="hu-HU" sz="2000" b="0" i="1" smtClean="0">
                          <a:latin typeface="Cambria Math"/>
                          <a:ea typeface="Cambria Math"/>
                        </a:rPr>
                        <m:t>𝜔</m:t>
                      </m:r>
                      <m:r>
                        <a:rPr lang="hu-HU" sz="2000" b="0" i="1" smtClean="0">
                          <a:latin typeface="Cambria Math"/>
                        </a:rPr>
                        <m:t>)</m:t>
                      </m:r>
                      <m:r>
                        <a:rPr lang="hu-HU" sz="2000" i="1" dirty="0" smtClean="0">
                          <a:latin typeface="Cambria Math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hu-HU" sz="2000" i="1" dirty="0" smtClean="0">
                              <a:latin typeface="Cambria Math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hu-HU" sz="2000" b="0" i="1" dirty="0" smtClean="0">
                              <a:latin typeface="Cambria Math"/>
                              <a:cs typeface="Times New Roman" panose="020206030504050203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hu-HU" sz="2000" b="0" i="1" dirty="0" smtClean="0">
                              <a:latin typeface="Cambria Math"/>
                              <a:cs typeface="Times New Roman" panose="02020603050405020304" pitchFamily="18" charset="0"/>
                            </a:rPr>
                            <m:t>𝑗</m:t>
                          </m:r>
                          <m:r>
                            <a:rPr lang="hu-HU" sz="2000" b="0" i="1" dirty="0" smtClean="0"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𝜔</m:t>
                          </m:r>
                          <m:r>
                            <a:rPr lang="hu-HU" sz="2000" b="0" i="1" dirty="0" smtClean="0"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𝑇</m:t>
                          </m:r>
                          <m:r>
                            <a:rPr lang="hu-HU" sz="2000" b="0" i="1" dirty="0" smtClean="0"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+1</m:t>
                          </m:r>
                        </m:den>
                      </m:f>
                    </m:oMath>
                  </m:oMathPara>
                </a14:m>
                <a:endParaRPr lang="hu-HU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3" name="Szövegdoboz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03376" y="1673805"/>
                <a:ext cx="2138854" cy="724494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Egyenes összekötő nyíllal 13"/>
          <p:cNvCxnSpPr/>
          <p:nvPr/>
        </p:nvCxnSpPr>
        <p:spPr>
          <a:xfrm flipV="1">
            <a:off x="3761910" y="2978950"/>
            <a:ext cx="360040" cy="31503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681038" y="414338"/>
            <a:ext cx="7772400" cy="636587"/>
          </a:xfrm>
        </p:spPr>
        <p:txBody>
          <a:bodyPr/>
          <a:lstStyle/>
          <a:p>
            <a:pPr eaLnBrk="1" hangingPunct="1">
              <a:defRPr/>
            </a:pPr>
            <a:r>
              <a:rPr lang="hu-HU" sz="4000" dirty="0" smtClean="0"/>
              <a:t>Tartály segédberendezésekkel</a:t>
            </a:r>
          </a:p>
        </p:txBody>
      </p:sp>
      <p:sp>
        <p:nvSpPr>
          <p:cNvPr id="34818" name="Text Box 3"/>
          <p:cNvSpPr txBox="1">
            <a:spLocks noChangeArrowheads="1"/>
          </p:cNvSpPr>
          <p:nvPr/>
        </p:nvSpPr>
        <p:spPr bwMode="auto">
          <a:xfrm>
            <a:off x="4952135" y="4677173"/>
            <a:ext cx="3510827" cy="1499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8000" tIns="10800" rIns="18000" bIns="10800">
            <a:spAutoFit/>
          </a:bodyPr>
          <a:lstStyle/>
          <a:p>
            <a:pPr eaLnBrk="0" hangingPunct="0"/>
            <a:r>
              <a:rPr lang="hu-HU" altLang="hu-HU" sz="2400" dirty="0">
                <a:latin typeface="Times New Roman" pitchFamily="18" charset="0"/>
              </a:rPr>
              <a:t>A „fekete doboz” modellel méréssel határozzuk meg a </a:t>
            </a:r>
            <a:r>
              <a:rPr lang="hu-HU" altLang="hu-HU" sz="2400" dirty="0" smtClean="0">
                <a:latin typeface="Times New Roman" pitchFamily="18" charset="0"/>
              </a:rPr>
              <a:t>kapcsolatot a szakasz be és kimenete között</a:t>
            </a:r>
            <a:endParaRPr lang="hu-HU" altLang="hu-HU" sz="2400" dirty="0">
              <a:latin typeface="Times New Roman" pitchFamily="18" charset="0"/>
            </a:endParaRPr>
          </a:p>
        </p:txBody>
      </p:sp>
      <p:sp>
        <p:nvSpPr>
          <p:cNvPr id="34819" name="AutoShape 4"/>
          <p:cNvSpPr>
            <a:spLocks noChangeArrowheads="1"/>
          </p:cNvSpPr>
          <p:nvPr/>
        </p:nvSpPr>
        <p:spPr bwMode="auto">
          <a:xfrm>
            <a:off x="2112963" y="1716088"/>
            <a:ext cx="1006475" cy="1800225"/>
          </a:xfrm>
          <a:prstGeom prst="flowChartMagneticDisk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u-HU" altLang="hu-HU"/>
          </a:p>
        </p:txBody>
      </p:sp>
      <p:sp>
        <p:nvSpPr>
          <p:cNvPr id="34820" name="AutoShape 5"/>
          <p:cNvSpPr>
            <a:spLocks noChangeArrowheads="1"/>
          </p:cNvSpPr>
          <p:nvPr/>
        </p:nvSpPr>
        <p:spPr bwMode="auto">
          <a:xfrm>
            <a:off x="2112963" y="2400300"/>
            <a:ext cx="1006475" cy="1116013"/>
          </a:xfrm>
          <a:prstGeom prst="flowChartMagneticDisk">
            <a:avLst/>
          </a:prstGeom>
          <a:solidFill>
            <a:srgbClr val="99C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u-HU" altLang="hu-HU"/>
          </a:p>
        </p:txBody>
      </p:sp>
      <p:grpSp>
        <p:nvGrpSpPr>
          <p:cNvPr id="34821" name="Group 6"/>
          <p:cNvGrpSpPr>
            <a:grpSpLocks/>
          </p:cNvGrpSpPr>
          <p:nvPr/>
        </p:nvGrpSpPr>
        <p:grpSpPr bwMode="auto">
          <a:xfrm>
            <a:off x="1052513" y="2063750"/>
            <a:ext cx="1112837" cy="187325"/>
            <a:chOff x="672" y="739"/>
            <a:chExt cx="1008" cy="144"/>
          </a:xfrm>
        </p:grpSpPr>
        <p:sp>
          <p:nvSpPr>
            <p:cNvPr id="34854" name="Line 7"/>
            <p:cNvSpPr>
              <a:spLocks noChangeShapeType="1"/>
            </p:cNvSpPr>
            <p:nvPr/>
          </p:nvSpPr>
          <p:spPr bwMode="auto">
            <a:xfrm>
              <a:off x="672" y="811"/>
              <a:ext cx="1008" cy="0"/>
            </a:xfrm>
            <a:prstGeom prst="line">
              <a:avLst/>
            </a:prstGeom>
            <a:noFill/>
            <a:ln w="38100" cmpd="dbl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34855" name="AutoShape 8"/>
            <p:cNvSpPr>
              <a:spLocks noChangeArrowheads="1"/>
            </p:cNvSpPr>
            <p:nvPr/>
          </p:nvSpPr>
          <p:spPr bwMode="auto">
            <a:xfrm rot="-5400000">
              <a:off x="960" y="691"/>
              <a:ext cx="144" cy="240"/>
            </a:xfrm>
            <a:prstGeom prst="flowChartCollate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hu-HU" altLang="hu-HU"/>
            </a:p>
          </p:txBody>
        </p:sp>
      </p:grpSp>
      <p:sp>
        <p:nvSpPr>
          <p:cNvPr id="34822" name="AutoShape 13"/>
          <p:cNvSpPr>
            <a:spLocks/>
          </p:cNvSpPr>
          <p:nvPr/>
        </p:nvSpPr>
        <p:spPr bwMode="auto">
          <a:xfrm>
            <a:off x="1125538" y="1557338"/>
            <a:ext cx="609600" cy="276225"/>
          </a:xfrm>
          <a:prstGeom prst="callout2">
            <a:avLst>
              <a:gd name="adj1" fmla="val 41380"/>
              <a:gd name="adj2" fmla="val 112500"/>
              <a:gd name="adj3" fmla="val 41380"/>
              <a:gd name="adj4" fmla="val 126042"/>
              <a:gd name="adj5" fmla="val 216667"/>
              <a:gd name="adj6" fmla="val 14140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18000" tIns="10800" rIns="18000" bIns="10800">
            <a:spAutoFit/>
          </a:bodyPr>
          <a:lstStyle/>
          <a:p>
            <a:pPr algn="r" eaLnBrk="0" hangingPunct="0"/>
            <a:r>
              <a:rPr lang="hu-HU" altLang="hu-HU" sz="1600">
                <a:latin typeface="Times New Roman" pitchFamily="18" charset="0"/>
              </a:rPr>
              <a:t>Qbe</a:t>
            </a:r>
            <a:endParaRPr lang="en-GB" altLang="hu-HU" sz="2400">
              <a:latin typeface="Times New Roman" pitchFamily="18" charset="0"/>
            </a:endParaRPr>
          </a:p>
        </p:txBody>
      </p:sp>
      <p:sp>
        <p:nvSpPr>
          <p:cNvPr id="34823" name="AutoShape 14"/>
          <p:cNvSpPr>
            <a:spLocks/>
          </p:cNvSpPr>
          <p:nvPr/>
        </p:nvSpPr>
        <p:spPr bwMode="auto">
          <a:xfrm>
            <a:off x="4222750" y="2874963"/>
            <a:ext cx="466725" cy="276225"/>
          </a:xfrm>
          <a:prstGeom prst="callout2">
            <a:avLst>
              <a:gd name="adj1" fmla="val 37894"/>
              <a:gd name="adj2" fmla="val -16329"/>
              <a:gd name="adj3" fmla="val 37894"/>
              <a:gd name="adj4" fmla="val -53060"/>
              <a:gd name="adj5" fmla="val 144208"/>
              <a:gd name="adj6" fmla="val -90815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18000" tIns="10800" rIns="18000" bIns="10800">
            <a:spAutoFit/>
          </a:bodyPr>
          <a:lstStyle/>
          <a:p>
            <a:pPr eaLnBrk="0" hangingPunct="0"/>
            <a:r>
              <a:rPr lang="hu-HU" altLang="hu-HU" sz="1600">
                <a:latin typeface="Times New Roman" pitchFamily="18" charset="0"/>
              </a:rPr>
              <a:t>Qki</a:t>
            </a:r>
            <a:endParaRPr lang="en-GB" altLang="hu-HU" sz="2400">
              <a:latin typeface="Times New Roman" pitchFamily="18" charset="0"/>
            </a:endParaRPr>
          </a:p>
        </p:txBody>
      </p:sp>
      <p:sp>
        <p:nvSpPr>
          <p:cNvPr id="34824" name="Line 15"/>
          <p:cNvSpPr>
            <a:spLocks noChangeShapeType="1"/>
          </p:cNvSpPr>
          <p:nvPr/>
        </p:nvSpPr>
        <p:spPr bwMode="auto">
          <a:xfrm>
            <a:off x="2006600" y="2586038"/>
            <a:ext cx="1588" cy="8064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34825" name="AutoShape 16"/>
          <p:cNvSpPr>
            <a:spLocks/>
          </p:cNvSpPr>
          <p:nvPr/>
        </p:nvSpPr>
        <p:spPr bwMode="auto">
          <a:xfrm>
            <a:off x="666750" y="3249613"/>
            <a:ext cx="1071563" cy="276225"/>
          </a:xfrm>
          <a:prstGeom prst="callout2">
            <a:avLst>
              <a:gd name="adj1" fmla="val 41380"/>
              <a:gd name="adj2" fmla="val 107111"/>
              <a:gd name="adj3" fmla="val 41380"/>
              <a:gd name="adj4" fmla="val 114963"/>
              <a:gd name="adj5" fmla="val -63792"/>
              <a:gd name="adj6" fmla="val 123111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18000" tIns="10800" rIns="18000" bIns="10800">
            <a:spAutoFit/>
          </a:bodyPr>
          <a:lstStyle/>
          <a:p>
            <a:pPr algn="r" eaLnBrk="0" hangingPunct="0"/>
            <a:r>
              <a:rPr lang="hu-HU" altLang="hu-HU" sz="1600">
                <a:latin typeface="Times New Roman" pitchFamily="18" charset="0"/>
              </a:rPr>
              <a:t>tartályszint</a:t>
            </a:r>
            <a:endParaRPr lang="en-GB" altLang="hu-HU" sz="1600">
              <a:latin typeface="Times New Roman" pitchFamily="18" charset="0"/>
            </a:endParaRPr>
          </a:p>
        </p:txBody>
      </p:sp>
      <p:sp>
        <p:nvSpPr>
          <p:cNvPr id="34826" name="AutoShape 17"/>
          <p:cNvSpPr>
            <a:spLocks/>
          </p:cNvSpPr>
          <p:nvPr/>
        </p:nvSpPr>
        <p:spPr bwMode="auto">
          <a:xfrm>
            <a:off x="3778250" y="2506663"/>
            <a:ext cx="715065" cy="276225"/>
          </a:xfrm>
          <a:prstGeom prst="callout2">
            <a:avLst>
              <a:gd name="adj1" fmla="val 43116"/>
              <a:gd name="adj2" fmla="val -4208"/>
              <a:gd name="adj3" fmla="val 43116"/>
              <a:gd name="adj4" fmla="val -11833"/>
              <a:gd name="adj5" fmla="val 267627"/>
              <a:gd name="adj6" fmla="val -5183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lIns="18000" tIns="10800" rIns="18000" bIns="10800">
            <a:spAutoFit/>
          </a:bodyPr>
          <a:lstStyle/>
          <a:p>
            <a:pPr eaLnBrk="0" hangingPunct="0"/>
            <a:r>
              <a:rPr lang="hu-HU" altLang="hu-HU" sz="1600">
                <a:latin typeface="Times New Roman" pitchFamily="18" charset="0"/>
              </a:rPr>
              <a:t>szelep</a:t>
            </a:r>
            <a:endParaRPr lang="en-GB" altLang="hu-HU" sz="2400">
              <a:latin typeface="Times New Roman" pitchFamily="18" charset="0"/>
            </a:endParaRPr>
          </a:p>
        </p:txBody>
      </p:sp>
      <p:sp>
        <p:nvSpPr>
          <p:cNvPr id="34827" name="AutoShape 18"/>
          <p:cNvSpPr>
            <a:spLocks/>
          </p:cNvSpPr>
          <p:nvPr/>
        </p:nvSpPr>
        <p:spPr bwMode="auto">
          <a:xfrm>
            <a:off x="386535" y="1529556"/>
            <a:ext cx="575490" cy="276225"/>
          </a:xfrm>
          <a:prstGeom prst="callout2">
            <a:avLst>
              <a:gd name="adj1" fmla="val 21949"/>
              <a:gd name="adj2" fmla="val 110458"/>
              <a:gd name="adj3" fmla="val 21948"/>
              <a:gd name="adj4" fmla="val 139802"/>
              <a:gd name="adj5" fmla="val 227209"/>
              <a:gd name="adj6" fmla="val 172094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lIns="18000" tIns="10800" rIns="18000" bIns="10800">
            <a:spAutoFit/>
          </a:bodyPr>
          <a:lstStyle/>
          <a:p>
            <a:pPr algn="r" eaLnBrk="0" hangingPunct="0"/>
            <a:r>
              <a:rPr lang="hu-HU" altLang="hu-HU" sz="1600" dirty="0">
                <a:latin typeface="Times New Roman" pitchFamily="18" charset="0"/>
              </a:rPr>
              <a:t>szelep</a:t>
            </a:r>
            <a:endParaRPr lang="hu-HU" altLang="hu-HU" sz="2400" dirty="0">
              <a:latin typeface="Times New Roman" pitchFamily="18" charset="0"/>
            </a:endParaRPr>
          </a:p>
        </p:txBody>
      </p:sp>
      <p:sp>
        <p:nvSpPr>
          <p:cNvPr id="34828" name="Line 19"/>
          <p:cNvSpPr>
            <a:spLocks noChangeShapeType="1"/>
          </p:cNvSpPr>
          <p:nvPr/>
        </p:nvSpPr>
        <p:spPr bwMode="auto">
          <a:xfrm>
            <a:off x="1211263" y="2312988"/>
            <a:ext cx="476250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34829" name="Text Box 20"/>
          <p:cNvSpPr txBox="1">
            <a:spLocks noChangeArrowheads="1"/>
          </p:cNvSpPr>
          <p:nvPr/>
        </p:nvSpPr>
        <p:spPr bwMode="auto">
          <a:xfrm>
            <a:off x="954088" y="2312988"/>
            <a:ext cx="10795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hu-HU" altLang="hu-HU" sz="1600">
                <a:latin typeface="Times New Roman" pitchFamily="18" charset="0"/>
              </a:rPr>
              <a:t>Nyomás különbség</a:t>
            </a:r>
          </a:p>
        </p:txBody>
      </p:sp>
      <p:sp>
        <p:nvSpPr>
          <p:cNvPr id="34830" name="Text Box 22"/>
          <p:cNvSpPr txBox="1">
            <a:spLocks noChangeArrowheads="1"/>
          </p:cNvSpPr>
          <p:nvPr/>
        </p:nvSpPr>
        <p:spPr bwMode="auto">
          <a:xfrm>
            <a:off x="2979738" y="3536950"/>
            <a:ext cx="10795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hu-HU" altLang="hu-HU" sz="1600">
                <a:latin typeface="Times New Roman" pitchFamily="18" charset="0"/>
              </a:rPr>
              <a:t>Nyomás különbség</a:t>
            </a:r>
          </a:p>
        </p:txBody>
      </p:sp>
      <p:sp>
        <p:nvSpPr>
          <p:cNvPr id="34831" name="Line 23"/>
          <p:cNvSpPr>
            <a:spLocks noChangeShapeType="1"/>
          </p:cNvSpPr>
          <p:nvPr/>
        </p:nvSpPr>
        <p:spPr bwMode="auto">
          <a:xfrm>
            <a:off x="3249613" y="3536950"/>
            <a:ext cx="476250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34832" name="Rectangle 24"/>
          <p:cNvSpPr>
            <a:spLocks noChangeArrowheads="1"/>
          </p:cNvSpPr>
          <p:nvPr/>
        </p:nvSpPr>
        <p:spPr bwMode="auto">
          <a:xfrm>
            <a:off x="6607175" y="3069431"/>
            <a:ext cx="1368425" cy="9350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u-HU" altLang="hu-HU" sz="2000">
                <a:latin typeface="Times New Roman" pitchFamily="18" charset="0"/>
              </a:rPr>
              <a:t>Szakasz</a:t>
            </a:r>
          </a:p>
        </p:txBody>
      </p:sp>
      <p:sp>
        <p:nvSpPr>
          <p:cNvPr id="34833" name="Oval 25"/>
          <p:cNvSpPr>
            <a:spLocks noChangeArrowheads="1"/>
          </p:cNvSpPr>
          <p:nvPr/>
        </p:nvSpPr>
        <p:spPr bwMode="auto">
          <a:xfrm>
            <a:off x="5932487" y="3447256"/>
            <a:ext cx="179388" cy="2063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u-HU" altLang="hu-HU"/>
          </a:p>
        </p:txBody>
      </p:sp>
      <p:sp>
        <p:nvSpPr>
          <p:cNvPr id="34834" name="Line 26"/>
          <p:cNvSpPr>
            <a:spLocks noChangeShapeType="1"/>
          </p:cNvSpPr>
          <p:nvPr/>
        </p:nvSpPr>
        <p:spPr bwMode="auto">
          <a:xfrm>
            <a:off x="6111875" y="3564731"/>
            <a:ext cx="5048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hu-HU"/>
          </a:p>
        </p:txBody>
      </p:sp>
      <p:sp>
        <p:nvSpPr>
          <p:cNvPr id="34836" name="Line 28"/>
          <p:cNvSpPr>
            <a:spLocks noChangeShapeType="1"/>
          </p:cNvSpPr>
          <p:nvPr/>
        </p:nvSpPr>
        <p:spPr bwMode="auto">
          <a:xfrm>
            <a:off x="5392737" y="3564731"/>
            <a:ext cx="5048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hu-HU"/>
          </a:p>
        </p:txBody>
      </p:sp>
      <p:sp>
        <p:nvSpPr>
          <p:cNvPr id="34838" name="Line 30"/>
          <p:cNvSpPr>
            <a:spLocks noChangeShapeType="1"/>
          </p:cNvSpPr>
          <p:nvPr/>
        </p:nvSpPr>
        <p:spPr bwMode="auto">
          <a:xfrm>
            <a:off x="7958137" y="3564731"/>
            <a:ext cx="5048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hu-HU"/>
          </a:p>
        </p:txBody>
      </p:sp>
      <p:sp>
        <p:nvSpPr>
          <p:cNvPr id="34839" name="AutoShape 31"/>
          <p:cNvSpPr>
            <a:spLocks/>
          </p:cNvSpPr>
          <p:nvPr/>
        </p:nvSpPr>
        <p:spPr bwMode="auto">
          <a:xfrm>
            <a:off x="6651625" y="2540793"/>
            <a:ext cx="1206500" cy="276225"/>
          </a:xfrm>
          <a:prstGeom prst="callout2">
            <a:avLst>
              <a:gd name="adj1" fmla="val 21949"/>
              <a:gd name="adj2" fmla="val 106315"/>
              <a:gd name="adj3" fmla="val 21949"/>
              <a:gd name="adj4" fmla="val 118949"/>
              <a:gd name="adj5" fmla="val 363718"/>
              <a:gd name="adj6" fmla="val 131972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18000" tIns="10800" rIns="18000" bIns="10800">
            <a:spAutoFit/>
          </a:bodyPr>
          <a:lstStyle/>
          <a:p>
            <a:pPr algn="r" eaLnBrk="0" hangingPunct="0"/>
            <a:r>
              <a:rPr lang="hu-HU" altLang="hu-HU" sz="1600">
                <a:latin typeface="Times New Roman" pitchFamily="18" charset="0"/>
              </a:rPr>
              <a:t>tartályszint h</a:t>
            </a:r>
            <a:endParaRPr lang="en-GB" altLang="hu-HU" sz="1600">
              <a:latin typeface="Times New Roman" pitchFamily="18" charset="0"/>
            </a:endParaRPr>
          </a:p>
        </p:txBody>
      </p:sp>
      <p:sp>
        <p:nvSpPr>
          <p:cNvPr id="34840" name="Line 32"/>
          <p:cNvSpPr>
            <a:spLocks noChangeShapeType="1"/>
          </p:cNvSpPr>
          <p:nvPr/>
        </p:nvSpPr>
        <p:spPr bwMode="auto">
          <a:xfrm>
            <a:off x="6022975" y="3636298"/>
            <a:ext cx="0" cy="5397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/>
            <a:tailEnd type="none" w="med" len="med"/>
          </a:ln>
        </p:spPr>
        <p:txBody>
          <a:bodyPr/>
          <a:lstStyle/>
          <a:p>
            <a:endParaRPr lang="hu-HU"/>
          </a:p>
        </p:txBody>
      </p:sp>
      <p:sp>
        <p:nvSpPr>
          <p:cNvPr id="34841" name="Line 33"/>
          <p:cNvSpPr>
            <a:spLocks noChangeShapeType="1"/>
          </p:cNvSpPr>
          <p:nvPr/>
        </p:nvSpPr>
        <p:spPr bwMode="auto">
          <a:xfrm>
            <a:off x="6022975" y="2934493"/>
            <a:ext cx="0" cy="5397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hu-HU"/>
          </a:p>
        </p:txBody>
      </p:sp>
      <p:sp>
        <p:nvSpPr>
          <p:cNvPr id="34842" name="Line 34"/>
          <p:cNvSpPr>
            <a:spLocks noChangeShapeType="1"/>
          </p:cNvSpPr>
          <p:nvPr/>
        </p:nvSpPr>
        <p:spPr bwMode="auto">
          <a:xfrm>
            <a:off x="5986462" y="1808956"/>
            <a:ext cx="0" cy="5397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hu-HU"/>
          </a:p>
        </p:txBody>
      </p:sp>
      <p:sp>
        <p:nvSpPr>
          <p:cNvPr id="34843" name="AutoShape 36"/>
          <p:cNvSpPr>
            <a:spLocks/>
          </p:cNvSpPr>
          <p:nvPr/>
        </p:nvSpPr>
        <p:spPr bwMode="auto">
          <a:xfrm>
            <a:off x="4842029" y="3178175"/>
            <a:ext cx="384575" cy="276225"/>
          </a:xfrm>
          <a:prstGeom prst="callout2">
            <a:avLst>
              <a:gd name="adj1" fmla="val 41380"/>
              <a:gd name="adj2" fmla="val 112500"/>
              <a:gd name="adj3" fmla="val 41380"/>
              <a:gd name="adj4" fmla="val 142708"/>
              <a:gd name="adj5" fmla="val 142528"/>
              <a:gd name="adj6" fmla="val 177083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lIns="18000" tIns="10800" rIns="18000" bIns="10800">
            <a:spAutoFit/>
          </a:bodyPr>
          <a:lstStyle/>
          <a:p>
            <a:pPr algn="r" eaLnBrk="0" hangingPunct="0"/>
            <a:r>
              <a:rPr lang="hu-HU" altLang="hu-HU" sz="1600" dirty="0" err="1">
                <a:latin typeface="Times New Roman" pitchFamily="18" charset="0"/>
              </a:rPr>
              <a:t>Qbe</a:t>
            </a:r>
            <a:endParaRPr lang="en-GB" altLang="hu-HU" sz="2400" dirty="0">
              <a:latin typeface="Times New Roman" pitchFamily="18" charset="0"/>
            </a:endParaRPr>
          </a:p>
        </p:txBody>
      </p:sp>
      <p:sp>
        <p:nvSpPr>
          <p:cNvPr id="34844" name="AutoShape 37"/>
          <p:cNvSpPr>
            <a:spLocks/>
          </p:cNvSpPr>
          <p:nvPr/>
        </p:nvSpPr>
        <p:spPr bwMode="auto">
          <a:xfrm>
            <a:off x="5113337" y="4083250"/>
            <a:ext cx="466725" cy="276225"/>
          </a:xfrm>
          <a:prstGeom prst="callout2">
            <a:avLst>
              <a:gd name="adj1" fmla="val 41380"/>
              <a:gd name="adj2" fmla="val 116329"/>
              <a:gd name="adj3" fmla="val 41380"/>
              <a:gd name="adj4" fmla="val 152380"/>
              <a:gd name="adj5" fmla="val -93676"/>
              <a:gd name="adj6" fmla="val 189116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18000" tIns="10800" rIns="18000" bIns="10800">
            <a:spAutoFit/>
          </a:bodyPr>
          <a:lstStyle/>
          <a:p>
            <a:pPr algn="r" eaLnBrk="0" hangingPunct="0"/>
            <a:r>
              <a:rPr lang="hu-HU" altLang="hu-HU" sz="1600" dirty="0">
                <a:latin typeface="Times New Roman" pitchFamily="18" charset="0"/>
              </a:rPr>
              <a:t>Qki</a:t>
            </a:r>
            <a:endParaRPr lang="en-GB" altLang="hu-HU" sz="2400" dirty="0">
              <a:latin typeface="Times New Roman" pitchFamily="18" charset="0"/>
            </a:endParaRPr>
          </a:p>
        </p:txBody>
      </p:sp>
      <p:sp>
        <p:nvSpPr>
          <p:cNvPr id="34845" name="Text Box 38"/>
          <p:cNvSpPr txBox="1">
            <a:spLocks noChangeArrowheads="1"/>
          </p:cNvSpPr>
          <p:nvPr/>
        </p:nvSpPr>
        <p:spPr bwMode="auto">
          <a:xfrm>
            <a:off x="5437187" y="1224756"/>
            <a:ext cx="10795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hu-HU" altLang="hu-HU" sz="1600">
                <a:latin typeface="Times New Roman" pitchFamily="18" charset="0"/>
              </a:rPr>
              <a:t>Nyomás különbség</a:t>
            </a:r>
          </a:p>
        </p:txBody>
      </p:sp>
      <p:sp>
        <p:nvSpPr>
          <p:cNvPr id="34847" name="Text Box 40"/>
          <p:cNvSpPr txBox="1">
            <a:spLocks noChangeArrowheads="1"/>
          </p:cNvSpPr>
          <p:nvPr/>
        </p:nvSpPr>
        <p:spPr bwMode="auto">
          <a:xfrm>
            <a:off x="847936" y="4212190"/>
            <a:ext cx="3573076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hu-HU" altLang="hu-HU" sz="2400" dirty="0">
                <a:latin typeface="Times New Roman" pitchFamily="18" charset="0"/>
              </a:rPr>
              <a:t>A blokk legyen </a:t>
            </a:r>
            <a:r>
              <a:rPr lang="hu-HU" altLang="hu-HU" sz="2400" dirty="0" smtClean="0">
                <a:latin typeface="Times New Roman" pitchFamily="18" charset="0"/>
              </a:rPr>
              <a:t>SISO</a:t>
            </a:r>
            <a:endParaRPr lang="hu-HU" altLang="hu-HU" sz="2400" dirty="0">
              <a:latin typeface="Times New Roman" pitchFamily="18" charset="0"/>
            </a:endParaRPr>
          </a:p>
          <a:p>
            <a:r>
              <a:rPr lang="hu-HU" altLang="hu-HU" sz="2400" dirty="0">
                <a:latin typeface="Times New Roman" pitchFamily="18" charset="0"/>
              </a:rPr>
              <a:t>Ha több jel van, akkor összegzőt </a:t>
            </a:r>
            <a:r>
              <a:rPr lang="hu-HU" altLang="hu-HU" sz="2400" dirty="0" smtClean="0">
                <a:latin typeface="Times New Roman" pitchFamily="18" charset="0"/>
              </a:rPr>
              <a:t>alkalmazzunk.</a:t>
            </a:r>
            <a:endParaRPr lang="hu-HU" altLang="hu-HU" sz="2400" dirty="0">
              <a:latin typeface="Times New Roman" pitchFamily="18" charset="0"/>
            </a:endParaRPr>
          </a:p>
        </p:txBody>
      </p:sp>
      <p:sp>
        <p:nvSpPr>
          <p:cNvPr id="34848" name="Text Box 41"/>
          <p:cNvSpPr txBox="1">
            <a:spLocks noChangeArrowheads="1"/>
          </p:cNvSpPr>
          <p:nvPr/>
        </p:nvSpPr>
        <p:spPr bwMode="auto">
          <a:xfrm>
            <a:off x="842005" y="5391482"/>
            <a:ext cx="333947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hu-HU" altLang="hu-HU" sz="2400" dirty="0">
                <a:latin typeface="Times New Roman" pitchFamily="18" charset="0"/>
              </a:rPr>
              <a:t>A be és </a:t>
            </a:r>
            <a:r>
              <a:rPr lang="hu-HU" altLang="hu-HU" sz="2400" dirty="0" smtClean="0">
                <a:latin typeface="Times New Roman" pitchFamily="18" charset="0"/>
              </a:rPr>
              <a:t>a kimenet legyen </a:t>
            </a:r>
            <a:r>
              <a:rPr lang="hu-HU" altLang="hu-HU" sz="2400" dirty="0">
                <a:latin typeface="Times New Roman" pitchFamily="18" charset="0"/>
              </a:rPr>
              <a:t>dimenzió </a:t>
            </a:r>
            <a:r>
              <a:rPr lang="hu-HU" altLang="hu-HU" sz="2400" dirty="0" smtClean="0">
                <a:latin typeface="Times New Roman" pitchFamily="18" charset="0"/>
              </a:rPr>
              <a:t>nélküli!</a:t>
            </a:r>
            <a:endParaRPr lang="hu-HU" altLang="hu-HU" sz="2400" dirty="0">
              <a:latin typeface="Times New Roman" pitchFamily="18" charset="0"/>
            </a:endParaRPr>
          </a:p>
        </p:txBody>
      </p:sp>
      <p:grpSp>
        <p:nvGrpSpPr>
          <p:cNvPr id="34849" name="Group 42"/>
          <p:cNvGrpSpPr>
            <a:grpSpLocks/>
          </p:cNvGrpSpPr>
          <p:nvPr/>
        </p:nvGrpSpPr>
        <p:grpSpPr bwMode="auto">
          <a:xfrm>
            <a:off x="3068638" y="3267075"/>
            <a:ext cx="1112837" cy="187325"/>
            <a:chOff x="672" y="739"/>
            <a:chExt cx="1008" cy="144"/>
          </a:xfrm>
        </p:grpSpPr>
        <p:sp>
          <p:nvSpPr>
            <p:cNvPr id="34852" name="Line 43"/>
            <p:cNvSpPr>
              <a:spLocks noChangeShapeType="1"/>
            </p:cNvSpPr>
            <p:nvPr/>
          </p:nvSpPr>
          <p:spPr bwMode="auto">
            <a:xfrm>
              <a:off x="672" y="811"/>
              <a:ext cx="1008" cy="0"/>
            </a:xfrm>
            <a:prstGeom prst="line">
              <a:avLst/>
            </a:prstGeom>
            <a:noFill/>
            <a:ln w="38100" cmpd="dbl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34853" name="AutoShape 44"/>
            <p:cNvSpPr>
              <a:spLocks noChangeArrowheads="1"/>
            </p:cNvSpPr>
            <p:nvPr/>
          </p:nvSpPr>
          <p:spPr bwMode="auto">
            <a:xfrm rot="-5400000">
              <a:off x="960" y="691"/>
              <a:ext cx="144" cy="240"/>
            </a:xfrm>
            <a:prstGeom prst="flowChartCollate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hu-HU" altLang="hu-HU"/>
            </a:p>
          </p:txBody>
        </p:sp>
      </p:grpSp>
      <p:sp>
        <p:nvSpPr>
          <p:cNvPr id="34850" name="Line 41"/>
          <p:cNvSpPr>
            <a:spLocks noChangeShapeType="1"/>
          </p:cNvSpPr>
          <p:nvPr/>
        </p:nvSpPr>
        <p:spPr bwMode="auto">
          <a:xfrm>
            <a:off x="6066631" y="3699668"/>
            <a:ext cx="904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34851" name="Rectangle 24"/>
          <p:cNvSpPr>
            <a:spLocks noChangeArrowheads="1"/>
          </p:cNvSpPr>
          <p:nvPr/>
        </p:nvSpPr>
        <p:spPr bwMode="auto">
          <a:xfrm>
            <a:off x="5481637" y="2348706"/>
            <a:ext cx="1052513" cy="5857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hu-HU" altLang="hu-HU" sz="200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229600" cy="768350"/>
          </a:xfrm>
          <a:noFill/>
        </p:spPr>
        <p:txBody>
          <a:bodyPr/>
          <a:lstStyle/>
          <a:p>
            <a:r>
              <a:rPr lang="hu-HU" sz="4000" smtClean="0">
                <a:effectLst/>
              </a:rPr>
              <a:t>PT2  kéttárolós tag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sz="half" idx="3"/>
          </p:nvPr>
        </p:nvSpPr>
        <p:spPr>
          <a:xfrm>
            <a:off x="746125" y="5814264"/>
            <a:ext cx="7651750" cy="585066"/>
          </a:xfrm>
          <a:noFill/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hu-HU" sz="2800" dirty="0" smtClean="0">
                <a:effectLst/>
              </a:rPr>
              <a:t>	Átmeneti függvény		Bode diagram</a:t>
            </a:r>
          </a:p>
        </p:txBody>
      </p:sp>
      <p:sp>
        <p:nvSpPr>
          <p:cNvPr id="4506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hu-HU"/>
          </a:p>
        </p:txBody>
      </p:sp>
      <p:sp>
        <p:nvSpPr>
          <p:cNvPr id="45061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hu-HU"/>
          </a:p>
        </p:txBody>
      </p:sp>
      <p:sp>
        <p:nvSpPr>
          <p:cNvPr id="4506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hu-HU"/>
          </a:p>
        </p:txBody>
      </p:sp>
      <p:sp>
        <p:nvSpPr>
          <p:cNvPr id="45063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hu-HU"/>
          </a:p>
        </p:txBody>
      </p:sp>
      <p:pic>
        <p:nvPicPr>
          <p:cNvPr id="45064" name="Picture 8" descr="pt2_eab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4797025" y="2739755"/>
            <a:ext cx="3733800" cy="2984500"/>
          </a:xfrm>
          <a:noFill/>
          <a:ln/>
        </p:spPr>
      </p:pic>
      <p:pic>
        <p:nvPicPr>
          <p:cNvPr id="45065" name="Picture 9" descr="pz2_eah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656825" y="2739755"/>
            <a:ext cx="3825875" cy="2978150"/>
          </a:xfrm>
          <a:noFill/>
          <a:ln/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0" name="Szövegdoboz 9"/>
              <p:cNvSpPr txBox="1"/>
              <p:nvPr/>
            </p:nvSpPr>
            <p:spPr>
              <a:xfrm>
                <a:off x="668634" y="1546740"/>
                <a:ext cx="3338543" cy="54296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hu-HU" sz="2000" i="1" dirty="0" smtClean="0"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hu-HU" sz="2000" b="0" i="1" dirty="0" smtClean="0"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  <m:t>𝑇</m:t>
                        </m:r>
                      </m:e>
                      <m:sup>
                        <m:r>
                          <a:rPr lang="hu-HU" sz="2000" b="0" i="1" dirty="0" smtClean="0"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f>
                      <m:fPr>
                        <m:ctrlPr>
                          <a:rPr lang="hu-HU" sz="2000" i="1" dirty="0"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hu-HU" sz="2000" i="1" dirty="0"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  <m:t>𝑑𝑦</m:t>
                        </m:r>
                        <m:r>
                          <a:rPr lang="hu-HU" sz="2000" i="1" dirty="0"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hu-HU" sz="2000" i="1" dirty="0"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  <m:t>𝑡</m:t>
                        </m:r>
                        <m:r>
                          <a:rPr lang="hu-HU" sz="2000" i="1" dirty="0"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  <m:t>)</m:t>
                        </m:r>
                      </m:num>
                      <m:den>
                        <m:r>
                          <a:rPr lang="hu-HU" sz="2000" i="1" dirty="0"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  <m:t>𝑑𝑡</m:t>
                        </m:r>
                      </m:den>
                    </m:f>
                    <m:r>
                      <m:rPr>
                        <m:nor/>
                      </m:rPr>
                      <a:rPr lang="hu-H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hu-HU" sz="2000" b="0" i="1" dirty="0" smtClean="0">
                        <a:latin typeface="Cambria Math"/>
                        <a:cs typeface="Times New Roman" panose="02020603050405020304" pitchFamily="18" charset="0"/>
                      </a:rPr>
                      <m:t>2</m:t>
                    </m:r>
                    <m:r>
                      <a:rPr lang="hu-HU" sz="2000" b="0" i="1" dirty="0" smtClean="0">
                        <a:latin typeface="Cambria Math"/>
                        <a:cs typeface="Times New Roman" panose="02020603050405020304" pitchFamily="18" charset="0"/>
                      </a:rPr>
                      <m:t>𝐷𝑇</m:t>
                    </m:r>
                    <m:f>
                      <m:fPr>
                        <m:ctrlPr>
                          <a:rPr lang="hu-HU" sz="2000" b="0" i="1" dirty="0" smtClean="0"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hu-HU" sz="2000" b="0" i="1" dirty="0" smtClean="0"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  <m:t>𝑑𝑦</m:t>
                        </m:r>
                        <m:r>
                          <a:rPr lang="hu-HU" sz="2000" b="0" i="1" dirty="0" smtClean="0"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hu-HU" sz="2000" b="0" i="1" dirty="0" smtClean="0"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  <m:t>𝑡</m:t>
                        </m:r>
                        <m:r>
                          <a:rPr lang="hu-HU" sz="2000" b="0" i="1" dirty="0" smtClean="0"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  <m:t>)</m:t>
                        </m:r>
                      </m:num>
                      <m:den>
                        <m:r>
                          <a:rPr lang="hu-HU" sz="2000" b="0" i="1" dirty="0" smtClean="0"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  <m:t>𝑑𝑡</m:t>
                        </m:r>
                      </m:den>
                    </m:f>
                  </m:oMath>
                </a14:m>
                <a:r>
                  <a:rPr lang="hu-HU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</a:t>
                </a:r>
                <a:r>
                  <a:rPr lang="hu-HU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y(t)=</a:t>
                </a:r>
                <a14:m>
                  <m:oMath xmlns:m="http://schemas.openxmlformats.org/officeDocument/2006/math">
                    <m:r>
                      <a:rPr lang="hu-HU" sz="2000" b="0" i="1" smtClean="0">
                        <a:latin typeface="Cambria Math"/>
                        <a:cs typeface="Times New Roman" panose="02020603050405020304" pitchFamily="18" charset="0"/>
                      </a:rPr>
                      <m:t>𝑥</m:t>
                    </m:r>
                    <m:r>
                      <a:rPr lang="hu-HU" sz="2000" b="0" i="1" smtClean="0">
                        <a:latin typeface="Cambria Math"/>
                        <a:cs typeface="Times New Roman" panose="02020603050405020304" pitchFamily="18" charset="0"/>
                      </a:rPr>
                      <m:t>(</m:t>
                    </m:r>
                    <m:r>
                      <a:rPr lang="hu-HU" sz="2000" b="0" i="1" smtClean="0">
                        <a:latin typeface="Cambria Math"/>
                        <a:cs typeface="Times New Roman" panose="02020603050405020304" pitchFamily="18" charset="0"/>
                      </a:rPr>
                      <m:t>𝑡</m:t>
                    </m:r>
                    <m:r>
                      <a:rPr lang="hu-HU" sz="2000" b="0" i="1" smtClean="0">
                        <a:latin typeface="Cambria Math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endParaRPr lang="hu-HU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0" name="Szövegdoboz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8634" y="1546740"/>
                <a:ext cx="3338543" cy="542969"/>
              </a:xfrm>
              <a:prstGeom prst="rect">
                <a:avLst/>
              </a:prstGeom>
              <a:blipFill rotWithShape="1">
                <a:blip r:embed="rId4"/>
                <a:stretch>
                  <a:fillRect t="-4494" b="-14607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Szövegdoboz 10"/>
              <p:cNvSpPr txBox="1"/>
              <p:nvPr/>
            </p:nvSpPr>
            <p:spPr>
              <a:xfrm>
                <a:off x="4752020" y="1990288"/>
                <a:ext cx="2980944" cy="6756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u-HU" sz="2000" b="0" i="1" smtClean="0">
                          <a:latin typeface="Cambria Math"/>
                        </a:rPr>
                        <m:t>𝐺</m:t>
                      </m:r>
                      <m:r>
                        <a:rPr lang="hu-HU" sz="2000" b="0" i="1" smtClean="0">
                          <a:latin typeface="Cambria Math"/>
                        </a:rPr>
                        <m:t>(</m:t>
                      </m:r>
                      <m:r>
                        <a:rPr lang="hu-HU" sz="2000" b="0" i="1" smtClean="0">
                          <a:latin typeface="Cambria Math"/>
                        </a:rPr>
                        <m:t>𝑠</m:t>
                      </m:r>
                      <m:r>
                        <a:rPr lang="hu-HU" sz="2000" b="0" i="1" smtClean="0">
                          <a:latin typeface="Cambria Math"/>
                        </a:rPr>
                        <m:t>)=</m:t>
                      </m:r>
                      <m:f>
                        <m:fPr>
                          <m:ctrlPr>
                            <a:rPr lang="hu-HU" sz="2000" i="1" dirty="0" smtClean="0">
                              <a:latin typeface="Cambria Math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hu-HU" sz="2000" b="0" i="1" dirty="0" smtClean="0">
                              <a:latin typeface="Cambria Math"/>
                              <a:cs typeface="Times New Roman" panose="020206030504050203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hu-HU" sz="2000" i="1" dirty="0" smtClean="0">
                                  <a:latin typeface="Cambria Math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hu-HU" sz="2000" b="0" i="1" dirty="0" smtClean="0">
                                  <a:latin typeface="Cambria Math"/>
                                  <a:cs typeface="Times New Roman" panose="02020603050405020304" pitchFamily="18" charset="0"/>
                                </a:rPr>
                                <m:t>𝑠</m:t>
                              </m:r>
                            </m:e>
                            <m:sup>
                              <m:r>
                                <a:rPr lang="hu-HU" sz="2000" b="0" i="1" dirty="0" smtClean="0">
                                  <a:latin typeface="Cambria Math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sSup>
                            <m:sSupPr>
                              <m:ctrlPr>
                                <a:rPr lang="hu-HU" sz="2000" i="1" dirty="0" smtClean="0">
                                  <a:latin typeface="Cambria Math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hu-HU" sz="2000" b="0" i="1" dirty="0" smtClean="0">
                                  <a:latin typeface="Cambria Math"/>
                                  <a:cs typeface="Times New Roman" panose="02020603050405020304" pitchFamily="18" charset="0"/>
                                </a:rPr>
                                <m:t>𝑇</m:t>
                              </m:r>
                            </m:e>
                            <m:sup>
                              <m:r>
                                <a:rPr lang="hu-HU" sz="2000" b="0" i="1" dirty="0" smtClean="0">
                                  <a:latin typeface="Cambria Math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hu-HU" sz="2000" b="0" i="1" dirty="0" smtClean="0">
                              <a:latin typeface="Cambria Math"/>
                              <a:cs typeface="Times New Roman" panose="02020603050405020304" pitchFamily="18" charset="0"/>
                            </a:rPr>
                            <m:t>+</m:t>
                          </m:r>
                          <m:r>
                            <a:rPr lang="hu-HU" sz="2000" b="0" i="1" dirty="0" smtClean="0">
                              <a:latin typeface="Cambria Math"/>
                              <a:cs typeface="Times New Roman" panose="02020603050405020304" pitchFamily="18" charset="0"/>
                            </a:rPr>
                            <m:t>𝑠</m:t>
                          </m:r>
                          <m:r>
                            <a:rPr lang="hu-HU" sz="2000" b="0" i="1" dirty="0" smtClean="0">
                              <a:latin typeface="Cambria Math"/>
                              <a:cs typeface="Times New Roman" panose="02020603050405020304" pitchFamily="18" charset="0"/>
                            </a:rPr>
                            <m:t>2</m:t>
                          </m:r>
                          <m:r>
                            <a:rPr lang="hu-HU" sz="2000" b="0" i="1" dirty="0" smtClean="0">
                              <a:latin typeface="Cambria Math"/>
                              <a:cs typeface="Times New Roman" panose="02020603050405020304" pitchFamily="18" charset="0"/>
                            </a:rPr>
                            <m:t>𝐷𝑇</m:t>
                          </m:r>
                          <m:r>
                            <a:rPr lang="hu-HU" sz="2000" b="0" i="1" dirty="0" smtClean="0">
                              <a:latin typeface="Cambria Math"/>
                              <a:cs typeface="Times New Roman" panose="02020603050405020304" pitchFamily="18" charset="0"/>
                            </a:rPr>
                            <m:t>+1</m:t>
                          </m:r>
                        </m:den>
                      </m:f>
                    </m:oMath>
                  </m:oMathPara>
                </a14:m>
                <a:endParaRPr lang="hu-HU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1" name="Szövegdoboz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52020" y="1990288"/>
                <a:ext cx="2980944" cy="675698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Szövegdoboz 11"/>
              <p:cNvSpPr txBox="1"/>
              <p:nvPr/>
            </p:nvSpPr>
            <p:spPr>
              <a:xfrm>
                <a:off x="4745986" y="1095655"/>
                <a:ext cx="3419911" cy="72513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u-HU" sz="2000" b="0" i="1" smtClean="0">
                          <a:latin typeface="Cambria Math"/>
                        </a:rPr>
                        <m:t>𝐺</m:t>
                      </m:r>
                      <m:r>
                        <a:rPr lang="hu-HU" sz="2000" b="0" i="1" smtClean="0">
                          <a:latin typeface="Cambria Math"/>
                        </a:rPr>
                        <m:t>(</m:t>
                      </m:r>
                      <m:r>
                        <a:rPr lang="hu-HU" sz="2000" b="0" i="1" smtClean="0">
                          <a:latin typeface="Cambria Math"/>
                        </a:rPr>
                        <m:t>𝑗</m:t>
                      </m:r>
                      <m:r>
                        <a:rPr lang="hu-HU" sz="2000" b="0" i="1" smtClean="0">
                          <a:latin typeface="Cambria Math"/>
                          <a:ea typeface="Cambria Math"/>
                        </a:rPr>
                        <m:t>𝜔</m:t>
                      </m:r>
                      <m:r>
                        <a:rPr lang="hu-HU" sz="2000" b="0" i="1" smtClean="0">
                          <a:latin typeface="Cambria Math"/>
                        </a:rPr>
                        <m:t>)</m:t>
                      </m:r>
                      <m:r>
                        <a:rPr lang="hu-HU" sz="2000" i="1" dirty="0" smtClean="0">
                          <a:latin typeface="Cambria Math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hu-HU" sz="2000" i="1" dirty="0" smtClean="0">
                              <a:latin typeface="Cambria Math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hu-HU" sz="2000" b="0" i="1" dirty="0" smtClean="0">
                              <a:latin typeface="Cambria Math"/>
                              <a:cs typeface="Times New Roman" panose="020206030504050203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hu-HU" sz="2000" i="1" dirty="0" smtClean="0">
                                  <a:latin typeface="Cambria Math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hu-HU" sz="2000" b="0" i="1" dirty="0" smtClean="0">
                                  <a:latin typeface="Cambria Math"/>
                                  <a:cs typeface="Times New Roman" panose="02020603050405020304" pitchFamily="18" charset="0"/>
                                </a:rPr>
                                <m:t>(</m:t>
                              </m:r>
                              <m:r>
                                <a:rPr lang="hu-HU" sz="2000" b="0" i="1" dirty="0" smtClean="0">
                                  <a:latin typeface="Cambria Math"/>
                                  <a:cs typeface="Times New Roman" panose="02020603050405020304" pitchFamily="18" charset="0"/>
                                </a:rPr>
                                <m:t>𝑗</m:t>
                              </m:r>
                              <m:r>
                                <a:rPr lang="hu-HU" sz="2000" b="0" i="1" dirty="0" smtClean="0">
                                  <a:latin typeface="Cambria Math"/>
                                  <a:ea typeface="Cambria Math"/>
                                  <a:cs typeface="Times New Roman" panose="02020603050405020304" pitchFamily="18" charset="0"/>
                                </a:rPr>
                                <m:t>𝜔</m:t>
                              </m:r>
                              <m:r>
                                <a:rPr lang="hu-HU" sz="2000" b="0" i="1" dirty="0" smtClean="0">
                                  <a:latin typeface="Cambria Math"/>
                                  <a:ea typeface="Cambria Math"/>
                                  <a:cs typeface="Times New Roman" panose="02020603050405020304" pitchFamily="18" charset="0"/>
                                </a:rPr>
                                <m:t>𝑇</m:t>
                              </m:r>
                              <m:r>
                                <a:rPr lang="hu-HU" sz="2000" b="0" i="1" dirty="0" smtClean="0">
                                  <a:latin typeface="Cambria Math"/>
                                  <a:ea typeface="Cambria Math"/>
                                  <a:cs typeface="Times New Roman" panose="020206030504050203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hu-HU" sz="2000" b="0" i="1" dirty="0" smtClean="0">
                                  <a:latin typeface="Cambria Math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hu-HU" sz="2000" b="0" i="1" dirty="0" smtClean="0">
                              <a:latin typeface="Cambria Math"/>
                              <a:cs typeface="Times New Roman" panose="02020603050405020304" pitchFamily="18" charset="0"/>
                            </a:rPr>
                            <m:t>+2</m:t>
                          </m:r>
                          <m:r>
                            <a:rPr lang="hu-HU" sz="2000" b="0" i="1" dirty="0" smtClean="0">
                              <a:latin typeface="Cambria Math"/>
                              <a:cs typeface="Times New Roman" panose="02020603050405020304" pitchFamily="18" charset="0"/>
                            </a:rPr>
                            <m:t>𝐷𝑗</m:t>
                          </m:r>
                          <m:r>
                            <a:rPr lang="hu-HU" sz="2000" b="0" i="1" dirty="0" smtClean="0"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𝜔</m:t>
                          </m:r>
                          <m:r>
                            <a:rPr lang="hu-HU" sz="2000" b="0" i="1" dirty="0" smtClean="0"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𝑇</m:t>
                          </m:r>
                          <m:r>
                            <a:rPr lang="hu-HU" sz="2000" b="0" i="1" dirty="0" smtClean="0"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+1</m:t>
                          </m:r>
                        </m:den>
                      </m:f>
                    </m:oMath>
                  </m:oMathPara>
                </a14:m>
                <a:endParaRPr lang="hu-HU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2" name="Szövegdoboz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45986" y="1095655"/>
                <a:ext cx="3419911" cy="725135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229600" cy="768350"/>
          </a:xfrm>
          <a:noFill/>
        </p:spPr>
        <p:txBody>
          <a:bodyPr/>
          <a:lstStyle/>
          <a:p>
            <a:r>
              <a:rPr lang="hu-HU" sz="4000" smtClean="0">
                <a:effectLst/>
              </a:rPr>
              <a:t>PH  holtidős tag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sz="half" idx="3"/>
          </p:nvPr>
        </p:nvSpPr>
        <p:spPr>
          <a:xfrm>
            <a:off x="521887" y="5680010"/>
            <a:ext cx="7740650" cy="671513"/>
          </a:xfrm>
          <a:noFill/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hu-HU" sz="2800" smtClean="0">
                <a:effectLst/>
              </a:rPr>
              <a:t>	Átmeneti függvény		Bode diagram</a:t>
            </a:r>
          </a:p>
        </p:txBody>
      </p:sp>
      <p:sp>
        <p:nvSpPr>
          <p:cNvPr id="4608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hu-HU"/>
          </a:p>
        </p:txBody>
      </p:sp>
      <p:sp>
        <p:nvSpPr>
          <p:cNvPr id="4608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hu-HU"/>
          </a:p>
        </p:txBody>
      </p:sp>
      <p:sp>
        <p:nvSpPr>
          <p:cNvPr id="4608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hu-HU"/>
          </a:p>
        </p:txBody>
      </p:sp>
      <p:sp>
        <p:nvSpPr>
          <p:cNvPr id="46087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hu-HU"/>
          </a:p>
        </p:txBody>
      </p:sp>
      <p:pic>
        <p:nvPicPr>
          <p:cNvPr id="46088" name="Picture 8" descr="ph_eab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4797025" y="2393885"/>
            <a:ext cx="3873500" cy="3081338"/>
          </a:xfrm>
          <a:noFill/>
          <a:ln/>
        </p:spPr>
      </p:pic>
      <p:pic>
        <p:nvPicPr>
          <p:cNvPr id="46089" name="Picture 9" descr="ph_eah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431400" y="2349435"/>
            <a:ext cx="3960812" cy="3135313"/>
          </a:xfrm>
          <a:noFill/>
          <a:ln/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0" name="Szövegdoboz 9"/>
              <p:cNvSpPr txBox="1"/>
              <p:nvPr/>
            </p:nvSpPr>
            <p:spPr>
              <a:xfrm>
                <a:off x="4842030" y="1178750"/>
                <a:ext cx="2421497" cy="47359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u-HU" sz="2400" b="0" i="1" smtClean="0">
                          <a:latin typeface="Cambria Math"/>
                        </a:rPr>
                        <m:t>𝐺</m:t>
                      </m:r>
                      <m:r>
                        <a:rPr lang="hu-HU" sz="2400" b="0" i="1" smtClean="0">
                          <a:latin typeface="Cambria Math"/>
                        </a:rPr>
                        <m:t>(</m:t>
                      </m:r>
                      <m:r>
                        <a:rPr lang="hu-HU" sz="2400" b="0" i="1" smtClean="0">
                          <a:latin typeface="Cambria Math"/>
                        </a:rPr>
                        <m:t>𝑗</m:t>
                      </m:r>
                      <m:r>
                        <a:rPr lang="hu-HU" sz="2400" b="0" i="1" smtClean="0">
                          <a:latin typeface="Cambria Math"/>
                          <a:ea typeface="Cambria Math"/>
                        </a:rPr>
                        <m:t>𝜔</m:t>
                      </m:r>
                      <m:r>
                        <a:rPr lang="hu-HU" sz="2400" b="0" i="1" smtClean="0">
                          <a:latin typeface="Cambria Math"/>
                        </a:rPr>
                        <m:t>)</m:t>
                      </m:r>
                      <m:r>
                        <a:rPr lang="hu-HU" sz="2400" i="1" dirty="0" smtClean="0">
                          <a:latin typeface="Cambria Math"/>
                          <a:cs typeface="Times New Roman" panose="02020603050405020304" pitchFamily="18" charset="0"/>
                        </a:rPr>
                        <m:t>=</m:t>
                      </m:r>
                      <m:sSup>
                        <m:sSupPr>
                          <m:ctrlPr>
                            <a:rPr lang="hu-HU" sz="2400" i="1" dirty="0" smtClean="0">
                              <a:latin typeface="Cambria Math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hu-HU" sz="2400" b="0" i="1" dirty="0" smtClean="0">
                              <a:latin typeface="Cambria Math"/>
                              <a:cs typeface="Times New Roman" panose="020206030504050203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hu-HU" sz="2400" b="0" i="1" dirty="0" smtClean="0">
                              <a:latin typeface="Cambria Math"/>
                              <a:cs typeface="Times New Roman" panose="02020603050405020304" pitchFamily="18" charset="0"/>
                            </a:rPr>
                            <m:t>−</m:t>
                          </m:r>
                          <m:r>
                            <a:rPr lang="hu-HU" sz="2400" b="0" i="1" dirty="0" smtClean="0">
                              <a:latin typeface="Cambria Math"/>
                              <a:cs typeface="Times New Roman" panose="02020603050405020304" pitchFamily="18" charset="0"/>
                            </a:rPr>
                            <m:t>𝑗</m:t>
                          </m:r>
                          <m:r>
                            <a:rPr lang="hu-HU" sz="2400" b="0" i="1" dirty="0" smtClean="0"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𝜔</m:t>
                          </m:r>
                          <m:sSub>
                            <m:sSubPr>
                              <m:ctrlPr>
                                <a:rPr lang="hu-HU" sz="2400" b="0" i="1" dirty="0" smtClean="0">
                                  <a:latin typeface="Cambria Math"/>
                                  <a:ea typeface="Cambria Math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hu-HU" sz="2400" b="0" i="1" dirty="0" smtClean="0">
                                  <a:latin typeface="Cambria Math"/>
                                  <a:ea typeface="Cambria Math"/>
                                  <a:cs typeface="Times New Roman" panose="020206030504050203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hu-HU" sz="2400" b="0" i="1" dirty="0" smtClean="0">
                                  <a:latin typeface="Cambria Math"/>
                                  <a:ea typeface="Cambria Math"/>
                                  <a:cs typeface="Times New Roman" panose="02020603050405020304" pitchFamily="18" charset="0"/>
                                </a:rPr>
                                <m:t>𝐻</m:t>
                              </m:r>
                            </m:sub>
                          </m:sSub>
                        </m:sup>
                      </m:sSup>
                    </m:oMath>
                  </m:oMathPara>
                </a14:m>
                <a:endParaRPr lang="hu-HU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0" name="Szövegdoboz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42030" y="1178750"/>
                <a:ext cx="2421497" cy="473591"/>
              </a:xfrm>
              <a:prstGeom prst="rect">
                <a:avLst/>
              </a:prstGeom>
              <a:blipFill rotWithShape="1">
                <a:blip r:embed="rId4"/>
                <a:stretch>
                  <a:fillRect b="-17949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Szövegdoboz 10"/>
              <p:cNvSpPr txBox="1"/>
              <p:nvPr/>
            </p:nvSpPr>
            <p:spPr>
              <a:xfrm>
                <a:off x="911865" y="1437165"/>
                <a:ext cx="282872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hu-HU" sz="2400" b="0" i="1" smtClean="0">
                        <a:latin typeface="Cambria Math"/>
                      </a:rPr>
                      <m:t>𝑦</m:t>
                    </m:r>
                    <m:r>
                      <a:rPr lang="hu-HU" sz="2400" b="0" i="1" smtClean="0">
                        <a:latin typeface="Cambria Math"/>
                      </a:rPr>
                      <m:t>(</m:t>
                    </m:r>
                    <m:r>
                      <a:rPr lang="hu-HU" sz="2400" b="0" i="1" smtClean="0">
                        <a:latin typeface="Cambria Math"/>
                      </a:rPr>
                      <m:t>𝑡</m:t>
                    </m:r>
                    <m:r>
                      <a:rPr lang="hu-HU" sz="2400" b="0" i="1" smtClean="0">
                        <a:latin typeface="Cambria Math"/>
                      </a:rPr>
                      <m:t>)=</m:t>
                    </m:r>
                  </m:oMath>
                </a14:m>
                <a:r>
                  <a:rPr lang="hu-HU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1(t-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hu-HU" sz="2400" i="1" smtClean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hu-HU" sz="2400" b="0" i="1" smtClean="0">
                            <a:latin typeface="Cambria Math"/>
                            <a:cs typeface="Times New Roman" panose="02020603050405020304" pitchFamily="18" charset="0"/>
                          </a:rPr>
                          <m:t>𝑇</m:t>
                        </m:r>
                      </m:e>
                      <m:sub>
                        <m:r>
                          <a:rPr lang="hu-HU" sz="2400" b="0" i="1" smtClean="0">
                            <a:latin typeface="Cambria Math"/>
                            <a:cs typeface="Times New Roman" panose="02020603050405020304" pitchFamily="18" charset="0"/>
                          </a:rPr>
                          <m:t>𝐻</m:t>
                        </m:r>
                      </m:sub>
                    </m:sSub>
                  </m:oMath>
                </a14:m>
                <a:r>
                  <a:rPr lang="hu-HU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)x(t-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hu-HU" sz="2400" i="1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hu-HU" sz="2400" i="1">
                            <a:latin typeface="Cambria Math"/>
                            <a:cs typeface="Times New Roman" panose="02020603050405020304" pitchFamily="18" charset="0"/>
                          </a:rPr>
                          <m:t>𝑇</m:t>
                        </m:r>
                      </m:e>
                      <m:sub>
                        <m:r>
                          <a:rPr lang="hu-HU" sz="2400" i="1">
                            <a:latin typeface="Cambria Math"/>
                            <a:cs typeface="Times New Roman" panose="02020603050405020304" pitchFamily="18" charset="0"/>
                          </a:rPr>
                          <m:t>𝐻</m:t>
                        </m:r>
                      </m:sub>
                    </m:sSub>
                  </m:oMath>
                </a14:m>
                <a:r>
                  <a:rPr lang="hu-HU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:endParaRPr lang="hu-HU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1" name="Szövegdoboz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1865" y="1437165"/>
                <a:ext cx="2828723" cy="461665"/>
              </a:xfrm>
              <a:prstGeom prst="rect">
                <a:avLst/>
              </a:prstGeom>
              <a:blipFill rotWithShape="1">
                <a:blip r:embed="rId5"/>
                <a:stretch>
                  <a:fillRect l="-647" t="-10667" r="-3233" b="-30667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Szövegdoboz 11"/>
              <p:cNvSpPr txBox="1"/>
              <p:nvPr/>
            </p:nvSpPr>
            <p:spPr>
              <a:xfrm>
                <a:off x="4842030" y="1718810"/>
                <a:ext cx="205043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u-HU" sz="2400" b="0" i="1" smtClean="0">
                          <a:latin typeface="Cambria Math"/>
                        </a:rPr>
                        <m:t>𝐺</m:t>
                      </m:r>
                      <m:r>
                        <a:rPr lang="hu-HU" sz="2400" b="0" i="1" smtClean="0">
                          <a:latin typeface="Cambria Math"/>
                        </a:rPr>
                        <m:t>(</m:t>
                      </m:r>
                      <m:r>
                        <a:rPr lang="hu-HU" sz="2400" b="0" i="1" smtClean="0">
                          <a:latin typeface="Cambria Math"/>
                        </a:rPr>
                        <m:t>𝑠</m:t>
                      </m:r>
                      <m:r>
                        <a:rPr lang="hu-HU" sz="2400" b="0" i="1" smtClean="0">
                          <a:latin typeface="Cambria Math"/>
                        </a:rPr>
                        <m:t>)=</m:t>
                      </m:r>
                      <m:sSup>
                        <m:sSupPr>
                          <m:ctrlPr>
                            <a:rPr lang="hu-HU" sz="2400" i="1" dirty="0" smtClean="0">
                              <a:latin typeface="Cambria Math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hu-HU" sz="2400" b="0" i="1" dirty="0" smtClean="0">
                              <a:latin typeface="Cambria Math"/>
                              <a:cs typeface="Times New Roman" panose="020206030504050203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hu-HU" sz="2400" b="0" i="1" dirty="0" smtClean="0">
                              <a:latin typeface="Cambria Math"/>
                              <a:cs typeface="Times New Roman" panose="02020603050405020304" pitchFamily="18" charset="0"/>
                            </a:rPr>
                            <m:t>−</m:t>
                          </m:r>
                          <m:r>
                            <a:rPr lang="hu-HU" sz="2400" b="0" i="1" dirty="0" smtClean="0">
                              <a:latin typeface="Cambria Math"/>
                              <a:cs typeface="Times New Roman" panose="02020603050405020304" pitchFamily="18" charset="0"/>
                            </a:rPr>
                            <m:t>𝑠</m:t>
                          </m:r>
                          <m:sSub>
                            <m:sSubPr>
                              <m:ctrlPr>
                                <a:rPr lang="hu-HU" sz="2400" b="0" i="1" dirty="0" smtClean="0">
                                  <a:latin typeface="Cambria Math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hu-HU" sz="2400" b="0" i="1" dirty="0" smtClean="0">
                                  <a:latin typeface="Cambria Math"/>
                                  <a:cs typeface="Times New Roman" panose="020206030504050203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hu-HU" sz="2400" b="0" i="1" dirty="0" smtClean="0">
                                  <a:latin typeface="Cambria Math"/>
                                  <a:cs typeface="Times New Roman" panose="02020603050405020304" pitchFamily="18" charset="0"/>
                                </a:rPr>
                                <m:t>𝐻</m:t>
                              </m:r>
                            </m:sub>
                          </m:sSub>
                        </m:sup>
                      </m:sSup>
                    </m:oMath>
                  </m:oMathPara>
                </a14:m>
                <a:endParaRPr lang="hu-HU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2" name="Szövegdoboz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42030" y="1718810"/>
                <a:ext cx="2050433" cy="461665"/>
              </a:xfrm>
              <a:prstGeom prst="rect">
                <a:avLst/>
              </a:prstGeom>
              <a:blipFill rotWithShape="1">
                <a:blip r:embed="rId6"/>
                <a:stretch>
                  <a:fillRect b="-18421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hu-HU" dirty="0" smtClean="0"/>
              <a:t>Kérdések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560" y="1484784"/>
            <a:ext cx="7992888" cy="4608512"/>
          </a:xfrm>
        </p:spPr>
        <p:txBody>
          <a:bodyPr/>
          <a:lstStyle/>
          <a:p>
            <a:pPr eaLnBrk="1" hangingPunct="1">
              <a:defRPr/>
            </a:pPr>
            <a:r>
              <a:rPr lang="hu-HU" sz="2800" dirty="0" smtClean="0"/>
              <a:t>Mi a kapcsolat az idő és a körfrekvencia, illetve operátoros tartomány között? Mi a szuperpozíció elve és melyek a tipikus vizsgáló jelek? </a:t>
            </a:r>
          </a:p>
          <a:p>
            <a:pPr eaLnBrk="1" hangingPunct="1">
              <a:defRPr/>
            </a:pPr>
            <a:r>
              <a:rPr lang="hu-HU" sz="2800" dirty="0" smtClean="0"/>
              <a:t>Mi az X és Y alaptag differenciál egyenlete és Bode diagramja? Hol olvashatók le a paraméterek a Bode diagramon?</a:t>
            </a:r>
          </a:p>
          <a:p>
            <a:pPr eaLnBrk="1" hangingPunct="1">
              <a:defRPr/>
            </a:pPr>
            <a:r>
              <a:rPr lang="hu-HU" sz="2800" dirty="0">
                <a:solidFill>
                  <a:prstClr val="white"/>
                </a:solidFill>
              </a:rPr>
              <a:t>Mi az X és Y alaptag </a:t>
            </a:r>
            <a:r>
              <a:rPr lang="hu-HU" sz="2800" dirty="0" smtClean="0">
                <a:solidFill>
                  <a:prstClr val="white"/>
                </a:solidFill>
              </a:rPr>
              <a:t>átviteli és átmeneti függvénye? </a:t>
            </a:r>
            <a:r>
              <a:rPr lang="hu-HU" sz="2800" dirty="0">
                <a:solidFill>
                  <a:prstClr val="white"/>
                </a:solidFill>
              </a:rPr>
              <a:t>Hol </a:t>
            </a:r>
            <a:r>
              <a:rPr lang="hu-HU" sz="2800" dirty="0" smtClean="0">
                <a:solidFill>
                  <a:prstClr val="white"/>
                </a:solidFill>
              </a:rPr>
              <a:t>olvashatók le a paraméterek az </a:t>
            </a:r>
            <a:r>
              <a:rPr lang="hu-HU" sz="2800" smtClean="0">
                <a:solidFill>
                  <a:prstClr val="white"/>
                </a:solidFill>
              </a:rPr>
              <a:t>átmeneti függvényen?</a:t>
            </a:r>
            <a:endParaRPr lang="hu-HU" sz="2400" dirty="0" smtClean="0"/>
          </a:p>
        </p:txBody>
      </p:sp>
    </p:spTree>
    <p:extLst>
      <p:ext uri="{BB962C8B-B14F-4D97-AF65-F5344CB8AC3E}">
        <p14:creationId xmlns:p14="http://schemas.microsoft.com/office/powerpoint/2010/main" val="2540450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503238" y="233363"/>
            <a:ext cx="8197850" cy="719137"/>
          </a:xfrm>
        </p:spPr>
        <p:txBody>
          <a:bodyPr/>
          <a:lstStyle/>
          <a:p>
            <a:pPr eaLnBrk="1" hangingPunct="1">
              <a:defRPr/>
            </a:pPr>
            <a:r>
              <a:rPr lang="hu-HU" sz="3600" dirty="0" smtClean="0"/>
              <a:t>Az állandósult állapotok meghatározása</a:t>
            </a:r>
          </a:p>
        </p:txBody>
      </p:sp>
      <p:grpSp>
        <p:nvGrpSpPr>
          <p:cNvPr id="6232" name="Group 3"/>
          <p:cNvGrpSpPr>
            <a:grpSpLocks/>
          </p:cNvGrpSpPr>
          <p:nvPr/>
        </p:nvGrpSpPr>
        <p:grpSpPr bwMode="auto">
          <a:xfrm>
            <a:off x="503238" y="1606550"/>
            <a:ext cx="3078162" cy="762000"/>
            <a:chOff x="288" y="1344"/>
            <a:chExt cx="1939" cy="480"/>
          </a:xfrm>
        </p:grpSpPr>
        <p:sp>
          <p:nvSpPr>
            <p:cNvPr id="6259" name="Rectangle 4"/>
            <p:cNvSpPr>
              <a:spLocks noChangeArrowheads="1"/>
            </p:cNvSpPr>
            <p:nvPr/>
          </p:nvSpPr>
          <p:spPr bwMode="auto">
            <a:xfrm>
              <a:off x="864" y="1344"/>
              <a:ext cx="768" cy="48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hu-HU" altLang="hu-HU"/>
            </a:p>
          </p:txBody>
        </p:sp>
        <p:sp>
          <p:nvSpPr>
            <p:cNvPr id="6260" name="Line 5"/>
            <p:cNvSpPr>
              <a:spLocks noChangeShapeType="1"/>
            </p:cNvSpPr>
            <p:nvPr/>
          </p:nvSpPr>
          <p:spPr bwMode="auto">
            <a:xfrm>
              <a:off x="528" y="1584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6261" name="Line 6"/>
            <p:cNvSpPr>
              <a:spLocks noChangeShapeType="1"/>
            </p:cNvSpPr>
            <p:nvPr/>
          </p:nvSpPr>
          <p:spPr bwMode="auto">
            <a:xfrm>
              <a:off x="1632" y="1584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hu-HU"/>
            </a:p>
          </p:txBody>
        </p:sp>
        <p:graphicFrame>
          <p:nvGraphicFramePr>
            <p:cNvPr id="6227" name="Object 83"/>
            <p:cNvGraphicFramePr>
              <a:graphicFrameLocks noChangeAspect="1"/>
            </p:cNvGraphicFramePr>
            <p:nvPr/>
          </p:nvGraphicFramePr>
          <p:xfrm>
            <a:off x="288" y="1366"/>
            <a:ext cx="590" cy="21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279" name="Equation" r:id="rId3" imgW="545626" imgH="203024" progId="Equation.DSMT4">
                    <p:embed/>
                  </p:oleObj>
                </mc:Choice>
                <mc:Fallback>
                  <p:oleObj name="Equation" r:id="rId3" imgW="545626" imgH="203024" progId="Equation.DSMT4">
                    <p:embed/>
                    <p:pic>
                      <p:nvPicPr>
                        <p:cNvPr id="0" name="Picture 8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88" y="1366"/>
                          <a:ext cx="590" cy="21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228" name="Object 84"/>
            <p:cNvGraphicFramePr>
              <a:graphicFrameLocks noChangeAspect="1"/>
            </p:cNvGraphicFramePr>
            <p:nvPr/>
          </p:nvGraphicFramePr>
          <p:xfrm>
            <a:off x="1640" y="1366"/>
            <a:ext cx="587" cy="21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280" name="Equation" r:id="rId5" imgW="545626" imgH="203024" progId="Equation.DSMT4">
                    <p:embed/>
                  </p:oleObj>
                </mc:Choice>
                <mc:Fallback>
                  <p:oleObj name="Equation" r:id="rId5" imgW="545626" imgH="203024" progId="Equation.DSMT4">
                    <p:embed/>
                    <p:pic>
                      <p:nvPicPr>
                        <p:cNvPr id="0" name="Picture 8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640" y="1366"/>
                          <a:ext cx="587" cy="21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6233" name="AutoShape 9"/>
          <p:cNvSpPr>
            <a:spLocks noChangeArrowheads="1"/>
          </p:cNvSpPr>
          <p:nvPr/>
        </p:nvSpPr>
        <p:spPr bwMode="auto">
          <a:xfrm>
            <a:off x="884238" y="2139950"/>
            <a:ext cx="98425" cy="685800"/>
          </a:xfrm>
          <a:prstGeom prst="downArrow">
            <a:avLst>
              <a:gd name="adj1" fmla="val 50000"/>
              <a:gd name="adj2" fmla="val 17419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 altLang="hu-HU"/>
          </a:p>
        </p:txBody>
      </p:sp>
      <p:sp>
        <p:nvSpPr>
          <p:cNvPr id="6234" name="AutoShape 10"/>
          <p:cNvSpPr>
            <a:spLocks noChangeArrowheads="1"/>
          </p:cNvSpPr>
          <p:nvPr/>
        </p:nvSpPr>
        <p:spPr bwMode="auto">
          <a:xfrm>
            <a:off x="2995613" y="2139950"/>
            <a:ext cx="98425" cy="685800"/>
          </a:xfrm>
          <a:prstGeom prst="downArrow">
            <a:avLst>
              <a:gd name="adj1" fmla="val 50000"/>
              <a:gd name="adj2" fmla="val 17419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 altLang="hu-HU"/>
          </a:p>
        </p:txBody>
      </p:sp>
      <p:graphicFrame>
        <p:nvGraphicFramePr>
          <p:cNvPr id="6229" name="Object 85"/>
          <p:cNvGraphicFramePr>
            <a:graphicFrameLocks noChangeAspect="1"/>
          </p:cNvGraphicFramePr>
          <p:nvPr/>
        </p:nvGraphicFramePr>
        <p:xfrm>
          <a:off x="620713" y="2884488"/>
          <a:ext cx="674687" cy="346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81" name="Equation" r:id="rId7" imgW="393529" imgH="203112" progId="Equation.DSMT4">
                  <p:embed/>
                </p:oleObj>
              </mc:Choice>
              <mc:Fallback>
                <p:oleObj name="Equation" r:id="rId7" imgW="393529" imgH="203112" progId="Equation.DSMT4">
                  <p:embed/>
                  <p:pic>
                    <p:nvPicPr>
                      <p:cNvPr id="0" name="Picture 8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0713" y="2884488"/>
                        <a:ext cx="674687" cy="346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230" name="Object 86"/>
          <p:cNvGraphicFramePr>
            <a:graphicFrameLocks noChangeAspect="1"/>
          </p:cNvGraphicFramePr>
          <p:nvPr/>
        </p:nvGraphicFramePr>
        <p:xfrm>
          <a:off x="2668588" y="2860675"/>
          <a:ext cx="673100" cy="346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82" name="Equation" r:id="rId9" imgW="393529" imgH="203112" progId="Equation.DSMT4">
                  <p:embed/>
                </p:oleObj>
              </mc:Choice>
              <mc:Fallback>
                <p:oleObj name="Equation" r:id="rId9" imgW="393529" imgH="203112" progId="Equation.DSMT4">
                  <p:embed/>
                  <p:pic>
                    <p:nvPicPr>
                      <p:cNvPr id="0" name="Picture 8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8588" y="2860675"/>
                        <a:ext cx="673100" cy="346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235" name="Text Box 16"/>
          <p:cNvSpPr txBox="1">
            <a:spLocks noChangeArrowheads="1"/>
          </p:cNvSpPr>
          <p:nvPr/>
        </p:nvSpPr>
        <p:spPr bwMode="auto">
          <a:xfrm>
            <a:off x="4251325" y="362267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endParaRPr lang="hu-HU" altLang="hu-HU" sz="2400">
              <a:latin typeface="Times New Roman" pitchFamily="18" charset="0"/>
            </a:endParaRPr>
          </a:p>
        </p:txBody>
      </p:sp>
      <p:grpSp>
        <p:nvGrpSpPr>
          <p:cNvPr id="6236" name="Group 17"/>
          <p:cNvGrpSpPr>
            <a:grpSpLocks/>
          </p:cNvGrpSpPr>
          <p:nvPr/>
        </p:nvGrpSpPr>
        <p:grpSpPr bwMode="auto">
          <a:xfrm>
            <a:off x="6507163" y="1854200"/>
            <a:ext cx="2286000" cy="1295400"/>
            <a:chOff x="528" y="1392"/>
            <a:chExt cx="1440" cy="816"/>
          </a:xfrm>
        </p:grpSpPr>
        <p:sp>
          <p:nvSpPr>
            <p:cNvPr id="6254" name="Line 18"/>
            <p:cNvSpPr>
              <a:spLocks noChangeShapeType="1"/>
            </p:cNvSpPr>
            <p:nvPr/>
          </p:nvSpPr>
          <p:spPr bwMode="auto">
            <a:xfrm>
              <a:off x="672" y="2064"/>
              <a:ext cx="12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6255" name="Line 19"/>
            <p:cNvSpPr>
              <a:spLocks noChangeShapeType="1"/>
            </p:cNvSpPr>
            <p:nvPr/>
          </p:nvSpPr>
          <p:spPr bwMode="auto">
            <a:xfrm flipV="1">
              <a:off x="768" y="1392"/>
              <a:ext cx="0" cy="7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6256" name="Freeform 20"/>
            <p:cNvSpPr>
              <a:spLocks/>
            </p:cNvSpPr>
            <p:nvPr/>
          </p:nvSpPr>
          <p:spPr bwMode="auto">
            <a:xfrm>
              <a:off x="768" y="1536"/>
              <a:ext cx="1008" cy="528"/>
            </a:xfrm>
            <a:custGeom>
              <a:avLst/>
              <a:gdLst>
                <a:gd name="T0" fmla="*/ 0 w 1008"/>
                <a:gd name="T1" fmla="*/ 571 h 488"/>
                <a:gd name="T2" fmla="*/ 96 w 1008"/>
                <a:gd name="T3" fmla="*/ 346 h 488"/>
                <a:gd name="T4" fmla="*/ 384 w 1008"/>
                <a:gd name="T5" fmla="*/ 66 h 488"/>
                <a:gd name="T6" fmla="*/ 672 w 1008"/>
                <a:gd name="T7" fmla="*/ 10 h 488"/>
                <a:gd name="T8" fmla="*/ 1008 w 1008"/>
                <a:gd name="T9" fmla="*/ 10 h 4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08"/>
                <a:gd name="T16" fmla="*/ 0 h 488"/>
                <a:gd name="T17" fmla="*/ 1008 w 1008"/>
                <a:gd name="T18" fmla="*/ 488 h 4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08" h="488">
                  <a:moveTo>
                    <a:pt x="0" y="488"/>
                  </a:moveTo>
                  <a:cubicBezTo>
                    <a:pt x="16" y="428"/>
                    <a:pt x="32" y="368"/>
                    <a:pt x="96" y="296"/>
                  </a:cubicBezTo>
                  <a:cubicBezTo>
                    <a:pt x="160" y="224"/>
                    <a:pt x="288" y="104"/>
                    <a:pt x="384" y="56"/>
                  </a:cubicBezTo>
                  <a:cubicBezTo>
                    <a:pt x="480" y="8"/>
                    <a:pt x="568" y="16"/>
                    <a:pt x="672" y="8"/>
                  </a:cubicBezTo>
                  <a:cubicBezTo>
                    <a:pt x="776" y="0"/>
                    <a:pt x="952" y="8"/>
                    <a:pt x="1008" y="8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6257" name="Text Box 21"/>
            <p:cNvSpPr txBox="1">
              <a:spLocks noChangeArrowheads="1"/>
            </p:cNvSpPr>
            <p:nvPr/>
          </p:nvSpPr>
          <p:spPr bwMode="auto">
            <a:xfrm>
              <a:off x="528" y="1392"/>
              <a:ext cx="208" cy="1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18000" tIns="10800" rIns="18000" bIns="10800">
              <a:spAutoFit/>
            </a:bodyPr>
            <a:lstStyle/>
            <a:p>
              <a:pPr eaLnBrk="0" hangingPunct="0"/>
              <a:r>
                <a:rPr lang="hu-HU" altLang="hu-HU" sz="1600">
                  <a:latin typeface="Times New Roman" pitchFamily="18" charset="0"/>
                </a:rPr>
                <a:t>y(t)</a:t>
              </a:r>
            </a:p>
          </p:txBody>
        </p:sp>
        <p:sp>
          <p:nvSpPr>
            <p:cNvPr id="6258" name="Text Box 22"/>
            <p:cNvSpPr txBox="1">
              <a:spLocks noChangeArrowheads="1"/>
            </p:cNvSpPr>
            <p:nvPr/>
          </p:nvSpPr>
          <p:spPr bwMode="auto">
            <a:xfrm>
              <a:off x="1910" y="2040"/>
              <a:ext cx="58" cy="1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18000" tIns="10800" rIns="18000" bIns="10800">
              <a:spAutoFit/>
            </a:bodyPr>
            <a:lstStyle/>
            <a:p>
              <a:pPr eaLnBrk="0" hangingPunct="0"/>
              <a:r>
                <a:rPr lang="hu-HU" altLang="hu-HU" sz="1600">
                  <a:latin typeface="Times New Roman" pitchFamily="18" charset="0"/>
                </a:rPr>
                <a:t>t</a:t>
              </a:r>
            </a:p>
          </p:txBody>
        </p:sp>
      </p:grpSp>
      <p:grpSp>
        <p:nvGrpSpPr>
          <p:cNvPr id="6237" name="Group 23"/>
          <p:cNvGrpSpPr>
            <a:grpSpLocks/>
          </p:cNvGrpSpPr>
          <p:nvPr/>
        </p:nvGrpSpPr>
        <p:grpSpPr bwMode="auto">
          <a:xfrm>
            <a:off x="3760788" y="1143000"/>
            <a:ext cx="3127375" cy="4400550"/>
            <a:chOff x="1968" y="750"/>
            <a:chExt cx="1938" cy="2772"/>
          </a:xfrm>
        </p:grpSpPr>
        <p:sp>
          <p:nvSpPr>
            <p:cNvPr id="6240" name="Line 24"/>
            <p:cNvSpPr>
              <a:spLocks noChangeShapeType="1"/>
            </p:cNvSpPr>
            <p:nvPr/>
          </p:nvSpPr>
          <p:spPr bwMode="auto">
            <a:xfrm flipV="1">
              <a:off x="2160" y="798"/>
              <a:ext cx="0" cy="18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6241" name="Line 25"/>
            <p:cNvSpPr>
              <a:spLocks noChangeShapeType="1"/>
            </p:cNvSpPr>
            <p:nvPr/>
          </p:nvSpPr>
          <p:spPr bwMode="auto">
            <a:xfrm>
              <a:off x="1968" y="2526"/>
              <a:ext cx="19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6242" name="Freeform 26"/>
            <p:cNvSpPr>
              <a:spLocks/>
            </p:cNvSpPr>
            <p:nvPr/>
          </p:nvSpPr>
          <p:spPr bwMode="auto">
            <a:xfrm>
              <a:off x="2160" y="1038"/>
              <a:ext cx="1488" cy="1488"/>
            </a:xfrm>
            <a:custGeom>
              <a:avLst/>
              <a:gdLst>
                <a:gd name="T0" fmla="*/ 0 w 1488"/>
                <a:gd name="T1" fmla="*/ 1488 h 1488"/>
                <a:gd name="T2" fmla="*/ 384 w 1488"/>
                <a:gd name="T3" fmla="*/ 960 h 1488"/>
                <a:gd name="T4" fmla="*/ 960 w 1488"/>
                <a:gd name="T5" fmla="*/ 384 h 1488"/>
                <a:gd name="T6" fmla="*/ 1488 w 1488"/>
                <a:gd name="T7" fmla="*/ 0 h 14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488"/>
                <a:gd name="T13" fmla="*/ 0 h 1488"/>
                <a:gd name="T14" fmla="*/ 1488 w 1488"/>
                <a:gd name="T15" fmla="*/ 1488 h 14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488" h="1488">
                  <a:moveTo>
                    <a:pt x="0" y="1488"/>
                  </a:moveTo>
                  <a:cubicBezTo>
                    <a:pt x="112" y="1316"/>
                    <a:pt x="224" y="1144"/>
                    <a:pt x="384" y="960"/>
                  </a:cubicBezTo>
                  <a:cubicBezTo>
                    <a:pt x="544" y="776"/>
                    <a:pt x="776" y="544"/>
                    <a:pt x="960" y="384"/>
                  </a:cubicBezTo>
                  <a:cubicBezTo>
                    <a:pt x="1144" y="224"/>
                    <a:pt x="1400" y="64"/>
                    <a:pt x="1488" y="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6243" name="Text Box 27"/>
            <p:cNvSpPr txBox="1">
              <a:spLocks noChangeArrowheads="1"/>
            </p:cNvSpPr>
            <p:nvPr/>
          </p:nvSpPr>
          <p:spPr bwMode="auto">
            <a:xfrm>
              <a:off x="3792" y="2526"/>
              <a:ext cx="114" cy="1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18000" tIns="10800" rIns="18000" bIns="10800">
              <a:spAutoFit/>
            </a:bodyPr>
            <a:lstStyle/>
            <a:p>
              <a:pPr eaLnBrk="0" hangingPunct="0"/>
              <a:r>
                <a:rPr lang="hu-HU" altLang="hu-HU" sz="1600">
                  <a:latin typeface="Times New Roman" pitchFamily="18" charset="0"/>
                </a:rPr>
                <a:t>X</a:t>
              </a:r>
            </a:p>
          </p:txBody>
        </p:sp>
        <p:sp>
          <p:nvSpPr>
            <p:cNvPr id="6244" name="Text Box 28"/>
            <p:cNvSpPr txBox="1">
              <a:spLocks noChangeArrowheads="1"/>
            </p:cNvSpPr>
            <p:nvPr/>
          </p:nvSpPr>
          <p:spPr bwMode="auto">
            <a:xfrm>
              <a:off x="2208" y="750"/>
              <a:ext cx="114" cy="1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18000" tIns="10800" rIns="18000" bIns="10800">
              <a:spAutoFit/>
            </a:bodyPr>
            <a:lstStyle/>
            <a:p>
              <a:pPr eaLnBrk="0" hangingPunct="0"/>
              <a:r>
                <a:rPr lang="hu-HU" altLang="hu-HU" sz="1600">
                  <a:latin typeface="Times New Roman" pitchFamily="18" charset="0"/>
                </a:rPr>
                <a:t>Y</a:t>
              </a:r>
            </a:p>
          </p:txBody>
        </p:sp>
        <p:sp>
          <p:nvSpPr>
            <p:cNvPr id="6245" name="Line 29"/>
            <p:cNvSpPr>
              <a:spLocks noChangeShapeType="1"/>
            </p:cNvSpPr>
            <p:nvPr/>
          </p:nvSpPr>
          <p:spPr bwMode="auto">
            <a:xfrm>
              <a:off x="2688" y="2514"/>
              <a:ext cx="0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6246" name="Line 30"/>
            <p:cNvSpPr>
              <a:spLocks noChangeShapeType="1"/>
            </p:cNvSpPr>
            <p:nvPr/>
          </p:nvSpPr>
          <p:spPr bwMode="auto">
            <a:xfrm>
              <a:off x="2592" y="2562"/>
              <a:ext cx="76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6247" name="AutoShape 31"/>
            <p:cNvSpPr>
              <a:spLocks noChangeArrowheads="1"/>
            </p:cNvSpPr>
            <p:nvPr/>
          </p:nvSpPr>
          <p:spPr bwMode="auto">
            <a:xfrm>
              <a:off x="2640" y="1806"/>
              <a:ext cx="96" cy="96"/>
            </a:xfrm>
            <a:prstGeom prst="star4">
              <a:avLst>
                <a:gd name="adj" fmla="val 125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hu-HU" altLang="hu-HU"/>
            </a:p>
          </p:txBody>
        </p:sp>
        <p:sp>
          <p:nvSpPr>
            <p:cNvPr id="6248" name="AutoShape 32"/>
            <p:cNvSpPr>
              <a:spLocks noChangeArrowheads="1"/>
            </p:cNvSpPr>
            <p:nvPr/>
          </p:nvSpPr>
          <p:spPr bwMode="auto">
            <a:xfrm>
              <a:off x="3120" y="1326"/>
              <a:ext cx="96" cy="96"/>
            </a:xfrm>
            <a:prstGeom prst="star4">
              <a:avLst>
                <a:gd name="adj" fmla="val 125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hu-HU" altLang="hu-HU"/>
            </a:p>
          </p:txBody>
        </p:sp>
        <p:sp>
          <p:nvSpPr>
            <p:cNvPr id="6249" name="Line 33"/>
            <p:cNvSpPr>
              <a:spLocks noChangeShapeType="1"/>
            </p:cNvSpPr>
            <p:nvPr/>
          </p:nvSpPr>
          <p:spPr bwMode="auto">
            <a:xfrm>
              <a:off x="3168" y="2562"/>
              <a:ext cx="0" cy="9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6250" name="Text Box 34"/>
            <p:cNvSpPr txBox="1">
              <a:spLocks noChangeArrowheads="1"/>
            </p:cNvSpPr>
            <p:nvPr/>
          </p:nvSpPr>
          <p:spPr bwMode="auto">
            <a:xfrm>
              <a:off x="3216" y="2610"/>
              <a:ext cx="208" cy="1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18000" tIns="10800" rIns="18000" bIns="10800">
              <a:spAutoFit/>
            </a:bodyPr>
            <a:lstStyle/>
            <a:p>
              <a:pPr eaLnBrk="0" hangingPunct="0"/>
              <a:r>
                <a:rPr lang="hu-HU" altLang="hu-HU" sz="1600">
                  <a:latin typeface="Times New Roman" pitchFamily="18" charset="0"/>
                </a:rPr>
                <a:t>x(t)</a:t>
              </a:r>
            </a:p>
          </p:txBody>
        </p:sp>
        <p:sp>
          <p:nvSpPr>
            <p:cNvPr id="6251" name="Text Box 35"/>
            <p:cNvSpPr txBox="1">
              <a:spLocks noChangeArrowheads="1"/>
            </p:cNvSpPr>
            <p:nvPr/>
          </p:nvSpPr>
          <p:spPr bwMode="auto">
            <a:xfrm>
              <a:off x="2582" y="3330"/>
              <a:ext cx="58" cy="1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18000" tIns="10800" rIns="18000" bIns="10800">
              <a:spAutoFit/>
            </a:bodyPr>
            <a:lstStyle/>
            <a:p>
              <a:pPr eaLnBrk="0" hangingPunct="0"/>
              <a:r>
                <a:rPr lang="hu-HU" altLang="hu-HU" sz="1600">
                  <a:latin typeface="Times New Roman" pitchFamily="18" charset="0"/>
                </a:rPr>
                <a:t>t</a:t>
              </a:r>
            </a:p>
          </p:txBody>
        </p:sp>
        <p:sp>
          <p:nvSpPr>
            <p:cNvPr id="6252" name="Text Box 36"/>
            <p:cNvSpPr txBox="1">
              <a:spLocks noChangeArrowheads="1"/>
            </p:cNvSpPr>
            <p:nvPr/>
          </p:nvSpPr>
          <p:spPr bwMode="auto">
            <a:xfrm>
              <a:off x="3216" y="1326"/>
              <a:ext cx="226" cy="1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18000" tIns="10800" rIns="18000" bIns="10800">
              <a:spAutoFit/>
            </a:bodyPr>
            <a:lstStyle/>
            <a:p>
              <a:pPr eaLnBrk="0" hangingPunct="0"/>
              <a:r>
                <a:rPr lang="en-GB" altLang="hu-HU" sz="1400">
                  <a:latin typeface="Times New Roman" pitchFamily="18" charset="0"/>
                </a:rPr>
                <a:t>WP</a:t>
              </a:r>
              <a:r>
                <a:rPr lang="en-GB" altLang="hu-HU" sz="1400" baseline="-25000">
                  <a:latin typeface="Times New Roman" pitchFamily="18" charset="0"/>
                </a:rPr>
                <a:t>2</a:t>
              </a:r>
              <a:endParaRPr lang="hu-HU" altLang="hu-HU" sz="1400" baseline="-25000">
                <a:latin typeface="Times New Roman" pitchFamily="18" charset="0"/>
              </a:endParaRPr>
            </a:p>
          </p:txBody>
        </p:sp>
        <p:sp>
          <p:nvSpPr>
            <p:cNvPr id="6253" name="Text Box 37"/>
            <p:cNvSpPr txBox="1">
              <a:spLocks noChangeArrowheads="1"/>
            </p:cNvSpPr>
            <p:nvPr/>
          </p:nvSpPr>
          <p:spPr bwMode="auto">
            <a:xfrm>
              <a:off x="2462" y="1662"/>
              <a:ext cx="226" cy="1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18000" tIns="10800" rIns="18000" bIns="10800">
              <a:spAutoFit/>
            </a:bodyPr>
            <a:lstStyle/>
            <a:p>
              <a:pPr eaLnBrk="0" hangingPunct="0"/>
              <a:r>
                <a:rPr lang="en-GB" altLang="hu-HU" sz="1400">
                  <a:latin typeface="Times New Roman" pitchFamily="18" charset="0"/>
                </a:rPr>
                <a:t>WP</a:t>
              </a:r>
              <a:r>
                <a:rPr lang="en-GB" altLang="hu-HU" sz="1400" baseline="-25000">
                  <a:latin typeface="Times New Roman" pitchFamily="18" charset="0"/>
                </a:rPr>
                <a:t>1</a:t>
              </a:r>
              <a:endParaRPr lang="hu-HU" altLang="hu-HU" sz="1400" baseline="-25000">
                <a:latin typeface="Times New Roman" pitchFamily="18" charset="0"/>
              </a:endParaRPr>
            </a:p>
          </p:txBody>
        </p:sp>
      </p:grpSp>
      <p:sp>
        <p:nvSpPr>
          <p:cNvPr id="6238" name="Text Box 38"/>
          <p:cNvSpPr txBox="1">
            <a:spLocks noChangeArrowheads="1"/>
          </p:cNvSpPr>
          <p:nvPr/>
        </p:nvSpPr>
        <p:spPr bwMode="auto">
          <a:xfrm>
            <a:off x="420688" y="3543300"/>
            <a:ext cx="3213100" cy="2400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altLang="hu-HU" sz="2400" dirty="0">
                <a:latin typeface="Times New Roman" pitchFamily="18" charset="0"/>
              </a:rPr>
              <a:t>Statikus karakterisztika csak önbeálló jellegű szakaszoknál létezik!</a:t>
            </a:r>
          </a:p>
          <a:p>
            <a:pPr algn="ctr">
              <a:spcBef>
                <a:spcPct val="50000"/>
              </a:spcBef>
            </a:pPr>
            <a:r>
              <a:rPr lang="hu-HU" altLang="hu-HU" sz="2400" dirty="0">
                <a:latin typeface="Times New Roman" pitchFamily="18" charset="0"/>
              </a:rPr>
              <a:t>Integráló szakaszoknak csak direkt vagy inverz jellege van!</a:t>
            </a:r>
          </a:p>
        </p:txBody>
      </p:sp>
      <p:sp>
        <p:nvSpPr>
          <p:cNvPr id="6239" name="Text Box 39"/>
          <p:cNvSpPr txBox="1">
            <a:spLocks noChangeArrowheads="1"/>
          </p:cNvSpPr>
          <p:nvPr/>
        </p:nvSpPr>
        <p:spPr bwMode="auto">
          <a:xfrm>
            <a:off x="5741988" y="4554538"/>
            <a:ext cx="3016250" cy="182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altLang="hu-HU" sz="2400">
                <a:latin typeface="Times New Roman" pitchFamily="18" charset="0"/>
              </a:rPr>
              <a:t>A dinamikus viselkedés az önbeálló és az integráló jellegű szakaszoknál</a:t>
            </a:r>
            <a:r>
              <a:rPr lang="hu-HU" altLang="hu-HU"/>
              <a:t> </a:t>
            </a:r>
            <a:r>
              <a:rPr lang="hu-HU" altLang="hu-HU" sz="2400">
                <a:latin typeface="Times New Roman" pitchFamily="18" charset="0"/>
              </a:rPr>
              <a:t>egyaránt vizsgálható!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76250" y="414338"/>
            <a:ext cx="8229600" cy="814387"/>
          </a:xfrm>
        </p:spPr>
        <p:txBody>
          <a:bodyPr/>
          <a:lstStyle/>
          <a:p>
            <a:pPr eaLnBrk="1" hangingPunct="1">
              <a:defRPr/>
            </a:pPr>
            <a:r>
              <a:rPr lang="hu-HU" dirty="0" smtClean="0"/>
              <a:t>Dinamikus vizsgálat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6595" y="1538790"/>
            <a:ext cx="7416800" cy="46355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hu-HU" dirty="0" smtClean="0"/>
              <a:t>Egy bemeneti változó függvényében vizsgáljuk, a többit üzemi értéken van.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hu-HU" dirty="0" smtClean="0"/>
              <a:t>Az üzemi értéktől való eltérés zavarásként lesz figyelembe véve.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hu-HU" dirty="0" smtClean="0"/>
              <a:t>A dinamikus vizsgálat lineáris jelátviteli tagok esetén jól kidolgozott.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hu-HU" dirty="0" smtClean="0"/>
              <a:t>Mérnöki szempontból egy jelátviteli tag akkor lineáris, ha kellő pontossággal érvényes rá a szuperpozíció.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674688" y="368300"/>
            <a:ext cx="7772400" cy="685800"/>
          </a:xfrm>
        </p:spPr>
        <p:txBody>
          <a:bodyPr/>
          <a:lstStyle/>
          <a:p>
            <a:pPr eaLnBrk="1" hangingPunct="1">
              <a:defRPr/>
            </a:pPr>
            <a:r>
              <a:rPr lang="hu-HU" sz="3600" dirty="0" smtClean="0"/>
              <a:t>A szuperpozíció törvénye</a:t>
            </a:r>
            <a:r>
              <a:rPr lang="en-GB" sz="3600" dirty="0" smtClean="0"/>
              <a:t> </a:t>
            </a:r>
            <a:endParaRPr lang="hu-HU" sz="3600" dirty="0" smtClean="0"/>
          </a:p>
        </p:txBody>
      </p:sp>
      <p:sp>
        <p:nvSpPr>
          <p:cNvPr id="8248" name="Text Box 3"/>
          <p:cNvSpPr txBox="1">
            <a:spLocks noChangeArrowheads="1"/>
          </p:cNvSpPr>
          <p:nvPr/>
        </p:nvSpPr>
        <p:spPr bwMode="auto">
          <a:xfrm>
            <a:off x="655638" y="251777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endParaRPr lang="hu-HU" altLang="hu-HU" sz="2400">
              <a:latin typeface="Times New Roman" pitchFamily="18" charset="0"/>
            </a:endParaRPr>
          </a:p>
        </p:txBody>
      </p:sp>
      <p:grpSp>
        <p:nvGrpSpPr>
          <p:cNvPr id="8249" name="Group 4"/>
          <p:cNvGrpSpPr>
            <a:grpSpLocks/>
          </p:cNvGrpSpPr>
          <p:nvPr/>
        </p:nvGrpSpPr>
        <p:grpSpPr bwMode="auto">
          <a:xfrm>
            <a:off x="747713" y="1257300"/>
            <a:ext cx="1600200" cy="838200"/>
            <a:chOff x="4080" y="1200"/>
            <a:chExt cx="1008" cy="528"/>
          </a:xfrm>
        </p:grpSpPr>
        <p:sp>
          <p:nvSpPr>
            <p:cNvPr id="8283" name="Line 5"/>
            <p:cNvSpPr>
              <a:spLocks noChangeShapeType="1"/>
            </p:cNvSpPr>
            <p:nvPr/>
          </p:nvSpPr>
          <p:spPr bwMode="auto">
            <a:xfrm flipH="1" flipV="1">
              <a:off x="4176" y="1200"/>
              <a:ext cx="0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8284" name="Line 6"/>
            <p:cNvSpPr>
              <a:spLocks noChangeShapeType="1"/>
            </p:cNvSpPr>
            <p:nvPr/>
          </p:nvSpPr>
          <p:spPr bwMode="auto">
            <a:xfrm>
              <a:off x="4080" y="1680"/>
              <a:ext cx="100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hu-HU"/>
            </a:p>
          </p:txBody>
        </p:sp>
      </p:grpSp>
      <p:grpSp>
        <p:nvGrpSpPr>
          <p:cNvPr id="8250" name="Group 7"/>
          <p:cNvGrpSpPr>
            <a:grpSpLocks/>
          </p:cNvGrpSpPr>
          <p:nvPr/>
        </p:nvGrpSpPr>
        <p:grpSpPr bwMode="auto">
          <a:xfrm>
            <a:off x="6005513" y="1333500"/>
            <a:ext cx="1600200" cy="838200"/>
            <a:chOff x="4080" y="1200"/>
            <a:chExt cx="1008" cy="528"/>
          </a:xfrm>
        </p:grpSpPr>
        <p:sp>
          <p:nvSpPr>
            <p:cNvPr id="8281" name="Line 8"/>
            <p:cNvSpPr>
              <a:spLocks noChangeShapeType="1"/>
            </p:cNvSpPr>
            <p:nvPr/>
          </p:nvSpPr>
          <p:spPr bwMode="auto">
            <a:xfrm flipH="1" flipV="1">
              <a:off x="4176" y="1200"/>
              <a:ext cx="0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8282" name="Line 9"/>
            <p:cNvSpPr>
              <a:spLocks noChangeShapeType="1"/>
            </p:cNvSpPr>
            <p:nvPr/>
          </p:nvSpPr>
          <p:spPr bwMode="auto">
            <a:xfrm>
              <a:off x="4080" y="1680"/>
              <a:ext cx="100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hu-HU"/>
            </a:p>
          </p:txBody>
        </p:sp>
      </p:grpSp>
      <p:grpSp>
        <p:nvGrpSpPr>
          <p:cNvPr id="8251" name="Group 10"/>
          <p:cNvGrpSpPr>
            <a:grpSpLocks/>
          </p:cNvGrpSpPr>
          <p:nvPr/>
        </p:nvGrpSpPr>
        <p:grpSpPr bwMode="auto">
          <a:xfrm>
            <a:off x="6005513" y="2247900"/>
            <a:ext cx="1600200" cy="838200"/>
            <a:chOff x="4080" y="1200"/>
            <a:chExt cx="1008" cy="528"/>
          </a:xfrm>
        </p:grpSpPr>
        <p:sp>
          <p:nvSpPr>
            <p:cNvPr id="8279" name="Line 11"/>
            <p:cNvSpPr>
              <a:spLocks noChangeShapeType="1"/>
            </p:cNvSpPr>
            <p:nvPr/>
          </p:nvSpPr>
          <p:spPr bwMode="auto">
            <a:xfrm flipH="1" flipV="1">
              <a:off x="4176" y="1200"/>
              <a:ext cx="0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8280" name="Line 12"/>
            <p:cNvSpPr>
              <a:spLocks noChangeShapeType="1"/>
            </p:cNvSpPr>
            <p:nvPr/>
          </p:nvSpPr>
          <p:spPr bwMode="auto">
            <a:xfrm>
              <a:off x="4080" y="1680"/>
              <a:ext cx="100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hu-HU"/>
            </a:p>
          </p:txBody>
        </p:sp>
      </p:grpSp>
      <p:sp>
        <p:nvSpPr>
          <p:cNvPr id="8252" name="Text Box 13"/>
          <p:cNvSpPr txBox="1">
            <a:spLocks noChangeArrowheads="1"/>
          </p:cNvSpPr>
          <p:nvPr/>
        </p:nvSpPr>
        <p:spPr bwMode="auto">
          <a:xfrm>
            <a:off x="2824163" y="5557838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endParaRPr lang="hu-HU" altLang="hu-HU" sz="2400">
              <a:latin typeface="Times New Roman" pitchFamily="18" charset="0"/>
            </a:endParaRPr>
          </a:p>
        </p:txBody>
      </p:sp>
      <p:sp>
        <p:nvSpPr>
          <p:cNvPr id="8253" name="Rectangle 14"/>
          <p:cNvSpPr>
            <a:spLocks noChangeArrowheads="1"/>
          </p:cNvSpPr>
          <p:nvPr/>
        </p:nvSpPr>
        <p:spPr bwMode="auto">
          <a:xfrm>
            <a:off x="3694113" y="1638300"/>
            <a:ext cx="12192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 altLang="hu-HU"/>
          </a:p>
        </p:txBody>
      </p:sp>
      <p:sp>
        <p:nvSpPr>
          <p:cNvPr id="8254" name="Line 15"/>
          <p:cNvSpPr>
            <a:spLocks noChangeShapeType="1"/>
          </p:cNvSpPr>
          <p:nvPr/>
        </p:nvSpPr>
        <p:spPr bwMode="auto">
          <a:xfrm>
            <a:off x="3084513" y="19812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8255" name="Line 16"/>
          <p:cNvSpPr>
            <a:spLocks noChangeShapeType="1"/>
          </p:cNvSpPr>
          <p:nvPr/>
        </p:nvSpPr>
        <p:spPr bwMode="auto">
          <a:xfrm>
            <a:off x="4913313" y="19812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8256" name="Text Box 17"/>
          <p:cNvSpPr txBox="1">
            <a:spLocks noChangeArrowheads="1"/>
          </p:cNvSpPr>
          <p:nvPr/>
        </p:nvSpPr>
        <p:spPr bwMode="auto">
          <a:xfrm>
            <a:off x="3051175" y="1676400"/>
            <a:ext cx="330200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" tIns="10800" rIns="18000" bIns="10800">
            <a:spAutoFit/>
          </a:bodyPr>
          <a:lstStyle/>
          <a:p>
            <a:pPr eaLnBrk="0" hangingPunct="0"/>
            <a:r>
              <a:rPr lang="hu-HU" altLang="hu-HU" sz="1600">
                <a:latin typeface="Times New Roman" pitchFamily="18" charset="0"/>
              </a:rPr>
              <a:t>x(t)</a:t>
            </a:r>
          </a:p>
        </p:txBody>
      </p:sp>
      <p:sp>
        <p:nvSpPr>
          <p:cNvPr id="8257" name="Text Box 18"/>
          <p:cNvSpPr txBox="1">
            <a:spLocks noChangeArrowheads="1"/>
          </p:cNvSpPr>
          <p:nvPr/>
        </p:nvSpPr>
        <p:spPr bwMode="auto">
          <a:xfrm>
            <a:off x="5065713" y="1676400"/>
            <a:ext cx="330200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" tIns="10800" rIns="18000" bIns="10800">
            <a:spAutoFit/>
          </a:bodyPr>
          <a:lstStyle/>
          <a:p>
            <a:pPr eaLnBrk="0" hangingPunct="0"/>
            <a:r>
              <a:rPr lang="hu-HU" altLang="hu-HU" sz="1600">
                <a:latin typeface="Times New Roman" pitchFamily="18" charset="0"/>
              </a:rPr>
              <a:t>y(t)</a:t>
            </a:r>
          </a:p>
        </p:txBody>
      </p:sp>
      <p:sp>
        <p:nvSpPr>
          <p:cNvPr id="8258" name="Text Box 19"/>
          <p:cNvSpPr txBox="1">
            <a:spLocks noChangeArrowheads="1"/>
          </p:cNvSpPr>
          <p:nvPr/>
        </p:nvSpPr>
        <p:spPr bwMode="auto">
          <a:xfrm>
            <a:off x="3051175" y="1966913"/>
            <a:ext cx="469900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" tIns="10800" rIns="18000" bIns="10800">
            <a:spAutoFit/>
          </a:bodyPr>
          <a:lstStyle/>
          <a:p>
            <a:pPr eaLnBrk="0" hangingPunct="0"/>
            <a:r>
              <a:rPr lang="hu-HU" altLang="hu-HU" sz="1600">
                <a:latin typeface="Times New Roman" pitchFamily="18" charset="0"/>
              </a:rPr>
              <a:t>x(j</a:t>
            </a:r>
            <a:r>
              <a:rPr lang="hu-HU" altLang="hu-HU" sz="1600">
                <a:latin typeface="Times New Roman" pitchFamily="18" charset="0"/>
                <a:sym typeface="Symbol" pitchFamily="18" charset="2"/>
              </a:rPr>
              <a:t></a:t>
            </a:r>
            <a:r>
              <a:rPr lang="hu-HU" altLang="hu-HU" sz="1600">
                <a:latin typeface="Times New Roman" pitchFamily="18" charset="0"/>
              </a:rPr>
              <a:t>)</a:t>
            </a:r>
          </a:p>
        </p:txBody>
      </p:sp>
      <p:sp>
        <p:nvSpPr>
          <p:cNvPr id="8259" name="Text Box 20"/>
          <p:cNvSpPr txBox="1">
            <a:spLocks noChangeArrowheads="1"/>
          </p:cNvSpPr>
          <p:nvPr/>
        </p:nvSpPr>
        <p:spPr bwMode="auto">
          <a:xfrm>
            <a:off x="5040313" y="1976438"/>
            <a:ext cx="469900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" tIns="10800" rIns="18000" bIns="10800">
            <a:spAutoFit/>
          </a:bodyPr>
          <a:lstStyle/>
          <a:p>
            <a:pPr eaLnBrk="0" hangingPunct="0"/>
            <a:r>
              <a:rPr lang="hu-HU" altLang="hu-HU" sz="1600">
                <a:latin typeface="Times New Roman" pitchFamily="18" charset="0"/>
              </a:rPr>
              <a:t>y(j</a:t>
            </a:r>
            <a:r>
              <a:rPr lang="hu-HU" altLang="hu-HU" sz="1600">
                <a:latin typeface="Times New Roman" pitchFamily="18" charset="0"/>
                <a:sym typeface="Symbol" pitchFamily="18" charset="2"/>
              </a:rPr>
              <a:t></a:t>
            </a:r>
            <a:r>
              <a:rPr lang="hu-HU" altLang="hu-HU" sz="1600">
                <a:latin typeface="Times New Roman" pitchFamily="18" charset="0"/>
              </a:rPr>
              <a:t>)</a:t>
            </a:r>
          </a:p>
        </p:txBody>
      </p:sp>
      <p:graphicFrame>
        <p:nvGraphicFramePr>
          <p:cNvPr id="8246" name="Object 54"/>
          <p:cNvGraphicFramePr>
            <a:graphicFrameLocks noChangeAspect="1"/>
          </p:cNvGraphicFramePr>
          <p:nvPr/>
        </p:nvGraphicFramePr>
        <p:xfrm>
          <a:off x="2343150" y="2476500"/>
          <a:ext cx="3686175" cy="1452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59" name="Equation" r:id="rId4" imgW="1739900" imgH="685800" progId="Equation.DSMT4">
                  <p:embed/>
                </p:oleObj>
              </mc:Choice>
              <mc:Fallback>
                <p:oleObj name="Equation" r:id="rId4" imgW="1739900" imgH="685800" progId="Equation.DSMT4">
                  <p:embed/>
                  <p:pic>
                    <p:nvPicPr>
                      <p:cNvPr id="0" name="Picture 5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43150" y="2476500"/>
                        <a:ext cx="3686175" cy="14525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8260" name="Group 22"/>
          <p:cNvGrpSpPr>
            <a:grpSpLocks/>
          </p:cNvGrpSpPr>
          <p:nvPr/>
        </p:nvGrpSpPr>
        <p:grpSpPr bwMode="auto">
          <a:xfrm>
            <a:off x="747713" y="2247900"/>
            <a:ext cx="1600200" cy="838200"/>
            <a:chOff x="4080" y="1200"/>
            <a:chExt cx="1008" cy="528"/>
          </a:xfrm>
        </p:grpSpPr>
        <p:sp>
          <p:nvSpPr>
            <p:cNvPr id="8277" name="Line 23"/>
            <p:cNvSpPr>
              <a:spLocks noChangeShapeType="1"/>
            </p:cNvSpPr>
            <p:nvPr/>
          </p:nvSpPr>
          <p:spPr bwMode="auto">
            <a:xfrm flipH="1" flipV="1">
              <a:off x="4176" y="1200"/>
              <a:ext cx="0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8278" name="Line 24"/>
            <p:cNvSpPr>
              <a:spLocks noChangeShapeType="1"/>
            </p:cNvSpPr>
            <p:nvPr/>
          </p:nvSpPr>
          <p:spPr bwMode="auto">
            <a:xfrm>
              <a:off x="4080" y="1680"/>
              <a:ext cx="100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hu-HU"/>
            </a:p>
          </p:txBody>
        </p:sp>
      </p:grpSp>
      <p:sp>
        <p:nvSpPr>
          <p:cNvPr id="8261" name="Line 25"/>
          <p:cNvSpPr>
            <a:spLocks noChangeShapeType="1"/>
          </p:cNvSpPr>
          <p:nvPr/>
        </p:nvSpPr>
        <p:spPr bwMode="auto">
          <a:xfrm>
            <a:off x="900113" y="20193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8262" name="Line 26"/>
          <p:cNvSpPr>
            <a:spLocks noChangeShapeType="1"/>
          </p:cNvSpPr>
          <p:nvPr/>
        </p:nvSpPr>
        <p:spPr bwMode="auto">
          <a:xfrm flipV="1">
            <a:off x="900113" y="2628900"/>
            <a:ext cx="1066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grpSp>
        <p:nvGrpSpPr>
          <p:cNvPr id="8263" name="Group 27"/>
          <p:cNvGrpSpPr>
            <a:grpSpLocks/>
          </p:cNvGrpSpPr>
          <p:nvPr/>
        </p:nvGrpSpPr>
        <p:grpSpPr bwMode="auto">
          <a:xfrm>
            <a:off x="747713" y="3238500"/>
            <a:ext cx="1600200" cy="838200"/>
            <a:chOff x="384" y="3264"/>
            <a:chExt cx="1008" cy="528"/>
          </a:xfrm>
        </p:grpSpPr>
        <p:grpSp>
          <p:nvGrpSpPr>
            <p:cNvPr id="8273" name="Group 28"/>
            <p:cNvGrpSpPr>
              <a:grpSpLocks/>
            </p:cNvGrpSpPr>
            <p:nvPr/>
          </p:nvGrpSpPr>
          <p:grpSpPr bwMode="auto">
            <a:xfrm>
              <a:off x="384" y="3264"/>
              <a:ext cx="1008" cy="528"/>
              <a:chOff x="4080" y="1200"/>
              <a:chExt cx="1008" cy="528"/>
            </a:xfrm>
          </p:grpSpPr>
          <p:sp>
            <p:nvSpPr>
              <p:cNvPr id="8275" name="Line 29"/>
              <p:cNvSpPr>
                <a:spLocks noChangeShapeType="1"/>
              </p:cNvSpPr>
              <p:nvPr/>
            </p:nvSpPr>
            <p:spPr bwMode="auto">
              <a:xfrm flipH="1" flipV="1">
                <a:off x="4176" y="1200"/>
                <a:ext cx="0" cy="52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8276" name="Line 30"/>
              <p:cNvSpPr>
                <a:spLocks noChangeShapeType="1"/>
              </p:cNvSpPr>
              <p:nvPr/>
            </p:nvSpPr>
            <p:spPr bwMode="auto">
              <a:xfrm>
                <a:off x="4080" y="1680"/>
                <a:ext cx="100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hu-HU"/>
              </a:p>
            </p:txBody>
          </p:sp>
        </p:grpSp>
        <p:sp>
          <p:nvSpPr>
            <p:cNvPr id="8274" name="Line 31"/>
            <p:cNvSpPr>
              <a:spLocks noChangeShapeType="1"/>
            </p:cNvSpPr>
            <p:nvPr/>
          </p:nvSpPr>
          <p:spPr bwMode="auto">
            <a:xfrm flipV="1">
              <a:off x="480" y="3312"/>
              <a:ext cx="672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hu-HU"/>
            </a:p>
          </p:txBody>
        </p:sp>
      </p:grpSp>
      <p:sp>
        <p:nvSpPr>
          <p:cNvPr id="8264" name="Freeform 32"/>
          <p:cNvSpPr>
            <a:spLocks/>
          </p:cNvSpPr>
          <p:nvPr/>
        </p:nvSpPr>
        <p:spPr bwMode="auto">
          <a:xfrm>
            <a:off x="6157913" y="1638300"/>
            <a:ext cx="1219200" cy="457200"/>
          </a:xfrm>
          <a:custGeom>
            <a:avLst/>
            <a:gdLst>
              <a:gd name="T0" fmla="*/ 0 w 768"/>
              <a:gd name="T1" fmla="*/ 1004960749 h 208"/>
              <a:gd name="T2" fmla="*/ 362902484 w 768"/>
              <a:gd name="T3" fmla="*/ 541133546 h 208"/>
              <a:gd name="T4" fmla="*/ 725804968 w 768"/>
              <a:gd name="T5" fmla="*/ 77304179 h 208"/>
              <a:gd name="T6" fmla="*/ 1935480178 w 768"/>
              <a:gd name="T7" fmla="*/ 77304179 h 208"/>
              <a:gd name="T8" fmla="*/ 0 60000 65536"/>
              <a:gd name="T9" fmla="*/ 0 60000 65536"/>
              <a:gd name="T10" fmla="*/ 0 60000 65536"/>
              <a:gd name="T11" fmla="*/ 0 60000 65536"/>
              <a:gd name="T12" fmla="*/ 0 w 768"/>
              <a:gd name="T13" fmla="*/ 0 h 208"/>
              <a:gd name="T14" fmla="*/ 768 w 768"/>
              <a:gd name="T15" fmla="*/ 208 h 20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68" h="208">
                <a:moveTo>
                  <a:pt x="0" y="208"/>
                </a:moveTo>
                <a:cubicBezTo>
                  <a:pt x="48" y="176"/>
                  <a:pt x="96" y="144"/>
                  <a:pt x="144" y="112"/>
                </a:cubicBezTo>
                <a:cubicBezTo>
                  <a:pt x="192" y="80"/>
                  <a:pt x="184" y="32"/>
                  <a:pt x="288" y="16"/>
                </a:cubicBezTo>
                <a:cubicBezTo>
                  <a:pt x="392" y="0"/>
                  <a:pt x="580" y="8"/>
                  <a:pt x="768" y="16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8265" name="Freeform 33"/>
          <p:cNvSpPr>
            <a:spLocks/>
          </p:cNvSpPr>
          <p:nvPr/>
        </p:nvSpPr>
        <p:spPr bwMode="auto">
          <a:xfrm>
            <a:off x="6157913" y="2400300"/>
            <a:ext cx="1066800" cy="635000"/>
          </a:xfrm>
          <a:custGeom>
            <a:avLst/>
            <a:gdLst>
              <a:gd name="T0" fmla="*/ 0 w 672"/>
              <a:gd name="T1" fmla="*/ 967740102 h 400"/>
              <a:gd name="T2" fmla="*/ 362902467 w 672"/>
              <a:gd name="T3" fmla="*/ 846772638 h 400"/>
              <a:gd name="T4" fmla="*/ 1693545178 w 672"/>
              <a:gd name="T5" fmla="*/ 0 h 400"/>
              <a:gd name="T6" fmla="*/ 0 60000 65536"/>
              <a:gd name="T7" fmla="*/ 0 60000 65536"/>
              <a:gd name="T8" fmla="*/ 0 60000 65536"/>
              <a:gd name="T9" fmla="*/ 0 w 672"/>
              <a:gd name="T10" fmla="*/ 0 h 400"/>
              <a:gd name="T11" fmla="*/ 672 w 672"/>
              <a:gd name="T12" fmla="*/ 400 h 4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72" h="400">
                <a:moveTo>
                  <a:pt x="0" y="384"/>
                </a:moveTo>
                <a:cubicBezTo>
                  <a:pt x="16" y="392"/>
                  <a:pt x="32" y="400"/>
                  <a:pt x="144" y="336"/>
                </a:cubicBezTo>
                <a:cubicBezTo>
                  <a:pt x="256" y="272"/>
                  <a:pt x="584" y="56"/>
                  <a:pt x="672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grpSp>
        <p:nvGrpSpPr>
          <p:cNvPr id="8266" name="Group 34"/>
          <p:cNvGrpSpPr>
            <a:grpSpLocks/>
          </p:cNvGrpSpPr>
          <p:nvPr/>
        </p:nvGrpSpPr>
        <p:grpSpPr bwMode="auto">
          <a:xfrm>
            <a:off x="6005513" y="3238500"/>
            <a:ext cx="1600200" cy="838200"/>
            <a:chOff x="3840" y="3312"/>
            <a:chExt cx="1008" cy="528"/>
          </a:xfrm>
        </p:grpSpPr>
        <p:grpSp>
          <p:nvGrpSpPr>
            <p:cNvPr id="8269" name="Group 35"/>
            <p:cNvGrpSpPr>
              <a:grpSpLocks/>
            </p:cNvGrpSpPr>
            <p:nvPr/>
          </p:nvGrpSpPr>
          <p:grpSpPr bwMode="auto">
            <a:xfrm>
              <a:off x="3840" y="3312"/>
              <a:ext cx="1008" cy="528"/>
              <a:chOff x="4080" y="1200"/>
              <a:chExt cx="1008" cy="528"/>
            </a:xfrm>
          </p:grpSpPr>
          <p:sp>
            <p:nvSpPr>
              <p:cNvPr id="8271" name="Line 36"/>
              <p:cNvSpPr>
                <a:spLocks noChangeShapeType="1"/>
              </p:cNvSpPr>
              <p:nvPr/>
            </p:nvSpPr>
            <p:spPr bwMode="auto">
              <a:xfrm flipH="1" flipV="1">
                <a:off x="4176" y="1200"/>
                <a:ext cx="0" cy="52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8272" name="Line 37"/>
              <p:cNvSpPr>
                <a:spLocks noChangeShapeType="1"/>
              </p:cNvSpPr>
              <p:nvPr/>
            </p:nvSpPr>
            <p:spPr bwMode="auto">
              <a:xfrm>
                <a:off x="4080" y="1680"/>
                <a:ext cx="100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hu-HU"/>
              </a:p>
            </p:txBody>
          </p:sp>
        </p:grpSp>
        <p:sp>
          <p:nvSpPr>
            <p:cNvPr id="8270" name="Freeform 38"/>
            <p:cNvSpPr>
              <a:spLocks/>
            </p:cNvSpPr>
            <p:nvPr/>
          </p:nvSpPr>
          <p:spPr bwMode="auto">
            <a:xfrm>
              <a:off x="3936" y="3312"/>
              <a:ext cx="576" cy="480"/>
            </a:xfrm>
            <a:custGeom>
              <a:avLst/>
              <a:gdLst>
                <a:gd name="T0" fmla="*/ 0 w 576"/>
                <a:gd name="T1" fmla="*/ 480 h 480"/>
                <a:gd name="T2" fmla="*/ 192 w 576"/>
                <a:gd name="T3" fmla="*/ 432 h 480"/>
                <a:gd name="T4" fmla="*/ 384 w 576"/>
                <a:gd name="T5" fmla="*/ 288 h 480"/>
                <a:gd name="T6" fmla="*/ 528 w 576"/>
                <a:gd name="T7" fmla="*/ 96 h 480"/>
                <a:gd name="T8" fmla="*/ 576 w 576"/>
                <a:gd name="T9" fmla="*/ 0 h 48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76"/>
                <a:gd name="T16" fmla="*/ 0 h 480"/>
                <a:gd name="T17" fmla="*/ 576 w 576"/>
                <a:gd name="T18" fmla="*/ 480 h 48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76" h="480">
                  <a:moveTo>
                    <a:pt x="0" y="480"/>
                  </a:moveTo>
                  <a:cubicBezTo>
                    <a:pt x="64" y="472"/>
                    <a:pt x="128" y="464"/>
                    <a:pt x="192" y="432"/>
                  </a:cubicBezTo>
                  <a:cubicBezTo>
                    <a:pt x="256" y="400"/>
                    <a:pt x="328" y="344"/>
                    <a:pt x="384" y="288"/>
                  </a:cubicBezTo>
                  <a:cubicBezTo>
                    <a:pt x="440" y="232"/>
                    <a:pt x="496" y="144"/>
                    <a:pt x="528" y="96"/>
                  </a:cubicBezTo>
                  <a:cubicBezTo>
                    <a:pt x="560" y="48"/>
                    <a:pt x="568" y="24"/>
                    <a:pt x="576" y="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hu-HU"/>
            </a:p>
          </p:txBody>
        </p:sp>
      </p:grpSp>
      <p:sp>
        <p:nvSpPr>
          <p:cNvPr id="8267" name="Rectangle 39"/>
          <p:cNvSpPr>
            <a:spLocks noChangeArrowheads="1"/>
          </p:cNvSpPr>
          <p:nvPr/>
        </p:nvSpPr>
        <p:spPr bwMode="auto">
          <a:xfrm>
            <a:off x="642938" y="4433888"/>
            <a:ext cx="7639050" cy="169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000" tIns="10800" rIns="18000" bIns="10800">
            <a:spAutoFit/>
          </a:bodyPr>
          <a:lstStyle/>
          <a:p>
            <a:pPr eaLnBrk="0" hangingPunct="0">
              <a:lnSpc>
                <a:spcPct val="110000"/>
              </a:lnSpc>
            </a:pPr>
            <a:r>
              <a:rPr lang="hu-HU" altLang="hu-HU" sz="2000">
                <a:latin typeface="Times New Roman" pitchFamily="18" charset="0"/>
              </a:rPr>
              <a:t>Külön-külön tetszőleges jelekkel gerjesztve a jelátvivő tagot és mérve a válaszfüggvényeket, majd összegezve a gerjesztő jeleket megismételve a mérést, ha az eredmény az, hogy az első két válaszfüggvény összege elegendő pontossággal azonos az az összegzett jelre adott válasszal, akkor a jelátvivő tag lineárisnak tekinthető</a:t>
            </a:r>
            <a:endParaRPr lang="en-GB" altLang="hu-HU" sz="2000">
              <a:latin typeface="Times New Roman" pitchFamily="18" charset="0"/>
            </a:endParaRPr>
          </a:p>
        </p:txBody>
      </p:sp>
      <p:sp>
        <p:nvSpPr>
          <p:cNvPr id="8268" name="Line 40"/>
          <p:cNvSpPr>
            <a:spLocks noChangeShapeType="1"/>
          </p:cNvSpPr>
          <p:nvPr/>
        </p:nvSpPr>
        <p:spPr bwMode="auto">
          <a:xfrm>
            <a:off x="900113" y="1671638"/>
            <a:ext cx="13271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701675" y="323850"/>
            <a:ext cx="7772400" cy="533400"/>
          </a:xfrm>
        </p:spPr>
        <p:txBody>
          <a:bodyPr/>
          <a:lstStyle/>
          <a:p>
            <a:pPr eaLnBrk="1" hangingPunct="1">
              <a:defRPr/>
            </a:pPr>
            <a:r>
              <a:rPr lang="hu-HU" sz="3200" smtClean="0"/>
              <a:t>Szabványos vizsgáló jelek</a:t>
            </a:r>
          </a:p>
        </p:txBody>
      </p:sp>
      <p:sp>
        <p:nvSpPr>
          <p:cNvPr id="23554" name="Rectangle 3"/>
          <p:cNvSpPr>
            <a:spLocks noChangeArrowheads="1"/>
          </p:cNvSpPr>
          <p:nvPr/>
        </p:nvSpPr>
        <p:spPr bwMode="auto">
          <a:xfrm>
            <a:off x="3709988" y="1460500"/>
            <a:ext cx="12192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 altLang="hu-HU"/>
          </a:p>
        </p:txBody>
      </p:sp>
      <p:sp>
        <p:nvSpPr>
          <p:cNvPr id="23555" name="Line 4"/>
          <p:cNvSpPr>
            <a:spLocks noChangeShapeType="1"/>
          </p:cNvSpPr>
          <p:nvPr/>
        </p:nvSpPr>
        <p:spPr bwMode="auto">
          <a:xfrm>
            <a:off x="3100388" y="18034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23556" name="Line 5"/>
          <p:cNvSpPr>
            <a:spLocks noChangeShapeType="1"/>
          </p:cNvSpPr>
          <p:nvPr/>
        </p:nvSpPr>
        <p:spPr bwMode="auto">
          <a:xfrm>
            <a:off x="4929188" y="18034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23557" name="Text Box 6"/>
          <p:cNvSpPr txBox="1">
            <a:spLocks noChangeArrowheads="1"/>
          </p:cNvSpPr>
          <p:nvPr/>
        </p:nvSpPr>
        <p:spPr bwMode="auto">
          <a:xfrm>
            <a:off x="3067050" y="1498600"/>
            <a:ext cx="330200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" tIns="10800" rIns="18000" bIns="10800">
            <a:spAutoFit/>
          </a:bodyPr>
          <a:lstStyle/>
          <a:p>
            <a:pPr eaLnBrk="0" hangingPunct="0"/>
            <a:r>
              <a:rPr lang="hu-HU" altLang="hu-HU" sz="1600">
                <a:latin typeface="Times New Roman" pitchFamily="18" charset="0"/>
              </a:rPr>
              <a:t>x(t)</a:t>
            </a:r>
          </a:p>
        </p:txBody>
      </p:sp>
      <p:sp>
        <p:nvSpPr>
          <p:cNvPr id="23558" name="Text Box 7"/>
          <p:cNvSpPr txBox="1">
            <a:spLocks noChangeArrowheads="1"/>
          </p:cNvSpPr>
          <p:nvPr/>
        </p:nvSpPr>
        <p:spPr bwMode="auto">
          <a:xfrm>
            <a:off x="5081588" y="1498600"/>
            <a:ext cx="330200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" tIns="10800" rIns="18000" bIns="10800">
            <a:spAutoFit/>
          </a:bodyPr>
          <a:lstStyle/>
          <a:p>
            <a:pPr eaLnBrk="0" hangingPunct="0"/>
            <a:r>
              <a:rPr lang="hu-HU" altLang="hu-HU" sz="1600">
                <a:latin typeface="Times New Roman" pitchFamily="18" charset="0"/>
              </a:rPr>
              <a:t>y(t)</a:t>
            </a:r>
          </a:p>
        </p:txBody>
      </p:sp>
      <p:sp>
        <p:nvSpPr>
          <p:cNvPr id="23559" name="Line 8"/>
          <p:cNvSpPr>
            <a:spLocks noChangeShapeType="1"/>
          </p:cNvSpPr>
          <p:nvPr/>
        </p:nvSpPr>
        <p:spPr bwMode="auto">
          <a:xfrm rot="-5400000">
            <a:off x="1955800" y="1358900"/>
            <a:ext cx="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23560" name="Line 9"/>
          <p:cNvSpPr>
            <a:spLocks noChangeShapeType="1"/>
          </p:cNvSpPr>
          <p:nvPr/>
        </p:nvSpPr>
        <p:spPr bwMode="auto">
          <a:xfrm rot="-5400000">
            <a:off x="660400" y="1701800"/>
            <a:ext cx="121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23561" name="Line 10"/>
          <p:cNvSpPr>
            <a:spLocks noChangeShapeType="1"/>
          </p:cNvSpPr>
          <p:nvPr/>
        </p:nvSpPr>
        <p:spPr bwMode="auto">
          <a:xfrm>
            <a:off x="5816600" y="2146300"/>
            <a:ext cx="2057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23562" name="Line 11"/>
          <p:cNvSpPr>
            <a:spLocks noChangeShapeType="1"/>
          </p:cNvSpPr>
          <p:nvPr/>
        </p:nvSpPr>
        <p:spPr bwMode="auto">
          <a:xfrm flipV="1">
            <a:off x="5969000" y="10795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23563" name="Line 12"/>
          <p:cNvSpPr>
            <a:spLocks noChangeShapeType="1"/>
          </p:cNvSpPr>
          <p:nvPr/>
        </p:nvSpPr>
        <p:spPr bwMode="auto">
          <a:xfrm rot="-5400000">
            <a:off x="2006600" y="850900"/>
            <a:ext cx="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23564" name="Freeform 13"/>
          <p:cNvSpPr>
            <a:spLocks/>
          </p:cNvSpPr>
          <p:nvPr/>
        </p:nvSpPr>
        <p:spPr bwMode="auto">
          <a:xfrm>
            <a:off x="5969000" y="1308100"/>
            <a:ext cx="1600200" cy="838200"/>
          </a:xfrm>
          <a:custGeom>
            <a:avLst/>
            <a:gdLst>
              <a:gd name="T0" fmla="*/ 0 w 1008"/>
              <a:gd name="T1" fmla="*/ 1439711627 h 488"/>
              <a:gd name="T2" fmla="*/ 241935041 w 1008"/>
              <a:gd name="T3" fmla="*/ 873266986 h 488"/>
              <a:gd name="T4" fmla="*/ 967740162 w 1008"/>
              <a:gd name="T5" fmla="*/ 165213011 h 488"/>
              <a:gd name="T6" fmla="*/ 1693545384 w 1008"/>
              <a:gd name="T7" fmla="*/ 23601858 h 488"/>
              <a:gd name="T8" fmla="*/ 2147483647 w 1008"/>
              <a:gd name="T9" fmla="*/ 23601858 h 48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008"/>
              <a:gd name="T16" fmla="*/ 0 h 488"/>
              <a:gd name="T17" fmla="*/ 1008 w 1008"/>
              <a:gd name="T18" fmla="*/ 488 h 48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008" h="488">
                <a:moveTo>
                  <a:pt x="0" y="488"/>
                </a:moveTo>
                <a:cubicBezTo>
                  <a:pt x="16" y="428"/>
                  <a:pt x="32" y="368"/>
                  <a:pt x="96" y="296"/>
                </a:cubicBezTo>
                <a:cubicBezTo>
                  <a:pt x="160" y="224"/>
                  <a:pt x="288" y="104"/>
                  <a:pt x="384" y="56"/>
                </a:cubicBezTo>
                <a:cubicBezTo>
                  <a:pt x="480" y="8"/>
                  <a:pt x="568" y="16"/>
                  <a:pt x="672" y="8"/>
                </a:cubicBezTo>
                <a:cubicBezTo>
                  <a:pt x="776" y="0"/>
                  <a:pt x="952" y="8"/>
                  <a:pt x="1008" y="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23565" name="Text Box 14"/>
          <p:cNvSpPr txBox="1">
            <a:spLocks noChangeArrowheads="1"/>
          </p:cNvSpPr>
          <p:nvPr/>
        </p:nvSpPr>
        <p:spPr bwMode="auto">
          <a:xfrm>
            <a:off x="825500" y="1130300"/>
            <a:ext cx="330200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" tIns="10800" rIns="18000" bIns="10800">
            <a:spAutoFit/>
          </a:bodyPr>
          <a:lstStyle/>
          <a:p>
            <a:pPr eaLnBrk="0" hangingPunct="0"/>
            <a:r>
              <a:rPr lang="hu-HU" altLang="hu-HU" sz="1600">
                <a:latin typeface="Times New Roman" pitchFamily="18" charset="0"/>
              </a:rPr>
              <a:t>x(t)</a:t>
            </a:r>
          </a:p>
        </p:txBody>
      </p:sp>
      <p:sp>
        <p:nvSpPr>
          <p:cNvPr id="23566" name="Text Box 15"/>
          <p:cNvSpPr txBox="1">
            <a:spLocks noChangeArrowheads="1"/>
          </p:cNvSpPr>
          <p:nvPr/>
        </p:nvSpPr>
        <p:spPr bwMode="auto">
          <a:xfrm>
            <a:off x="5588000" y="1079500"/>
            <a:ext cx="330200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" tIns="10800" rIns="18000" bIns="10800">
            <a:spAutoFit/>
          </a:bodyPr>
          <a:lstStyle/>
          <a:p>
            <a:pPr eaLnBrk="0" hangingPunct="0"/>
            <a:r>
              <a:rPr lang="hu-HU" altLang="hu-HU" sz="1600">
                <a:latin typeface="Times New Roman" pitchFamily="18" charset="0"/>
              </a:rPr>
              <a:t>y(t)</a:t>
            </a:r>
          </a:p>
        </p:txBody>
      </p:sp>
      <p:sp>
        <p:nvSpPr>
          <p:cNvPr id="23567" name="Text Box 16"/>
          <p:cNvSpPr txBox="1">
            <a:spLocks noChangeArrowheads="1"/>
          </p:cNvSpPr>
          <p:nvPr/>
        </p:nvSpPr>
        <p:spPr bwMode="auto">
          <a:xfrm>
            <a:off x="7781925" y="2108200"/>
            <a:ext cx="92075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" tIns="10800" rIns="18000" bIns="10800">
            <a:spAutoFit/>
          </a:bodyPr>
          <a:lstStyle/>
          <a:p>
            <a:pPr eaLnBrk="0" hangingPunct="0"/>
            <a:r>
              <a:rPr lang="hu-HU" altLang="hu-HU" sz="1600">
                <a:latin typeface="Times New Roman" pitchFamily="18" charset="0"/>
              </a:rPr>
              <a:t>t</a:t>
            </a:r>
          </a:p>
        </p:txBody>
      </p:sp>
      <p:sp>
        <p:nvSpPr>
          <p:cNvPr id="23568" name="Text Box 17"/>
          <p:cNvSpPr txBox="1">
            <a:spLocks noChangeArrowheads="1"/>
          </p:cNvSpPr>
          <p:nvPr/>
        </p:nvSpPr>
        <p:spPr bwMode="auto">
          <a:xfrm>
            <a:off x="2765425" y="2120900"/>
            <a:ext cx="92075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" tIns="10800" rIns="18000" bIns="10800">
            <a:spAutoFit/>
          </a:bodyPr>
          <a:lstStyle/>
          <a:p>
            <a:pPr eaLnBrk="0" hangingPunct="0"/>
            <a:r>
              <a:rPr lang="hu-HU" altLang="hu-HU" sz="1600">
                <a:latin typeface="Times New Roman" pitchFamily="18" charset="0"/>
              </a:rPr>
              <a:t>t</a:t>
            </a:r>
          </a:p>
        </p:txBody>
      </p:sp>
      <p:sp>
        <p:nvSpPr>
          <p:cNvPr id="23569" name="Text Box 18"/>
          <p:cNvSpPr txBox="1">
            <a:spLocks noChangeArrowheads="1"/>
          </p:cNvSpPr>
          <p:nvPr/>
        </p:nvSpPr>
        <p:spPr bwMode="auto">
          <a:xfrm>
            <a:off x="698500" y="2514600"/>
            <a:ext cx="7569200" cy="631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000" tIns="10800" rIns="18000" bIns="10800">
            <a:spAutoFit/>
          </a:bodyPr>
          <a:lstStyle/>
          <a:p>
            <a:pPr eaLnBrk="0" hangingPunct="0"/>
            <a:r>
              <a:rPr lang="hu-HU" altLang="hu-HU" sz="2000">
                <a:latin typeface="Times New Roman" pitchFamily="18" charset="0"/>
              </a:rPr>
              <a:t>Ha érvényes a szuperpozíció, akkor alkalmazhatók a szabványos vizsgáló jelek. Ezekből a jelekből tetszőleges jel összerakható!</a:t>
            </a:r>
            <a:endParaRPr lang="en-US" altLang="hu-HU" sz="2000">
              <a:latin typeface="Times New Roman" pitchFamily="18" charset="0"/>
            </a:endParaRPr>
          </a:p>
        </p:txBody>
      </p:sp>
      <p:grpSp>
        <p:nvGrpSpPr>
          <p:cNvPr id="23570" name="Group 40"/>
          <p:cNvGrpSpPr>
            <a:grpSpLocks/>
          </p:cNvGrpSpPr>
          <p:nvPr/>
        </p:nvGrpSpPr>
        <p:grpSpPr bwMode="auto">
          <a:xfrm>
            <a:off x="2681288" y="3429000"/>
            <a:ext cx="1673225" cy="1044575"/>
            <a:chOff x="2140" y="2664"/>
            <a:chExt cx="1054" cy="658"/>
          </a:xfrm>
        </p:grpSpPr>
        <p:grpSp>
          <p:nvGrpSpPr>
            <p:cNvPr id="23602" name="Group 22"/>
            <p:cNvGrpSpPr>
              <a:grpSpLocks/>
            </p:cNvGrpSpPr>
            <p:nvPr/>
          </p:nvGrpSpPr>
          <p:grpSpPr bwMode="auto">
            <a:xfrm>
              <a:off x="2140" y="2664"/>
              <a:ext cx="1008" cy="528"/>
              <a:chOff x="4080" y="1200"/>
              <a:chExt cx="1008" cy="528"/>
            </a:xfrm>
          </p:grpSpPr>
          <p:sp>
            <p:nvSpPr>
              <p:cNvPr id="23604" name="Line 23"/>
              <p:cNvSpPr>
                <a:spLocks noChangeShapeType="1"/>
              </p:cNvSpPr>
              <p:nvPr/>
            </p:nvSpPr>
            <p:spPr bwMode="auto">
              <a:xfrm flipH="1" flipV="1">
                <a:off x="4176" y="1200"/>
                <a:ext cx="0" cy="52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23605" name="Line 24"/>
              <p:cNvSpPr>
                <a:spLocks noChangeShapeType="1"/>
              </p:cNvSpPr>
              <p:nvPr/>
            </p:nvSpPr>
            <p:spPr bwMode="auto">
              <a:xfrm>
                <a:off x="4080" y="1680"/>
                <a:ext cx="100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hu-HU"/>
              </a:p>
            </p:txBody>
          </p:sp>
        </p:grpSp>
        <p:sp>
          <p:nvSpPr>
            <p:cNvPr id="23603" name="Text Box 29"/>
            <p:cNvSpPr txBox="1">
              <a:spLocks noChangeArrowheads="1"/>
            </p:cNvSpPr>
            <p:nvPr/>
          </p:nvSpPr>
          <p:spPr bwMode="auto">
            <a:xfrm>
              <a:off x="3136" y="3154"/>
              <a:ext cx="58" cy="1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18000" tIns="10800" rIns="18000" bIns="10800">
              <a:spAutoFit/>
            </a:bodyPr>
            <a:lstStyle/>
            <a:p>
              <a:pPr eaLnBrk="0" hangingPunct="0"/>
              <a:r>
                <a:rPr lang="hu-HU" altLang="hu-HU" sz="1600">
                  <a:latin typeface="Times New Roman" pitchFamily="18" charset="0"/>
                </a:rPr>
                <a:t>t</a:t>
              </a:r>
            </a:p>
          </p:txBody>
        </p:sp>
      </p:grpSp>
      <p:grpSp>
        <p:nvGrpSpPr>
          <p:cNvPr id="23571" name="Group 25"/>
          <p:cNvGrpSpPr>
            <a:grpSpLocks/>
          </p:cNvGrpSpPr>
          <p:nvPr/>
        </p:nvGrpSpPr>
        <p:grpSpPr bwMode="auto">
          <a:xfrm>
            <a:off x="4662488" y="3429000"/>
            <a:ext cx="1600200" cy="838200"/>
            <a:chOff x="4080" y="1200"/>
            <a:chExt cx="1008" cy="528"/>
          </a:xfrm>
        </p:grpSpPr>
        <p:sp>
          <p:nvSpPr>
            <p:cNvPr id="23600" name="Line 26"/>
            <p:cNvSpPr>
              <a:spLocks noChangeShapeType="1"/>
            </p:cNvSpPr>
            <p:nvPr/>
          </p:nvSpPr>
          <p:spPr bwMode="auto">
            <a:xfrm flipH="1" flipV="1">
              <a:off x="4176" y="1200"/>
              <a:ext cx="0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3601" name="Line 27"/>
            <p:cNvSpPr>
              <a:spLocks noChangeShapeType="1"/>
            </p:cNvSpPr>
            <p:nvPr/>
          </p:nvSpPr>
          <p:spPr bwMode="auto">
            <a:xfrm>
              <a:off x="4080" y="1680"/>
              <a:ext cx="100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hu-HU"/>
            </a:p>
          </p:txBody>
        </p:sp>
      </p:grpSp>
      <p:sp>
        <p:nvSpPr>
          <p:cNvPr id="23572" name="Text Box 30"/>
          <p:cNvSpPr txBox="1">
            <a:spLocks noChangeArrowheads="1"/>
          </p:cNvSpPr>
          <p:nvPr/>
        </p:nvSpPr>
        <p:spPr bwMode="auto">
          <a:xfrm>
            <a:off x="6213475" y="4195763"/>
            <a:ext cx="92075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" tIns="10800" rIns="18000" bIns="10800">
            <a:spAutoFit/>
          </a:bodyPr>
          <a:lstStyle/>
          <a:p>
            <a:pPr eaLnBrk="0" hangingPunct="0"/>
            <a:r>
              <a:rPr lang="hu-HU" altLang="hu-HU" sz="1600">
                <a:latin typeface="Times New Roman" pitchFamily="18" charset="0"/>
              </a:rPr>
              <a:t>t</a:t>
            </a:r>
          </a:p>
        </p:txBody>
      </p:sp>
      <p:sp>
        <p:nvSpPr>
          <p:cNvPr id="23573" name="Line 31"/>
          <p:cNvSpPr>
            <a:spLocks noChangeShapeType="1"/>
          </p:cNvSpPr>
          <p:nvPr/>
        </p:nvSpPr>
        <p:spPr bwMode="auto">
          <a:xfrm>
            <a:off x="927100" y="3563938"/>
            <a:ext cx="10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grpSp>
        <p:nvGrpSpPr>
          <p:cNvPr id="23574" name="Group 39"/>
          <p:cNvGrpSpPr>
            <a:grpSpLocks/>
          </p:cNvGrpSpPr>
          <p:nvPr/>
        </p:nvGrpSpPr>
        <p:grpSpPr bwMode="auto">
          <a:xfrm>
            <a:off x="781050" y="3429000"/>
            <a:ext cx="1639888" cy="1068388"/>
            <a:chOff x="464" y="2664"/>
            <a:chExt cx="1033" cy="673"/>
          </a:xfrm>
        </p:grpSpPr>
        <p:grpSp>
          <p:nvGrpSpPr>
            <p:cNvPr id="23595" name="Group 19"/>
            <p:cNvGrpSpPr>
              <a:grpSpLocks/>
            </p:cNvGrpSpPr>
            <p:nvPr/>
          </p:nvGrpSpPr>
          <p:grpSpPr bwMode="auto">
            <a:xfrm>
              <a:off x="464" y="2664"/>
              <a:ext cx="1008" cy="528"/>
              <a:chOff x="4080" y="1200"/>
              <a:chExt cx="1008" cy="528"/>
            </a:xfrm>
          </p:grpSpPr>
          <p:sp>
            <p:nvSpPr>
              <p:cNvPr id="23598" name="Line 20"/>
              <p:cNvSpPr>
                <a:spLocks noChangeShapeType="1"/>
              </p:cNvSpPr>
              <p:nvPr/>
            </p:nvSpPr>
            <p:spPr bwMode="auto">
              <a:xfrm flipH="1" flipV="1">
                <a:off x="4176" y="1200"/>
                <a:ext cx="0" cy="52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23599" name="Line 21"/>
              <p:cNvSpPr>
                <a:spLocks noChangeShapeType="1"/>
              </p:cNvSpPr>
              <p:nvPr/>
            </p:nvSpPr>
            <p:spPr bwMode="auto">
              <a:xfrm>
                <a:off x="4080" y="1680"/>
                <a:ext cx="100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hu-HU"/>
              </a:p>
            </p:txBody>
          </p:sp>
        </p:grpSp>
        <p:sp>
          <p:nvSpPr>
            <p:cNvPr id="23596" name="Text Box 28"/>
            <p:cNvSpPr txBox="1">
              <a:spLocks noChangeArrowheads="1"/>
            </p:cNvSpPr>
            <p:nvPr/>
          </p:nvSpPr>
          <p:spPr bwMode="auto">
            <a:xfrm>
              <a:off x="1439" y="3169"/>
              <a:ext cx="58" cy="1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18000" tIns="10800" rIns="18000" bIns="10800">
              <a:spAutoFit/>
            </a:bodyPr>
            <a:lstStyle/>
            <a:p>
              <a:pPr eaLnBrk="0" hangingPunct="0"/>
              <a:r>
                <a:rPr lang="hu-HU" altLang="hu-HU" sz="1600">
                  <a:latin typeface="Times New Roman" pitchFamily="18" charset="0"/>
                </a:rPr>
                <a:t>t</a:t>
              </a:r>
            </a:p>
          </p:txBody>
        </p:sp>
        <p:sp>
          <p:nvSpPr>
            <p:cNvPr id="23597" name="Line 32"/>
            <p:cNvSpPr>
              <a:spLocks noChangeShapeType="1"/>
            </p:cNvSpPr>
            <p:nvPr/>
          </p:nvSpPr>
          <p:spPr bwMode="auto">
            <a:xfrm>
              <a:off x="632" y="2752"/>
              <a:ext cx="0" cy="3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</p:grpSp>
      <p:sp>
        <p:nvSpPr>
          <p:cNvPr id="23575" name="Line 33"/>
          <p:cNvSpPr>
            <a:spLocks noChangeShapeType="1"/>
          </p:cNvSpPr>
          <p:nvPr/>
        </p:nvSpPr>
        <p:spPr bwMode="auto">
          <a:xfrm>
            <a:off x="2816225" y="3743325"/>
            <a:ext cx="1346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23576" name="Line 34"/>
          <p:cNvSpPr>
            <a:spLocks noChangeShapeType="1"/>
          </p:cNvSpPr>
          <p:nvPr/>
        </p:nvSpPr>
        <p:spPr bwMode="auto">
          <a:xfrm flipV="1">
            <a:off x="4797425" y="3521075"/>
            <a:ext cx="1257300" cy="6731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23577" name="Text Box 35"/>
          <p:cNvSpPr txBox="1">
            <a:spLocks noChangeArrowheads="1"/>
          </p:cNvSpPr>
          <p:nvPr/>
        </p:nvSpPr>
        <p:spPr bwMode="auto">
          <a:xfrm>
            <a:off x="476250" y="4508500"/>
            <a:ext cx="13335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000" tIns="10800" rIns="18000" bIns="1080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hu-HU" altLang="hu-HU">
                <a:latin typeface="Times New Roman" pitchFamily="18" charset="0"/>
              </a:rPr>
              <a:t>Impulzus (Dirac delta)</a:t>
            </a:r>
          </a:p>
        </p:txBody>
      </p:sp>
      <p:sp>
        <p:nvSpPr>
          <p:cNvPr id="23578" name="Text Box 36"/>
          <p:cNvSpPr txBox="1">
            <a:spLocks noChangeArrowheads="1"/>
          </p:cNvSpPr>
          <p:nvPr/>
        </p:nvSpPr>
        <p:spPr bwMode="auto">
          <a:xfrm>
            <a:off x="2592388" y="4464050"/>
            <a:ext cx="1333500" cy="29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000" tIns="10800" rIns="18000" bIns="1080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hu-HU" altLang="hu-HU">
                <a:latin typeface="Times New Roman" pitchFamily="18" charset="0"/>
              </a:rPr>
              <a:t>Egység ugrás</a:t>
            </a:r>
          </a:p>
        </p:txBody>
      </p:sp>
      <p:sp>
        <p:nvSpPr>
          <p:cNvPr id="23579" name="Text Box 37"/>
          <p:cNvSpPr txBox="1">
            <a:spLocks noChangeArrowheads="1"/>
          </p:cNvSpPr>
          <p:nvPr/>
        </p:nvSpPr>
        <p:spPr bwMode="auto">
          <a:xfrm>
            <a:off x="4481513" y="4464050"/>
            <a:ext cx="1530350" cy="29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000" tIns="10800" rIns="18000" bIns="1080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hu-HU" altLang="hu-HU">
                <a:latin typeface="Times New Roman" pitchFamily="18" charset="0"/>
              </a:rPr>
              <a:t>Sebesség ugrás</a:t>
            </a:r>
          </a:p>
        </p:txBody>
      </p:sp>
      <p:sp>
        <p:nvSpPr>
          <p:cNvPr id="23580" name="Text Box 38"/>
          <p:cNvSpPr txBox="1">
            <a:spLocks noChangeArrowheads="1"/>
          </p:cNvSpPr>
          <p:nvPr/>
        </p:nvSpPr>
        <p:spPr bwMode="auto">
          <a:xfrm>
            <a:off x="522288" y="5229225"/>
            <a:ext cx="8010525" cy="1089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000" tIns="10800" rIns="18000" bIns="1080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hu-HU" altLang="hu-HU" sz="2000">
                <a:latin typeface="Times New Roman" pitchFamily="18" charset="0"/>
              </a:rPr>
              <a:t>Az impulzusra adott válasz a súlyfüggvény, az egység ugrásra adott válasz az átmeneti függvény.</a:t>
            </a:r>
          </a:p>
          <a:p>
            <a:pPr eaLnBrk="0" hangingPunct="0">
              <a:spcBef>
                <a:spcPct val="50000"/>
              </a:spcBef>
            </a:pPr>
            <a:r>
              <a:rPr lang="hu-HU" altLang="hu-HU" sz="2000">
                <a:latin typeface="Times New Roman" pitchFamily="18" charset="0"/>
              </a:rPr>
              <a:t>A szinuszos jelre adott válasz azonos körfrekvenciájú szinusz.</a:t>
            </a:r>
          </a:p>
        </p:txBody>
      </p:sp>
      <p:sp>
        <p:nvSpPr>
          <p:cNvPr id="23581" name="Line 43"/>
          <p:cNvSpPr>
            <a:spLocks noChangeShapeType="1"/>
          </p:cNvSpPr>
          <p:nvPr/>
        </p:nvSpPr>
        <p:spPr bwMode="auto">
          <a:xfrm flipV="1">
            <a:off x="6638925" y="3384550"/>
            <a:ext cx="3175" cy="8794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23582" name="Line 44"/>
          <p:cNvSpPr>
            <a:spLocks noChangeShapeType="1"/>
          </p:cNvSpPr>
          <p:nvPr/>
        </p:nvSpPr>
        <p:spPr bwMode="auto">
          <a:xfrm>
            <a:off x="6416675" y="4203700"/>
            <a:ext cx="23272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hu-HU"/>
          </a:p>
        </p:txBody>
      </p:sp>
      <p:grpSp>
        <p:nvGrpSpPr>
          <p:cNvPr id="23583" name="Group 45"/>
          <p:cNvGrpSpPr>
            <a:grpSpLocks/>
          </p:cNvGrpSpPr>
          <p:nvPr/>
        </p:nvGrpSpPr>
        <p:grpSpPr bwMode="auto">
          <a:xfrm>
            <a:off x="6507163" y="3808413"/>
            <a:ext cx="1887537" cy="655637"/>
            <a:chOff x="2256" y="3072"/>
            <a:chExt cx="1440" cy="288"/>
          </a:xfrm>
        </p:grpSpPr>
        <p:grpSp>
          <p:nvGrpSpPr>
            <p:cNvPr id="23586" name="Group 46"/>
            <p:cNvGrpSpPr>
              <a:grpSpLocks/>
            </p:cNvGrpSpPr>
            <p:nvPr/>
          </p:nvGrpSpPr>
          <p:grpSpPr bwMode="auto">
            <a:xfrm>
              <a:off x="2256" y="3072"/>
              <a:ext cx="480" cy="288"/>
              <a:chOff x="2256" y="3072"/>
              <a:chExt cx="480" cy="288"/>
            </a:xfrm>
          </p:grpSpPr>
          <p:sp>
            <p:nvSpPr>
              <p:cNvPr id="23593" name="Freeform 47"/>
              <p:cNvSpPr>
                <a:spLocks/>
              </p:cNvSpPr>
              <p:nvPr/>
            </p:nvSpPr>
            <p:spPr bwMode="auto">
              <a:xfrm>
                <a:off x="2256" y="3072"/>
                <a:ext cx="240" cy="152"/>
              </a:xfrm>
              <a:custGeom>
                <a:avLst/>
                <a:gdLst>
                  <a:gd name="T0" fmla="*/ 0 w 240"/>
                  <a:gd name="T1" fmla="*/ 152 h 152"/>
                  <a:gd name="T2" fmla="*/ 48 w 240"/>
                  <a:gd name="T3" fmla="*/ 56 h 152"/>
                  <a:gd name="T4" fmla="*/ 96 w 240"/>
                  <a:gd name="T5" fmla="*/ 8 h 152"/>
                  <a:gd name="T6" fmla="*/ 144 w 240"/>
                  <a:gd name="T7" fmla="*/ 8 h 152"/>
                  <a:gd name="T8" fmla="*/ 192 w 240"/>
                  <a:gd name="T9" fmla="*/ 56 h 152"/>
                  <a:gd name="T10" fmla="*/ 240 w 240"/>
                  <a:gd name="T11" fmla="*/ 152 h 1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40"/>
                  <a:gd name="T19" fmla="*/ 0 h 152"/>
                  <a:gd name="T20" fmla="*/ 240 w 240"/>
                  <a:gd name="T21" fmla="*/ 152 h 152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40" h="152">
                    <a:moveTo>
                      <a:pt x="0" y="152"/>
                    </a:moveTo>
                    <a:cubicBezTo>
                      <a:pt x="16" y="116"/>
                      <a:pt x="32" y="80"/>
                      <a:pt x="48" y="56"/>
                    </a:cubicBezTo>
                    <a:cubicBezTo>
                      <a:pt x="64" y="32"/>
                      <a:pt x="80" y="16"/>
                      <a:pt x="96" y="8"/>
                    </a:cubicBezTo>
                    <a:cubicBezTo>
                      <a:pt x="112" y="0"/>
                      <a:pt x="128" y="0"/>
                      <a:pt x="144" y="8"/>
                    </a:cubicBezTo>
                    <a:cubicBezTo>
                      <a:pt x="160" y="16"/>
                      <a:pt x="176" y="32"/>
                      <a:pt x="192" y="56"/>
                    </a:cubicBezTo>
                    <a:cubicBezTo>
                      <a:pt x="208" y="80"/>
                      <a:pt x="224" y="116"/>
                      <a:pt x="240" y="152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23594" name="Freeform 48"/>
              <p:cNvSpPr>
                <a:spLocks/>
              </p:cNvSpPr>
              <p:nvPr/>
            </p:nvSpPr>
            <p:spPr bwMode="auto">
              <a:xfrm flipV="1">
                <a:off x="2496" y="3208"/>
                <a:ext cx="240" cy="152"/>
              </a:xfrm>
              <a:custGeom>
                <a:avLst/>
                <a:gdLst>
                  <a:gd name="T0" fmla="*/ 0 w 240"/>
                  <a:gd name="T1" fmla="*/ 152 h 152"/>
                  <a:gd name="T2" fmla="*/ 48 w 240"/>
                  <a:gd name="T3" fmla="*/ 56 h 152"/>
                  <a:gd name="T4" fmla="*/ 96 w 240"/>
                  <a:gd name="T5" fmla="*/ 8 h 152"/>
                  <a:gd name="T6" fmla="*/ 144 w 240"/>
                  <a:gd name="T7" fmla="*/ 8 h 152"/>
                  <a:gd name="T8" fmla="*/ 192 w 240"/>
                  <a:gd name="T9" fmla="*/ 56 h 152"/>
                  <a:gd name="T10" fmla="*/ 240 w 240"/>
                  <a:gd name="T11" fmla="*/ 152 h 1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40"/>
                  <a:gd name="T19" fmla="*/ 0 h 152"/>
                  <a:gd name="T20" fmla="*/ 240 w 240"/>
                  <a:gd name="T21" fmla="*/ 152 h 152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40" h="152">
                    <a:moveTo>
                      <a:pt x="0" y="152"/>
                    </a:moveTo>
                    <a:cubicBezTo>
                      <a:pt x="16" y="116"/>
                      <a:pt x="32" y="80"/>
                      <a:pt x="48" y="56"/>
                    </a:cubicBezTo>
                    <a:cubicBezTo>
                      <a:pt x="64" y="32"/>
                      <a:pt x="80" y="16"/>
                      <a:pt x="96" y="8"/>
                    </a:cubicBezTo>
                    <a:cubicBezTo>
                      <a:pt x="112" y="0"/>
                      <a:pt x="128" y="0"/>
                      <a:pt x="144" y="8"/>
                    </a:cubicBezTo>
                    <a:cubicBezTo>
                      <a:pt x="160" y="16"/>
                      <a:pt x="176" y="32"/>
                      <a:pt x="192" y="56"/>
                    </a:cubicBezTo>
                    <a:cubicBezTo>
                      <a:pt x="208" y="80"/>
                      <a:pt x="224" y="116"/>
                      <a:pt x="240" y="152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hu-HU"/>
              </a:p>
            </p:txBody>
          </p:sp>
        </p:grpSp>
        <p:grpSp>
          <p:nvGrpSpPr>
            <p:cNvPr id="23587" name="Group 49"/>
            <p:cNvGrpSpPr>
              <a:grpSpLocks/>
            </p:cNvGrpSpPr>
            <p:nvPr/>
          </p:nvGrpSpPr>
          <p:grpSpPr bwMode="auto">
            <a:xfrm>
              <a:off x="2736" y="3072"/>
              <a:ext cx="480" cy="288"/>
              <a:chOff x="2256" y="3072"/>
              <a:chExt cx="480" cy="288"/>
            </a:xfrm>
          </p:grpSpPr>
          <p:sp>
            <p:nvSpPr>
              <p:cNvPr id="23591" name="Freeform 50"/>
              <p:cNvSpPr>
                <a:spLocks/>
              </p:cNvSpPr>
              <p:nvPr/>
            </p:nvSpPr>
            <p:spPr bwMode="auto">
              <a:xfrm>
                <a:off x="2256" y="3072"/>
                <a:ext cx="240" cy="152"/>
              </a:xfrm>
              <a:custGeom>
                <a:avLst/>
                <a:gdLst>
                  <a:gd name="T0" fmla="*/ 0 w 240"/>
                  <a:gd name="T1" fmla="*/ 152 h 152"/>
                  <a:gd name="T2" fmla="*/ 48 w 240"/>
                  <a:gd name="T3" fmla="*/ 56 h 152"/>
                  <a:gd name="T4" fmla="*/ 96 w 240"/>
                  <a:gd name="T5" fmla="*/ 8 h 152"/>
                  <a:gd name="T6" fmla="*/ 144 w 240"/>
                  <a:gd name="T7" fmla="*/ 8 h 152"/>
                  <a:gd name="T8" fmla="*/ 192 w 240"/>
                  <a:gd name="T9" fmla="*/ 56 h 152"/>
                  <a:gd name="T10" fmla="*/ 240 w 240"/>
                  <a:gd name="T11" fmla="*/ 152 h 1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40"/>
                  <a:gd name="T19" fmla="*/ 0 h 152"/>
                  <a:gd name="T20" fmla="*/ 240 w 240"/>
                  <a:gd name="T21" fmla="*/ 152 h 152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40" h="152">
                    <a:moveTo>
                      <a:pt x="0" y="152"/>
                    </a:moveTo>
                    <a:cubicBezTo>
                      <a:pt x="16" y="116"/>
                      <a:pt x="32" y="80"/>
                      <a:pt x="48" y="56"/>
                    </a:cubicBezTo>
                    <a:cubicBezTo>
                      <a:pt x="64" y="32"/>
                      <a:pt x="80" y="16"/>
                      <a:pt x="96" y="8"/>
                    </a:cubicBezTo>
                    <a:cubicBezTo>
                      <a:pt x="112" y="0"/>
                      <a:pt x="128" y="0"/>
                      <a:pt x="144" y="8"/>
                    </a:cubicBezTo>
                    <a:cubicBezTo>
                      <a:pt x="160" y="16"/>
                      <a:pt x="176" y="32"/>
                      <a:pt x="192" y="56"/>
                    </a:cubicBezTo>
                    <a:cubicBezTo>
                      <a:pt x="208" y="80"/>
                      <a:pt x="224" y="116"/>
                      <a:pt x="240" y="152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23592" name="Freeform 51"/>
              <p:cNvSpPr>
                <a:spLocks/>
              </p:cNvSpPr>
              <p:nvPr/>
            </p:nvSpPr>
            <p:spPr bwMode="auto">
              <a:xfrm flipV="1">
                <a:off x="2496" y="3208"/>
                <a:ext cx="240" cy="152"/>
              </a:xfrm>
              <a:custGeom>
                <a:avLst/>
                <a:gdLst>
                  <a:gd name="T0" fmla="*/ 0 w 240"/>
                  <a:gd name="T1" fmla="*/ 152 h 152"/>
                  <a:gd name="T2" fmla="*/ 48 w 240"/>
                  <a:gd name="T3" fmla="*/ 56 h 152"/>
                  <a:gd name="T4" fmla="*/ 96 w 240"/>
                  <a:gd name="T5" fmla="*/ 8 h 152"/>
                  <a:gd name="T6" fmla="*/ 144 w 240"/>
                  <a:gd name="T7" fmla="*/ 8 h 152"/>
                  <a:gd name="T8" fmla="*/ 192 w 240"/>
                  <a:gd name="T9" fmla="*/ 56 h 152"/>
                  <a:gd name="T10" fmla="*/ 240 w 240"/>
                  <a:gd name="T11" fmla="*/ 152 h 1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40"/>
                  <a:gd name="T19" fmla="*/ 0 h 152"/>
                  <a:gd name="T20" fmla="*/ 240 w 240"/>
                  <a:gd name="T21" fmla="*/ 152 h 152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40" h="152">
                    <a:moveTo>
                      <a:pt x="0" y="152"/>
                    </a:moveTo>
                    <a:cubicBezTo>
                      <a:pt x="16" y="116"/>
                      <a:pt x="32" y="80"/>
                      <a:pt x="48" y="56"/>
                    </a:cubicBezTo>
                    <a:cubicBezTo>
                      <a:pt x="64" y="32"/>
                      <a:pt x="80" y="16"/>
                      <a:pt x="96" y="8"/>
                    </a:cubicBezTo>
                    <a:cubicBezTo>
                      <a:pt x="112" y="0"/>
                      <a:pt x="128" y="0"/>
                      <a:pt x="144" y="8"/>
                    </a:cubicBezTo>
                    <a:cubicBezTo>
                      <a:pt x="160" y="16"/>
                      <a:pt x="176" y="32"/>
                      <a:pt x="192" y="56"/>
                    </a:cubicBezTo>
                    <a:cubicBezTo>
                      <a:pt x="208" y="80"/>
                      <a:pt x="224" y="116"/>
                      <a:pt x="240" y="152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hu-HU"/>
              </a:p>
            </p:txBody>
          </p:sp>
        </p:grpSp>
        <p:grpSp>
          <p:nvGrpSpPr>
            <p:cNvPr id="23588" name="Group 52"/>
            <p:cNvGrpSpPr>
              <a:grpSpLocks/>
            </p:cNvGrpSpPr>
            <p:nvPr/>
          </p:nvGrpSpPr>
          <p:grpSpPr bwMode="auto">
            <a:xfrm>
              <a:off x="3216" y="3072"/>
              <a:ext cx="480" cy="288"/>
              <a:chOff x="2256" y="3072"/>
              <a:chExt cx="480" cy="288"/>
            </a:xfrm>
          </p:grpSpPr>
          <p:sp>
            <p:nvSpPr>
              <p:cNvPr id="23589" name="Freeform 53"/>
              <p:cNvSpPr>
                <a:spLocks/>
              </p:cNvSpPr>
              <p:nvPr/>
            </p:nvSpPr>
            <p:spPr bwMode="auto">
              <a:xfrm>
                <a:off x="2256" y="3072"/>
                <a:ext cx="240" cy="152"/>
              </a:xfrm>
              <a:custGeom>
                <a:avLst/>
                <a:gdLst>
                  <a:gd name="T0" fmla="*/ 0 w 240"/>
                  <a:gd name="T1" fmla="*/ 152 h 152"/>
                  <a:gd name="T2" fmla="*/ 48 w 240"/>
                  <a:gd name="T3" fmla="*/ 56 h 152"/>
                  <a:gd name="T4" fmla="*/ 96 w 240"/>
                  <a:gd name="T5" fmla="*/ 8 h 152"/>
                  <a:gd name="T6" fmla="*/ 144 w 240"/>
                  <a:gd name="T7" fmla="*/ 8 h 152"/>
                  <a:gd name="T8" fmla="*/ 192 w 240"/>
                  <a:gd name="T9" fmla="*/ 56 h 152"/>
                  <a:gd name="T10" fmla="*/ 240 w 240"/>
                  <a:gd name="T11" fmla="*/ 152 h 1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40"/>
                  <a:gd name="T19" fmla="*/ 0 h 152"/>
                  <a:gd name="T20" fmla="*/ 240 w 240"/>
                  <a:gd name="T21" fmla="*/ 152 h 152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40" h="152">
                    <a:moveTo>
                      <a:pt x="0" y="152"/>
                    </a:moveTo>
                    <a:cubicBezTo>
                      <a:pt x="16" y="116"/>
                      <a:pt x="32" y="80"/>
                      <a:pt x="48" y="56"/>
                    </a:cubicBezTo>
                    <a:cubicBezTo>
                      <a:pt x="64" y="32"/>
                      <a:pt x="80" y="16"/>
                      <a:pt x="96" y="8"/>
                    </a:cubicBezTo>
                    <a:cubicBezTo>
                      <a:pt x="112" y="0"/>
                      <a:pt x="128" y="0"/>
                      <a:pt x="144" y="8"/>
                    </a:cubicBezTo>
                    <a:cubicBezTo>
                      <a:pt x="160" y="16"/>
                      <a:pt x="176" y="32"/>
                      <a:pt x="192" y="56"/>
                    </a:cubicBezTo>
                    <a:cubicBezTo>
                      <a:pt x="208" y="80"/>
                      <a:pt x="224" y="116"/>
                      <a:pt x="240" y="152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23590" name="Freeform 54"/>
              <p:cNvSpPr>
                <a:spLocks/>
              </p:cNvSpPr>
              <p:nvPr/>
            </p:nvSpPr>
            <p:spPr bwMode="auto">
              <a:xfrm flipV="1">
                <a:off x="2496" y="3208"/>
                <a:ext cx="240" cy="152"/>
              </a:xfrm>
              <a:custGeom>
                <a:avLst/>
                <a:gdLst>
                  <a:gd name="T0" fmla="*/ 0 w 240"/>
                  <a:gd name="T1" fmla="*/ 152 h 152"/>
                  <a:gd name="T2" fmla="*/ 48 w 240"/>
                  <a:gd name="T3" fmla="*/ 56 h 152"/>
                  <a:gd name="T4" fmla="*/ 96 w 240"/>
                  <a:gd name="T5" fmla="*/ 8 h 152"/>
                  <a:gd name="T6" fmla="*/ 144 w 240"/>
                  <a:gd name="T7" fmla="*/ 8 h 152"/>
                  <a:gd name="T8" fmla="*/ 192 w 240"/>
                  <a:gd name="T9" fmla="*/ 56 h 152"/>
                  <a:gd name="T10" fmla="*/ 240 w 240"/>
                  <a:gd name="T11" fmla="*/ 152 h 1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40"/>
                  <a:gd name="T19" fmla="*/ 0 h 152"/>
                  <a:gd name="T20" fmla="*/ 240 w 240"/>
                  <a:gd name="T21" fmla="*/ 152 h 152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40" h="152">
                    <a:moveTo>
                      <a:pt x="0" y="152"/>
                    </a:moveTo>
                    <a:cubicBezTo>
                      <a:pt x="16" y="116"/>
                      <a:pt x="32" y="80"/>
                      <a:pt x="48" y="56"/>
                    </a:cubicBezTo>
                    <a:cubicBezTo>
                      <a:pt x="64" y="32"/>
                      <a:pt x="80" y="16"/>
                      <a:pt x="96" y="8"/>
                    </a:cubicBezTo>
                    <a:cubicBezTo>
                      <a:pt x="112" y="0"/>
                      <a:pt x="128" y="0"/>
                      <a:pt x="144" y="8"/>
                    </a:cubicBezTo>
                    <a:cubicBezTo>
                      <a:pt x="160" y="16"/>
                      <a:pt x="176" y="32"/>
                      <a:pt x="192" y="56"/>
                    </a:cubicBezTo>
                    <a:cubicBezTo>
                      <a:pt x="208" y="80"/>
                      <a:pt x="224" y="116"/>
                      <a:pt x="240" y="152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hu-HU"/>
              </a:p>
            </p:txBody>
          </p:sp>
        </p:grpSp>
      </p:grpSp>
      <p:sp>
        <p:nvSpPr>
          <p:cNvPr id="23584" name="Text Box 55"/>
          <p:cNvSpPr txBox="1">
            <a:spLocks noChangeArrowheads="1"/>
          </p:cNvSpPr>
          <p:nvPr/>
        </p:nvSpPr>
        <p:spPr bwMode="auto">
          <a:xfrm>
            <a:off x="8667750" y="4149725"/>
            <a:ext cx="92075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" tIns="10800" rIns="18000" bIns="10800">
            <a:spAutoFit/>
          </a:bodyPr>
          <a:lstStyle/>
          <a:p>
            <a:pPr eaLnBrk="0" hangingPunct="0"/>
            <a:r>
              <a:rPr lang="hu-HU" altLang="hu-HU" sz="1600">
                <a:latin typeface="Times New Roman" pitchFamily="18" charset="0"/>
              </a:rPr>
              <a:t>t</a:t>
            </a:r>
          </a:p>
        </p:txBody>
      </p:sp>
      <p:sp>
        <p:nvSpPr>
          <p:cNvPr id="23585" name="Text Box 56"/>
          <p:cNvSpPr txBox="1">
            <a:spLocks noChangeArrowheads="1"/>
          </p:cNvSpPr>
          <p:nvPr/>
        </p:nvSpPr>
        <p:spPr bwMode="auto">
          <a:xfrm>
            <a:off x="6911975" y="4689475"/>
            <a:ext cx="1333500" cy="29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000" tIns="10800" rIns="18000" bIns="1080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hu-HU" altLang="hu-HU">
                <a:latin typeface="Times New Roman" pitchFamily="18" charset="0"/>
              </a:rPr>
              <a:t>Szinuszos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685800" y="381000"/>
            <a:ext cx="7772400" cy="914400"/>
          </a:xfrm>
        </p:spPr>
        <p:txBody>
          <a:bodyPr/>
          <a:lstStyle/>
          <a:p>
            <a:pPr eaLnBrk="1" hangingPunct="1">
              <a:defRPr/>
            </a:pPr>
            <a:r>
              <a:rPr lang="hu-HU" sz="3200" smtClean="0"/>
              <a:t>Az időtartomány és a kör-, illetve operátoros frekvencia tartomány kapcsolata</a:t>
            </a:r>
          </a:p>
        </p:txBody>
      </p:sp>
      <p:grpSp>
        <p:nvGrpSpPr>
          <p:cNvPr id="15535" name="Group 3"/>
          <p:cNvGrpSpPr>
            <a:grpSpLocks/>
          </p:cNvGrpSpPr>
          <p:nvPr/>
        </p:nvGrpSpPr>
        <p:grpSpPr bwMode="auto">
          <a:xfrm>
            <a:off x="598488" y="1782763"/>
            <a:ext cx="2643187" cy="762000"/>
            <a:chOff x="425" y="1344"/>
            <a:chExt cx="1665" cy="480"/>
          </a:xfrm>
        </p:grpSpPr>
        <p:sp>
          <p:nvSpPr>
            <p:cNvPr id="15545" name="Rectangle 4"/>
            <p:cNvSpPr>
              <a:spLocks noChangeArrowheads="1"/>
            </p:cNvSpPr>
            <p:nvPr/>
          </p:nvSpPr>
          <p:spPr bwMode="auto">
            <a:xfrm>
              <a:off x="864" y="1344"/>
              <a:ext cx="768" cy="48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hu-HU" altLang="hu-HU"/>
            </a:p>
          </p:txBody>
        </p:sp>
        <p:sp>
          <p:nvSpPr>
            <p:cNvPr id="15546" name="Line 5"/>
            <p:cNvSpPr>
              <a:spLocks noChangeShapeType="1"/>
            </p:cNvSpPr>
            <p:nvPr/>
          </p:nvSpPr>
          <p:spPr bwMode="auto">
            <a:xfrm>
              <a:off x="528" y="1584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15547" name="Line 6"/>
            <p:cNvSpPr>
              <a:spLocks noChangeShapeType="1"/>
            </p:cNvSpPr>
            <p:nvPr/>
          </p:nvSpPr>
          <p:spPr bwMode="auto">
            <a:xfrm>
              <a:off x="1632" y="1584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hu-HU"/>
            </a:p>
          </p:txBody>
        </p:sp>
        <p:graphicFrame>
          <p:nvGraphicFramePr>
            <p:cNvPr id="15522" name="Object 162"/>
            <p:cNvGraphicFramePr>
              <a:graphicFrameLocks noChangeAspect="1"/>
            </p:cNvGraphicFramePr>
            <p:nvPr/>
          </p:nvGraphicFramePr>
          <p:xfrm>
            <a:off x="425" y="1366"/>
            <a:ext cx="316" cy="21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5678" name="Equation" r:id="rId4" imgW="291973" imgH="203112" progId="Equation.DSMT4">
                    <p:embed/>
                  </p:oleObj>
                </mc:Choice>
                <mc:Fallback>
                  <p:oleObj name="Equation" r:id="rId4" imgW="291973" imgH="203112" progId="Equation.DSMT4">
                    <p:embed/>
                    <p:pic>
                      <p:nvPicPr>
                        <p:cNvPr id="0" name="Picture 16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25" y="1366"/>
                          <a:ext cx="316" cy="21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5523" name="Object 163"/>
            <p:cNvGraphicFramePr>
              <a:graphicFrameLocks noChangeAspect="1"/>
            </p:cNvGraphicFramePr>
            <p:nvPr/>
          </p:nvGraphicFramePr>
          <p:xfrm>
            <a:off x="1776" y="1366"/>
            <a:ext cx="314" cy="21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5679" name="Equation" r:id="rId6" imgW="291973" imgH="203112" progId="Equation.DSMT4">
                    <p:embed/>
                  </p:oleObj>
                </mc:Choice>
                <mc:Fallback>
                  <p:oleObj name="Equation" r:id="rId6" imgW="291973" imgH="203112" progId="Equation.DSMT4">
                    <p:embed/>
                    <p:pic>
                      <p:nvPicPr>
                        <p:cNvPr id="0" name="Picture 16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776" y="1366"/>
                          <a:ext cx="314" cy="21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5536" name="AutoShape 9"/>
          <p:cNvSpPr>
            <a:spLocks noChangeArrowheads="1"/>
          </p:cNvSpPr>
          <p:nvPr/>
        </p:nvSpPr>
        <p:spPr bwMode="auto">
          <a:xfrm>
            <a:off x="663575" y="2201863"/>
            <a:ext cx="98425" cy="685800"/>
          </a:xfrm>
          <a:prstGeom prst="downArrow">
            <a:avLst>
              <a:gd name="adj1" fmla="val 50000"/>
              <a:gd name="adj2" fmla="val 17419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 altLang="hu-HU"/>
          </a:p>
        </p:txBody>
      </p:sp>
      <p:sp>
        <p:nvSpPr>
          <p:cNvPr id="15537" name="AutoShape 10"/>
          <p:cNvSpPr>
            <a:spLocks noChangeArrowheads="1"/>
          </p:cNvSpPr>
          <p:nvPr/>
        </p:nvSpPr>
        <p:spPr bwMode="auto">
          <a:xfrm>
            <a:off x="3177899" y="4895850"/>
            <a:ext cx="98425" cy="685800"/>
          </a:xfrm>
          <a:prstGeom prst="downArrow">
            <a:avLst>
              <a:gd name="adj1" fmla="val 50000"/>
              <a:gd name="adj2" fmla="val 17419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 altLang="hu-HU"/>
          </a:p>
        </p:txBody>
      </p:sp>
      <p:sp>
        <p:nvSpPr>
          <p:cNvPr id="15538" name="AutoShape 11"/>
          <p:cNvSpPr>
            <a:spLocks noChangeArrowheads="1"/>
          </p:cNvSpPr>
          <p:nvPr/>
        </p:nvSpPr>
        <p:spPr bwMode="auto">
          <a:xfrm>
            <a:off x="1066800" y="4895850"/>
            <a:ext cx="98425" cy="685800"/>
          </a:xfrm>
          <a:prstGeom prst="downArrow">
            <a:avLst>
              <a:gd name="adj1" fmla="val 50000"/>
              <a:gd name="adj2" fmla="val 17419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 altLang="hu-HU"/>
          </a:p>
        </p:txBody>
      </p:sp>
      <p:sp>
        <p:nvSpPr>
          <p:cNvPr id="15539" name="AutoShape 12"/>
          <p:cNvSpPr>
            <a:spLocks noChangeArrowheads="1"/>
          </p:cNvSpPr>
          <p:nvPr/>
        </p:nvSpPr>
        <p:spPr bwMode="auto">
          <a:xfrm>
            <a:off x="3073400" y="2208213"/>
            <a:ext cx="98425" cy="685800"/>
          </a:xfrm>
          <a:prstGeom prst="downArrow">
            <a:avLst>
              <a:gd name="adj1" fmla="val 50000"/>
              <a:gd name="adj2" fmla="val 17419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 altLang="hu-HU"/>
          </a:p>
        </p:txBody>
      </p:sp>
      <p:graphicFrame>
        <p:nvGraphicFramePr>
          <p:cNvPr id="15524" name="Object 164"/>
          <p:cNvGraphicFramePr>
            <a:graphicFrameLocks noChangeAspect="1"/>
          </p:cNvGraphicFramePr>
          <p:nvPr/>
        </p:nvGraphicFramePr>
        <p:xfrm>
          <a:off x="423863" y="2903538"/>
          <a:ext cx="674687" cy="346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680" name="Equation" r:id="rId8" imgW="393529" imgH="203112" progId="Equation.DSMT4">
                  <p:embed/>
                </p:oleObj>
              </mc:Choice>
              <mc:Fallback>
                <p:oleObj name="Equation" r:id="rId8" imgW="393529" imgH="203112" progId="Equation.DSMT4">
                  <p:embed/>
                  <p:pic>
                    <p:nvPicPr>
                      <p:cNvPr id="0" name="Picture 16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3863" y="2903538"/>
                        <a:ext cx="674687" cy="346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525" name="Object 165"/>
          <p:cNvGraphicFramePr>
            <a:graphicFrameLocks noChangeAspect="1"/>
          </p:cNvGraphicFramePr>
          <p:nvPr/>
        </p:nvGraphicFramePr>
        <p:xfrm>
          <a:off x="2786063" y="2894013"/>
          <a:ext cx="673100" cy="346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681" name="Equation" r:id="rId10" imgW="393529" imgH="203112" progId="Equation.DSMT4">
                  <p:embed/>
                </p:oleObj>
              </mc:Choice>
              <mc:Fallback>
                <p:oleObj name="Equation" r:id="rId10" imgW="393529" imgH="203112" progId="Equation.DSMT4">
                  <p:embed/>
                  <p:pic>
                    <p:nvPicPr>
                      <p:cNvPr id="0" name="Picture 16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86063" y="2894013"/>
                        <a:ext cx="673100" cy="346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526" name="Object 166"/>
          <p:cNvGraphicFramePr>
            <a:graphicFrameLocks noChangeAspect="1"/>
          </p:cNvGraphicFramePr>
          <p:nvPr/>
        </p:nvGraphicFramePr>
        <p:xfrm>
          <a:off x="411163" y="5627688"/>
          <a:ext cx="1768475" cy="346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682" name="Equation" r:id="rId12" imgW="1028254" imgH="203112" progId="Equation.DSMT4">
                  <p:embed/>
                </p:oleObj>
              </mc:Choice>
              <mc:Fallback>
                <p:oleObj name="Equation" r:id="rId12" imgW="1028254" imgH="203112" progId="Equation.DSMT4">
                  <p:embed/>
                  <p:pic>
                    <p:nvPicPr>
                      <p:cNvPr id="0" name="Picture 16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163" y="5627688"/>
                        <a:ext cx="1768475" cy="346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527" name="Object 16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74016805"/>
              </p:ext>
            </p:extLst>
          </p:nvPr>
        </p:nvGraphicFramePr>
        <p:xfrm>
          <a:off x="2996825" y="5648210"/>
          <a:ext cx="496887" cy="346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683" name="Equation" r:id="rId14" imgW="291973" imgH="203112" progId="Equation.DSMT4">
                  <p:embed/>
                </p:oleObj>
              </mc:Choice>
              <mc:Fallback>
                <p:oleObj name="Equation" r:id="rId14" imgW="291973" imgH="203112" progId="Equation.DSMT4">
                  <p:embed/>
                  <p:pic>
                    <p:nvPicPr>
                      <p:cNvPr id="0" name="Picture 16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96825" y="5648210"/>
                        <a:ext cx="496887" cy="346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540" name="Text Box 17"/>
          <p:cNvSpPr txBox="1">
            <a:spLocks noChangeArrowheads="1"/>
          </p:cNvSpPr>
          <p:nvPr/>
        </p:nvSpPr>
        <p:spPr bwMode="auto">
          <a:xfrm>
            <a:off x="3402013" y="1404938"/>
            <a:ext cx="5084762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000" tIns="10800" rIns="18000" bIns="10800">
            <a:spAutoFit/>
          </a:bodyPr>
          <a:lstStyle/>
          <a:p>
            <a:pPr eaLnBrk="0" hangingPunct="0"/>
            <a:r>
              <a:rPr lang="hu-HU" altLang="hu-HU" sz="2400">
                <a:latin typeface="Times New Roman" pitchFamily="18" charset="0"/>
              </a:rPr>
              <a:t>Fourier és inverz Fourier transzformáció</a:t>
            </a:r>
          </a:p>
        </p:txBody>
      </p:sp>
      <p:graphicFrame>
        <p:nvGraphicFramePr>
          <p:cNvPr id="15528" name="Object 168"/>
          <p:cNvGraphicFramePr>
            <a:graphicFrameLocks noChangeAspect="1"/>
          </p:cNvGraphicFramePr>
          <p:nvPr/>
        </p:nvGraphicFramePr>
        <p:xfrm>
          <a:off x="3986213" y="1808163"/>
          <a:ext cx="3292475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684" name="Equation" r:id="rId16" imgW="2057400" imgH="482400" progId="Equation.DSMT4">
                  <p:embed/>
                </p:oleObj>
              </mc:Choice>
              <mc:Fallback>
                <p:oleObj name="Equation" r:id="rId16" imgW="2057400" imgH="482400" progId="Equation.DSMT4">
                  <p:embed/>
                  <p:pic>
                    <p:nvPicPr>
                      <p:cNvPr id="0" name="Picture 16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86213" y="1808163"/>
                        <a:ext cx="3292475" cy="771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529" name="Object 169"/>
          <p:cNvGraphicFramePr>
            <a:graphicFrameLocks noChangeAspect="1"/>
          </p:cNvGraphicFramePr>
          <p:nvPr/>
        </p:nvGraphicFramePr>
        <p:xfrm>
          <a:off x="3986213" y="2528888"/>
          <a:ext cx="4022725" cy="828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685" name="Equation" r:id="rId18" imgW="2514600" imgH="520560" progId="Equation.DSMT4">
                  <p:embed/>
                </p:oleObj>
              </mc:Choice>
              <mc:Fallback>
                <p:oleObj name="Equation" r:id="rId18" imgW="2514600" imgH="520560" progId="Equation.DSMT4">
                  <p:embed/>
                  <p:pic>
                    <p:nvPicPr>
                      <p:cNvPr id="0" name="Picture 16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86213" y="2528888"/>
                        <a:ext cx="4022725" cy="828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541" name="Text Box 20"/>
          <p:cNvSpPr txBox="1">
            <a:spLocks noChangeArrowheads="1"/>
          </p:cNvSpPr>
          <p:nvPr/>
        </p:nvSpPr>
        <p:spPr bwMode="auto">
          <a:xfrm>
            <a:off x="444500" y="3910013"/>
            <a:ext cx="5454650" cy="392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000" tIns="10800" rIns="18000" bIns="10800">
            <a:spAutoFit/>
          </a:bodyPr>
          <a:lstStyle/>
          <a:p>
            <a:pPr eaLnBrk="0" hangingPunct="0"/>
            <a:r>
              <a:rPr lang="hu-HU" altLang="hu-HU" sz="2400">
                <a:latin typeface="Times New Roman" pitchFamily="18" charset="0"/>
              </a:rPr>
              <a:t>Laplace és inverz Laplace transzformáció</a:t>
            </a:r>
          </a:p>
        </p:txBody>
      </p:sp>
      <p:graphicFrame>
        <p:nvGraphicFramePr>
          <p:cNvPr id="15530" name="Object 17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44474453"/>
              </p:ext>
            </p:extLst>
          </p:nvPr>
        </p:nvGraphicFramePr>
        <p:xfrm>
          <a:off x="4103687" y="4464102"/>
          <a:ext cx="4411663" cy="769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686" name="Equation" r:id="rId20" imgW="2755800" imgH="482400" progId="Equation.DSMT4">
                  <p:embed/>
                </p:oleObj>
              </mc:Choice>
              <mc:Fallback>
                <p:oleObj name="Equation" r:id="rId20" imgW="2755800" imgH="482400" progId="Equation.DSMT4">
                  <p:embed/>
                  <p:pic>
                    <p:nvPicPr>
                      <p:cNvPr id="0" name="Picture 17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3687" y="4464102"/>
                        <a:ext cx="4411663" cy="7699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531" name="Object 17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42351055"/>
              </p:ext>
            </p:extLst>
          </p:nvPr>
        </p:nvGraphicFramePr>
        <p:xfrm>
          <a:off x="4098925" y="5364215"/>
          <a:ext cx="4387850" cy="828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687" name="Equation" r:id="rId22" imgW="2743200" imgH="520560" progId="Equation.DSMT4">
                  <p:embed/>
                </p:oleObj>
              </mc:Choice>
              <mc:Fallback>
                <p:oleObj name="Equation" r:id="rId22" imgW="2743200" imgH="520560" progId="Equation.DSMT4">
                  <p:embed/>
                  <p:pic>
                    <p:nvPicPr>
                      <p:cNvPr id="0" name="Picture 17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98925" y="5364215"/>
                        <a:ext cx="4387850" cy="828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542" name="Text Box 23"/>
          <p:cNvSpPr txBox="1">
            <a:spLocks noChangeArrowheads="1"/>
          </p:cNvSpPr>
          <p:nvPr/>
        </p:nvSpPr>
        <p:spPr bwMode="auto">
          <a:xfrm>
            <a:off x="4251325" y="362267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endParaRPr lang="hu-HU" altLang="hu-HU" sz="2400">
              <a:latin typeface="Times New Roman" pitchFamily="18" charset="0"/>
            </a:endParaRPr>
          </a:p>
        </p:txBody>
      </p:sp>
      <p:graphicFrame>
        <p:nvGraphicFramePr>
          <p:cNvPr id="15532" name="Object 172"/>
          <p:cNvGraphicFramePr>
            <a:graphicFrameLocks noChangeAspect="1"/>
          </p:cNvGraphicFramePr>
          <p:nvPr/>
        </p:nvGraphicFramePr>
        <p:xfrm>
          <a:off x="6146800" y="3246438"/>
          <a:ext cx="1581150" cy="81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688" name="Equation" r:id="rId24" imgW="939600" imgH="482400" progId="Equation.DSMT4">
                  <p:embed/>
                </p:oleObj>
              </mc:Choice>
              <mc:Fallback>
                <p:oleObj name="Equation" r:id="rId24" imgW="939600" imgH="482400" progId="Equation.DSMT4">
                  <p:embed/>
                  <p:pic>
                    <p:nvPicPr>
                      <p:cNvPr id="0" name="Picture 17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46800" y="3246438"/>
                        <a:ext cx="1581150" cy="812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543" name="Text Box 25"/>
          <p:cNvSpPr txBox="1">
            <a:spLocks noChangeArrowheads="1"/>
          </p:cNvSpPr>
          <p:nvPr/>
        </p:nvSpPr>
        <p:spPr bwMode="auto">
          <a:xfrm>
            <a:off x="3402013" y="3492500"/>
            <a:ext cx="2835275" cy="29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000" tIns="10800" rIns="18000" bIns="10800">
            <a:spAutoFit/>
          </a:bodyPr>
          <a:lstStyle/>
          <a:p>
            <a:pPr eaLnBrk="0" hangingPunct="0"/>
            <a:r>
              <a:rPr lang="hu-HU" altLang="hu-HU">
                <a:latin typeface="Times New Roman" pitchFamily="18" charset="0"/>
              </a:rPr>
              <a:t>Csak akkor igaz, ha teljesül a:</a:t>
            </a:r>
            <a:endParaRPr lang="en-GB" altLang="hu-HU">
              <a:latin typeface="Times New Roman" pitchFamily="18" charset="0"/>
            </a:endParaRPr>
          </a:p>
        </p:txBody>
      </p:sp>
      <p:graphicFrame>
        <p:nvGraphicFramePr>
          <p:cNvPr id="15533" name="Object 17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31595731"/>
              </p:ext>
            </p:extLst>
          </p:nvPr>
        </p:nvGraphicFramePr>
        <p:xfrm>
          <a:off x="444500" y="4302125"/>
          <a:ext cx="2025650" cy="392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689" name="Equation" r:id="rId26" imgW="1181100" imgH="228600" progId="Equation.DSMT4">
                  <p:embed/>
                </p:oleObj>
              </mc:Choice>
              <mc:Fallback>
                <p:oleObj name="Equation" r:id="rId26" imgW="1181100" imgH="228600" progId="Equation.DSMT4">
                  <p:embed/>
                  <p:pic>
                    <p:nvPicPr>
                      <p:cNvPr id="0" name="Picture 17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4500" y="4302125"/>
                        <a:ext cx="2025650" cy="3921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544" name="Text Box 27"/>
          <p:cNvSpPr txBox="1">
            <a:spLocks noChangeArrowheads="1"/>
          </p:cNvSpPr>
          <p:nvPr/>
        </p:nvSpPr>
        <p:spPr bwMode="auto">
          <a:xfrm>
            <a:off x="7812088" y="3492500"/>
            <a:ext cx="811212" cy="29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000" tIns="10800" rIns="18000" bIns="10800">
            <a:spAutoFit/>
          </a:bodyPr>
          <a:lstStyle/>
          <a:p>
            <a:pPr eaLnBrk="0" hangingPunct="0"/>
            <a:r>
              <a:rPr lang="hu-HU" altLang="hu-HU">
                <a:latin typeface="Times New Roman" pitchFamily="18" charset="0"/>
              </a:rPr>
              <a:t>feltétel.</a:t>
            </a:r>
            <a:endParaRPr lang="en-GB" altLang="hu-HU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229600" cy="723900"/>
          </a:xfrm>
        </p:spPr>
        <p:txBody>
          <a:bodyPr/>
          <a:lstStyle/>
          <a:p>
            <a:pPr eaLnBrk="1" hangingPunct="1">
              <a:defRPr/>
            </a:pPr>
            <a:r>
              <a:rPr lang="hu-HU" dirty="0" smtClean="0"/>
              <a:t>Megkötések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92163" y="1089025"/>
            <a:ext cx="7740650" cy="5219700"/>
          </a:xfrm>
        </p:spPr>
        <p:txBody>
          <a:bodyPr/>
          <a:lstStyle/>
          <a:p>
            <a:pPr eaLnBrk="1" hangingPunct="1">
              <a:defRPr/>
            </a:pPr>
            <a:r>
              <a:rPr lang="hu-HU" sz="2800" dirty="0" smtClean="0"/>
              <a:t>A Fourier transzformáció elvégzéséhez be kellett vezetni a negatív körfrekvencia értékeket, ami fizikailag nem értelmezhető. Az időtartományban értelmezhető negatív idő. Egy tetszőleges időpontot nulla értékű kezdeti időnek tekintünk, és ami előtte történt az a negatív időtartományban van.</a:t>
            </a:r>
          </a:p>
          <a:p>
            <a:pPr eaLnBrk="1" hangingPunct="1">
              <a:defRPr/>
            </a:pPr>
            <a:r>
              <a:rPr lang="hu-HU" sz="2800" dirty="0" smtClean="0"/>
              <a:t>A Laplace transzformáció az egységugrás jellel úgy teszi abszolút integrálhatóvá az időtartománybeli jeleket, hogy elvész a negatív időtartomány. Ezért csak olyan rendszereknél lehet alkalmazni, ahol a munkapontba jutás körülményei nem befolyásolják a jövőbeni viselkedést!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685800" y="304800"/>
            <a:ext cx="7772400" cy="685800"/>
          </a:xfrm>
        </p:spPr>
        <p:txBody>
          <a:bodyPr/>
          <a:lstStyle/>
          <a:p>
            <a:pPr eaLnBrk="1" hangingPunct="1">
              <a:defRPr/>
            </a:pPr>
            <a:r>
              <a:rPr lang="hu-HU" sz="3600" smtClean="0"/>
              <a:t>Lineáris jelátviteli tagok jellemzése</a:t>
            </a:r>
            <a:r>
              <a:rPr lang="en-GB" sz="3600" smtClean="0"/>
              <a:t> </a:t>
            </a:r>
            <a:endParaRPr lang="hu-HU" sz="3600" smtClean="0"/>
          </a:p>
        </p:txBody>
      </p:sp>
      <p:sp>
        <p:nvSpPr>
          <p:cNvPr id="25602" name="Text Box 3"/>
          <p:cNvSpPr txBox="1">
            <a:spLocks noChangeArrowheads="1"/>
          </p:cNvSpPr>
          <p:nvPr/>
        </p:nvSpPr>
        <p:spPr bwMode="auto">
          <a:xfrm>
            <a:off x="669925" y="2413000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endParaRPr lang="hu-HU" altLang="hu-HU" sz="2400">
              <a:latin typeface="Times New Roman" pitchFamily="18" charset="0"/>
            </a:endParaRPr>
          </a:p>
        </p:txBody>
      </p:sp>
      <p:grpSp>
        <p:nvGrpSpPr>
          <p:cNvPr id="25603" name="Group 4"/>
          <p:cNvGrpSpPr>
            <a:grpSpLocks/>
          </p:cNvGrpSpPr>
          <p:nvPr/>
        </p:nvGrpSpPr>
        <p:grpSpPr bwMode="auto">
          <a:xfrm>
            <a:off x="762000" y="1152525"/>
            <a:ext cx="1600200" cy="838200"/>
            <a:chOff x="4080" y="1200"/>
            <a:chExt cx="1008" cy="528"/>
          </a:xfrm>
        </p:grpSpPr>
        <p:sp>
          <p:nvSpPr>
            <p:cNvPr id="25636" name="Line 5"/>
            <p:cNvSpPr>
              <a:spLocks noChangeShapeType="1"/>
            </p:cNvSpPr>
            <p:nvPr/>
          </p:nvSpPr>
          <p:spPr bwMode="auto">
            <a:xfrm flipH="1" flipV="1">
              <a:off x="4176" y="1200"/>
              <a:ext cx="0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5637" name="Line 6"/>
            <p:cNvSpPr>
              <a:spLocks noChangeShapeType="1"/>
            </p:cNvSpPr>
            <p:nvPr/>
          </p:nvSpPr>
          <p:spPr bwMode="auto">
            <a:xfrm>
              <a:off x="4080" y="1680"/>
              <a:ext cx="100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hu-HU"/>
            </a:p>
          </p:txBody>
        </p:sp>
      </p:grpSp>
      <p:sp>
        <p:nvSpPr>
          <p:cNvPr id="25604" name="Text Box 13"/>
          <p:cNvSpPr txBox="1">
            <a:spLocks noChangeArrowheads="1"/>
          </p:cNvSpPr>
          <p:nvPr/>
        </p:nvSpPr>
        <p:spPr bwMode="auto">
          <a:xfrm>
            <a:off x="2838450" y="5138738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endParaRPr lang="hu-HU" altLang="hu-HU" sz="2400">
              <a:latin typeface="Times New Roman" pitchFamily="18" charset="0"/>
            </a:endParaRPr>
          </a:p>
        </p:txBody>
      </p:sp>
      <p:sp>
        <p:nvSpPr>
          <p:cNvPr id="25605" name="Rectangle 14"/>
          <p:cNvSpPr>
            <a:spLocks noChangeArrowheads="1"/>
          </p:cNvSpPr>
          <p:nvPr/>
        </p:nvSpPr>
        <p:spPr bwMode="auto">
          <a:xfrm>
            <a:off x="3671888" y="2573338"/>
            <a:ext cx="12192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 altLang="hu-HU"/>
          </a:p>
        </p:txBody>
      </p:sp>
      <p:sp>
        <p:nvSpPr>
          <p:cNvPr id="25606" name="Line 15"/>
          <p:cNvSpPr>
            <a:spLocks noChangeShapeType="1"/>
          </p:cNvSpPr>
          <p:nvPr/>
        </p:nvSpPr>
        <p:spPr bwMode="auto">
          <a:xfrm>
            <a:off x="3062288" y="2916238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25607" name="Line 16"/>
          <p:cNvSpPr>
            <a:spLocks noChangeShapeType="1"/>
          </p:cNvSpPr>
          <p:nvPr/>
        </p:nvSpPr>
        <p:spPr bwMode="auto">
          <a:xfrm>
            <a:off x="4891088" y="2916238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25608" name="Text Box 17"/>
          <p:cNvSpPr txBox="1">
            <a:spLocks noChangeArrowheads="1"/>
          </p:cNvSpPr>
          <p:nvPr/>
        </p:nvSpPr>
        <p:spPr bwMode="auto">
          <a:xfrm>
            <a:off x="3028950" y="2611438"/>
            <a:ext cx="330200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" tIns="10800" rIns="18000" bIns="10800">
            <a:spAutoFit/>
          </a:bodyPr>
          <a:lstStyle/>
          <a:p>
            <a:pPr eaLnBrk="0" hangingPunct="0"/>
            <a:r>
              <a:rPr lang="hu-HU" altLang="hu-HU" sz="1600">
                <a:latin typeface="Times New Roman" pitchFamily="18" charset="0"/>
              </a:rPr>
              <a:t>x(t)</a:t>
            </a:r>
          </a:p>
        </p:txBody>
      </p:sp>
      <p:sp>
        <p:nvSpPr>
          <p:cNvPr id="25609" name="Text Box 18"/>
          <p:cNvSpPr txBox="1">
            <a:spLocks noChangeArrowheads="1"/>
          </p:cNvSpPr>
          <p:nvPr/>
        </p:nvSpPr>
        <p:spPr bwMode="auto">
          <a:xfrm>
            <a:off x="5043488" y="2611438"/>
            <a:ext cx="330200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" tIns="10800" rIns="18000" bIns="10800">
            <a:spAutoFit/>
          </a:bodyPr>
          <a:lstStyle/>
          <a:p>
            <a:pPr eaLnBrk="0" hangingPunct="0"/>
            <a:r>
              <a:rPr lang="hu-HU" altLang="hu-HU" sz="1600">
                <a:latin typeface="Times New Roman" pitchFamily="18" charset="0"/>
              </a:rPr>
              <a:t>y(t)</a:t>
            </a:r>
          </a:p>
        </p:txBody>
      </p:sp>
      <p:grpSp>
        <p:nvGrpSpPr>
          <p:cNvPr id="25610" name="Group 22"/>
          <p:cNvGrpSpPr>
            <a:grpSpLocks/>
          </p:cNvGrpSpPr>
          <p:nvPr/>
        </p:nvGrpSpPr>
        <p:grpSpPr bwMode="auto">
          <a:xfrm>
            <a:off x="5967413" y="2212975"/>
            <a:ext cx="1600200" cy="838200"/>
            <a:chOff x="4080" y="1200"/>
            <a:chExt cx="1008" cy="528"/>
          </a:xfrm>
        </p:grpSpPr>
        <p:sp>
          <p:nvSpPr>
            <p:cNvPr id="25634" name="Line 23"/>
            <p:cNvSpPr>
              <a:spLocks noChangeShapeType="1"/>
            </p:cNvSpPr>
            <p:nvPr/>
          </p:nvSpPr>
          <p:spPr bwMode="auto">
            <a:xfrm flipH="1" flipV="1">
              <a:off x="4176" y="1200"/>
              <a:ext cx="0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5635" name="Line 24"/>
            <p:cNvSpPr>
              <a:spLocks noChangeShapeType="1"/>
            </p:cNvSpPr>
            <p:nvPr/>
          </p:nvSpPr>
          <p:spPr bwMode="auto">
            <a:xfrm>
              <a:off x="4080" y="1680"/>
              <a:ext cx="100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hu-HU"/>
            </a:p>
          </p:txBody>
        </p:sp>
      </p:grpSp>
      <p:sp>
        <p:nvSpPr>
          <p:cNvPr id="25611" name="Line 25"/>
          <p:cNvSpPr>
            <a:spLocks noChangeShapeType="1"/>
          </p:cNvSpPr>
          <p:nvPr/>
        </p:nvSpPr>
        <p:spPr bwMode="auto">
          <a:xfrm>
            <a:off x="914400" y="1914525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25612" name="Line 26"/>
          <p:cNvSpPr>
            <a:spLocks noChangeShapeType="1"/>
          </p:cNvSpPr>
          <p:nvPr/>
        </p:nvSpPr>
        <p:spPr bwMode="auto">
          <a:xfrm flipV="1">
            <a:off x="6119813" y="2482850"/>
            <a:ext cx="1287462" cy="4921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25613" name="Rectangle 39"/>
          <p:cNvSpPr>
            <a:spLocks noChangeArrowheads="1"/>
          </p:cNvSpPr>
          <p:nvPr/>
        </p:nvSpPr>
        <p:spPr bwMode="auto">
          <a:xfrm>
            <a:off x="611188" y="4284663"/>
            <a:ext cx="8010525" cy="20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000" tIns="10800" rIns="18000" bIns="10800">
            <a:spAutoFit/>
          </a:bodyPr>
          <a:lstStyle/>
          <a:p>
            <a:pPr eaLnBrk="0" hangingPunct="0">
              <a:lnSpc>
                <a:spcPct val="110000"/>
              </a:lnSpc>
            </a:pPr>
            <a:r>
              <a:rPr lang="hu-HU" altLang="hu-HU" sz="2000">
                <a:latin typeface="Times New Roman" pitchFamily="18" charset="0"/>
              </a:rPr>
              <a:t> A jelátviteli tag jellegre lehet arányos (P), integráló (I) és differenciáló (D).</a:t>
            </a:r>
          </a:p>
          <a:p>
            <a:pPr eaLnBrk="0" hangingPunct="0">
              <a:lnSpc>
                <a:spcPct val="110000"/>
              </a:lnSpc>
            </a:pPr>
            <a:r>
              <a:rPr lang="hu-HU" altLang="hu-HU" sz="2000">
                <a:latin typeface="Times New Roman" pitchFamily="18" charset="0"/>
              </a:rPr>
              <a:t> A tehetetlenségét tekintve lehet egy (T1) vagy két (T2) tárolós (időállandós).</a:t>
            </a:r>
          </a:p>
          <a:p>
            <a:pPr eaLnBrk="0" hangingPunct="0">
              <a:lnSpc>
                <a:spcPct val="110000"/>
              </a:lnSpc>
            </a:pPr>
            <a:r>
              <a:rPr lang="hu-HU" altLang="hu-HU" sz="2000">
                <a:latin typeface="Times New Roman" pitchFamily="18" charset="0"/>
              </a:rPr>
              <a:t> Lehet időben késleltetés nélküli vagy holtidős (H), azaz késleltetett.</a:t>
            </a:r>
          </a:p>
          <a:p>
            <a:pPr eaLnBrk="0" hangingPunct="0">
              <a:lnSpc>
                <a:spcPct val="110000"/>
              </a:lnSpc>
            </a:pPr>
            <a:r>
              <a:rPr lang="hu-HU" altLang="hu-HU" sz="2000">
                <a:solidFill>
                  <a:schemeClr val="hlink"/>
                </a:solidFill>
                <a:latin typeface="Times New Roman" pitchFamily="18" charset="0"/>
              </a:rPr>
              <a:t>A tehetetlenséget és az időbeni késleltetést az egységnyi arányos hatás mellé rendelve szokás definiálni.</a:t>
            </a:r>
          </a:p>
          <a:p>
            <a:pPr eaLnBrk="0" hangingPunct="0">
              <a:lnSpc>
                <a:spcPct val="110000"/>
              </a:lnSpc>
            </a:pPr>
            <a:r>
              <a:rPr lang="hu-HU" altLang="hu-HU" sz="2000">
                <a:solidFill>
                  <a:schemeClr val="hlink"/>
                </a:solidFill>
                <a:latin typeface="Times New Roman" pitchFamily="18" charset="0"/>
              </a:rPr>
              <a:t>matematikai modellekben P, I, D, PT1, PT2, PH a hat alaptag.</a:t>
            </a:r>
            <a:endParaRPr lang="en-GB" altLang="hu-HU" sz="2000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25614" name="Line 40"/>
          <p:cNvSpPr>
            <a:spLocks noChangeShapeType="1"/>
          </p:cNvSpPr>
          <p:nvPr/>
        </p:nvSpPr>
        <p:spPr bwMode="auto">
          <a:xfrm>
            <a:off x="927100" y="1673225"/>
            <a:ext cx="13271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grpSp>
        <p:nvGrpSpPr>
          <p:cNvPr id="25615" name="Group 41"/>
          <p:cNvGrpSpPr>
            <a:grpSpLocks/>
          </p:cNvGrpSpPr>
          <p:nvPr/>
        </p:nvGrpSpPr>
        <p:grpSpPr bwMode="auto">
          <a:xfrm>
            <a:off x="5967413" y="1179513"/>
            <a:ext cx="1600200" cy="838200"/>
            <a:chOff x="4080" y="1200"/>
            <a:chExt cx="1008" cy="528"/>
          </a:xfrm>
        </p:grpSpPr>
        <p:sp>
          <p:nvSpPr>
            <p:cNvPr id="25632" name="Line 42"/>
            <p:cNvSpPr>
              <a:spLocks noChangeShapeType="1"/>
            </p:cNvSpPr>
            <p:nvPr/>
          </p:nvSpPr>
          <p:spPr bwMode="auto">
            <a:xfrm flipH="1" flipV="1">
              <a:off x="4176" y="1200"/>
              <a:ext cx="0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5633" name="Line 43"/>
            <p:cNvSpPr>
              <a:spLocks noChangeShapeType="1"/>
            </p:cNvSpPr>
            <p:nvPr/>
          </p:nvSpPr>
          <p:spPr bwMode="auto">
            <a:xfrm>
              <a:off x="4080" y="1680"/>
              <a:ext cx="100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hu-HU"/>
            </a:p>
          </p:txBody>
        </p:sp>
      </p:grpSp>
      <p:sp>
        <p:nvSpPr>
          <p:cNvPr id="25616" name="Line 44"/>
          <p:cNvSpPr>
            <a:spLocks noChangeShapeType="1"/>
          </p:cNvSpPr>
          <p:nvPr/>
        </p:nvSpPr>
        <p:spPr bwMode="auto">
          <a:xfrm>
            <a:off x="6146800" y="1582738"/>
            <a:ext cx="13271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grpSp>
        <p:nvGrpSpPr>
          <p:cNvPr id="25617" name="Group 45"/>
          <p:cNvGrpSpPr>
            <a:grpSpLocks/>
          </p:cNvGrpSpPr>
          <p:nvPr/>
        </p:nvGrpSpPr>
        <p:grpSpPr bwMode="auto">
          <a:xfrm>
            <a:off x="746125" y="2185988"/>
            <a:ext cx="1600200" cy="838200"/>
            <a:chOff x="4080" y="1200"/>
            <a:chExt cx="1008" cy="528"/>
          </a:xfrm>
        </p:grpSpPr>
        <p:sp>
          <p:nvSpPr>
            <p:cNvPr id="25630" name="Line 46"/>
            <p:cNvSpPr>
              <a:spLocks noChangeShapeType="1"/>
            </p:cNvSpPr>
            <p:nvPr/>
          </p:nvSpPr>
          <p:spPr bwMode="auto">
            <a:xfrm flipH="1" flipV="1">
              <a:off x="4176" y="1200"/>
              <a:ext cx="0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5631" name="Line 47"/>
            <p:cNvSpPr>
              <a:spLocks noChangeShapeType="1"/>
            </p:cNvSpPr>
            <p:nvPr/>
          </p:nvSpPr>
          <p:spPr bwMode="auto">
            <a:xfrm>
              <a:off x="4080" y="1680"/>
              <a:ext cx="100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hu-HU"/>
            </a:p>
          </p:txBody>
        </p:sp>
      </p:grpSp>
      <p:sp>
        <p:nvSpPr>
          <p:cNvPr id="25618" name="Line 48"/>
          <p:cNvSpPr>
            <a:spLocks noChangeShapeType="1"/>
          </p:cNvSpPr>
          <p:nvPr/>
        </p:nvSpPr>
        <p:spPr bwMode="auto">
          <a:xfrm>
            <a:off x="911225" y="2643188"/>
            <a:ext cx="13271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grpSp>
        <p:nvGrpSpPr>
          <p:cNvPr id="25619" name="Group 49"/>
          <p:cNvGrpSpPr>
            <a:grpSpLocks/>
          </p:cNvGrpSpPr>
          <p:nvPr/>
        </p:nvGrpSpPr>
        <p:grpSpPr bwMode="auto">
          <a:xfrm>
            <a:off x="746125" y="3221038"/>
            <a:ext cx="1600200" cy="838200"/>
            <a:chOff x="4080" y="1200"/>
            <a:chExt cx="1008" cy="528"/>
          </a:xfrm>
        </p:grpSpPr>
        <p:sp>
          <p:nvSpPr>
            <p:cNvPr id="25628" name="Line 50"/>
            <p:cNvSpPr>
              <a:spLocks noChangeShapeType="1"/>
            </p:cNvSpPr>
            <p:nvPr/>
          </p:nvSpPr>
          <p:spPr bwMode="auto">
            <a:xfrm flipH="1" flipV="1">
              <a:off x="4176" y="1200"/>
              <a:ext cx="0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5629" name="Line 51"/>
            <p:cNvSpPr>
              <a:spLocks noChangeShapeType="1"/>
            </p:cNvSpPr>
            <p:nvPr/>
          </p:nvSpPr>
          <p:spPr bwMode="auto">
            <a:xfrm>
              <a:off x="4080" y="1680"/>
              <a:ext cx="100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hu-HU"/>
            </a:p>
          </p:txBody>
        </p:sp>
      </p:grpSp>
      <p:sp>
        <p:nvSpPr>
          <p:cNvPr id="25620" name="Line 52"/>
          <p:cNvSpPr>
            <a:spLocks noChangeShapeType="1"/>
          </p:cNvSpPr>
          <p:nvPr/>
        </p:nvSpPr>
        <p:spPr bwMode="auto">
          <a:xfrm flipV="1">
            <a:off x="898525" y="3517900"/>
            <a:ext cx="1287463" cy="4921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grpSp>
        <p:nvGrpSpPr>
          <p:cNvPr id="25621" name="Group 53"/>
          <p:cNvGrpSpPr>
            <a:grpSpLocks/>
          </p:cNvGrpSpPr>
          <p:nvPr/>
        </p:nvGrpSpPr>
        <p:grpSpPr bwMode="auto">
          <a:xfrm>
            <a:off x="5967413" y="3248025"/>
            <a:ext cx="1600200" cy="838200"/>
            <a:chOff x="4080" y="1200"/>
            <a:chExt cx="1008" cy="528"/>
          </a:xfrm>
        </p:grpSpPr>
        <p:sp>
          <p:nvSpPr>
            <p:cNvPr id="25626" name="Line 54"/>
            <p:cNvSpPr>
              <a:spLocks noChangeShapeType="1"/>
            </p:cNvSpPr>
            <p:nvPr/>
          </p:nvSpPr>
          <p:spPr bwMode="auto">
            <a:xfrm flipH="1" flipV="1">
              <a:off x="4176" y="1200"/>
              <a:ext cx="0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5627" name="Line 55"/>
            <p:cNvSpPr>
              <a:spLocks noChangeShapeType="1"/>
            </p:cNvSpPr>
            <p:nvPr/>
          </p:nvSpPr>
          <p:spPr bwMode="auto">
            <a:xfrm>
              <a:off x="4080" y="1680"/>
              <a:ext cx="100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hu-HU"/>
            </a:p>
          </p:txBody>
        </p:sp>
      </p:grpSp>
      <p:sp>
        <p:nvSpPr>
          <p:cNvPr id="25622" name="Line 56"/>
          <p:cNvSpPr>
            <a:spLocks noChangeShapeType="1"/>
          </p:cNvSpPr>
          <p:nvPr/>
        </p:nvSpPr>
        <p:spPr bwMode="auto">
          <a:xfrm>
            <a:off x="6132513" y="3768725"/>
            <a:ext cx="13271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25623" name="Text Box 57"/>
          <p:cNvSpPr txBox="1">
            <a:spLocks noChangeArrowheads="1"/>
          </p:cNvSpPr>
          <p:nvPr/>
        </p:nvSpPr>
        <p:spPr bwMode="auto">
          <a:xfrm>
            <a:off x="5562600" y="1403350"/>
            <a:ext cx="404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u-HU" altLang="hu-HU" sz="2400" b="1">
                <a:latin typeface="Times New Roman" pitchFamily="18" charset="0"/>
              </a:rPr>
              <a:t>P</a:t>
            </a:r>
          </a:p>
        </p:txBody>
      </p:sp>
      <p:sp>
        <p:nvSpPr>
          <p:cNvPr id="25624" name="Text Box 58"/>
          <p:cNvSpPr txBox="1">
            <a:spLocks noChangeArrowheads="1"/>
          </p:cNvSpPr>
          <p:nvPr/>
        </p:nvSpPr>
        <p:spPr bwMode="auto">
          <a:xfrm>
            <a:off x="5607050" y="2257425"/>
            <a:ext cx="314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u-HU" altLang="hu-HU" sz="2400" b="1">
                <a:latin typeface="Times New Roman" pitchFamily="18" charset="0"/>
              </a:rPr>
              <a:t>I</a:t>
            </a:r>
          </a:p>
        </p:txBody>
      </p:sp>
      <p:sp>
        <p:nvSpPr>
          <p:cNvPr id="25625" name="Text Box 59"/>
          <p:cNvSpPr txBox="1">
            <a:spLocks noChangeArrowheads="1"/>
          </p:cNvSpPr>
          <p:nvPr/>
        </p:nvSpPr>
        <p:spPr bwMode="auto">
          <a:xfrm>
            <a:off x="5562600" y="3294063"/>
            <a:ext cx="404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u-HU" altLang="hu-HU" sz="2400" b="1">
                <a:latin typeface="Times New Roman" pitchFamily="18" charset="0"/>
              </a:rPr>
              <a:t>D</a:t>
            </a:r>
          </a:p>
        </p:txBody>
      </p:sp>
      <p:sp>
        <p:nvSpPr>
          <p:cNvPr id="25639" name="Text Box 16"/>
          <p:cNvSpPr txBox="1">
            <a:spLocks noChangeArrowheads="1"/>
          </p:cNvSpPr>
          <p:nvPr/>
        </p:nvSpPr>
        <p:spPr bwMode="auto">
          <a:xfrm>
            <a:off x="7407275" y="2079625"/>
            <a:ext cx="92075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" tIns="10800" rIns="18000" bIns="10800">
            <a:spAutoFit/>
          </a:bodyPr>
          <a:lstStyle/>
          <a:p>
            <a:pPr eaLnBrk="0" hangingPunct="0"/>
            <a:r>
              <a:rPr lang="hu-HU" altLang="hu-HU" sz="1600">
                <a:latin typeface="Times New Roman" pitchFamily="18" charset="0"/>
              </a:rPr>
              <a:t>t</a:t>
            </a:r>
          </a:p>
        </p:txBody>
      </p:sp>
      <p:sp>
        <p:nvSpPr>
          <p:cNvPr id="25640" name="Text Box 17"/>
          <p:cNvSpPr txBox="1">
            <a:spLocks noChangeArrowheads="1"/>
          </p:cNvSpPr>
          <p:nvPr/>
        </p:nvSpPr>
        <p:spPr bwMode="auto">
          <a:xfrm>
            <a:off x="2232025" y="1943100"/>
            <a:ext cx="92075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" tIns="10800" rIns="18000" bIns="10800">
            <a:spAutoFit/>
          </a:bodyPr>
          <a:lstStyle/>
          <a:p>
            <a:pPr eaLnBrk="0" hangingPunct="0"/>
            <a:r>
              <a:rPr lang="hu-HU" altLang="hu-HU" sz="1600">
                <a:latin typeface="Times New Roman" pitchFamily="18" charset="0"/>
              </a:rPr>
              <a:t>t</a:t>
            </a:r>
          </a:p>
        </p:txBody>
      </p:sp>
      <p:sp>
        <p:nvSpPr>
          <p:cNvPr id="25641" name="Text Box 30"/>
          <p:cNvSpPr txBox="1">
            <a:spLocks noChangeArrowheads="1"/>
          </p:cNvSpPr>
          <p:nvPr/>
        </p:nvSpPr>
        <p:spPr bwMode="auto">
          <a:xfrm>
            <a:off x="2185988" y="3968750"/>
            <a:ext cx="92075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" tIns="10800" rIns="18000" bIns="10800">
            <a:spAutoFit/>
          </a:bodyPr>
          <a:lstStyle/>
          <a:p>
            <a:pPr eaLnBrk="0" hangingPunct="0"/>
            <a:r>
              <a:rPr lang="hu-HU" altLang="hu-HU" sz="1600">
                <a:latin typeface="Times New Roman" pitchFamily="18" charset="0"/>
              </a:rPr>
              <a:t>t</a:t>
            </a:r>
          </a:p>
        </p:txBody>
      </p:sp>
      <p:sp>
        <p:nvSpPr>
          <p:cNvPr id="25642" name="Text Box 55"/>
          <p:cNvSpPr txBox="1">
            <a:spLocks noChangeArrowheads="1"/>
          </p:cNvSpPr>
          <p:nvPr/>
        </p:nvSpPr>
        <p:spPr bwMode="auto">
          <a:xfrm>
            <a:off x="7407275" y="4014788"/>
            <a:ext cx="92075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" tIns="10800" rIns="18000" bIns="10800">
            <a:spAutoFit/>
          </a:bodyPr>
          <a:lstStyle/>
          <a:p>
            <a:pPr eaLnBrk="0" hangingPunct="0"/>
            <a:r>
              <a:rPr lang="hu-HU" altLang="hu-HU" sz="1600">
                <a:latin typeface="Times New Roman" pitchFamily="18" charset="0"/>
              </a:rPr>
              <a:t>t</a:t>
            </a:r>
          </a:p>
        </p:txBody>
      </p:sp>
      <p:sp>
        <p:nvSpPr>
          <p:cNvPr id="25643" name="Text Box 16"/>
          <p:cNvSpPr txBox="1">
            <a:spLocks noChangeArrowheads="1"/>
          </p:cNvSpPr>
          <p:nvPr/>
        </p:nvSpPr>
        <p:spPr bwMode="auto">
          <a:xfrm>
            <a:off x="7407275" y="2979738"/>
            <a:ext cx="92075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" tIns="10800" rIns="18000" bIns="10800">
            <a:spAutoFit/>
          </a:bodyPr>
          <a:lstStyle/>
          <a:p>
            <a:pPr eaLnBrk="0" hangingPunct="0"/>
            <a:r>
              <a:rPr lang="hu-HU" altLang="hu-HU" sz="1600">
                <a:latin typeface="Times New Roman" pitchFamily="18" charset="0"/>
              </a:rPr>
              <a:t>t</a:t>
            </a:r>
          </a:p>
        </p:txBody>
      </p:sp>
      <p:sp>
        <p:nvSpPr>
          <p:cNvPr id="25644" name="Text Box 17"/>
          <p:cNvSpPr txBox="1">
            <a:spLocks noChangeArrowheads="1"/>
          </p:cNvSpPr>
          <p:nvPr/>
        </p:nvSpPr>
        <p:spPr bwMode="auto">
          <a:xfrm>
            <a:off x="2232025" y="2933700"/>
            <a:ext cx="92075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" tIns="10800" rIns="18000" bIns="10800">
            <a:spAutoFit/>
          </a:bodyPr>
          <a:lstStyle/>
          <a:p>
            <a:pPr eaLnBrk="0" hangingPunct="0"/>
            <a:r>
              <a:rPr lang="hu-HU" altLang="hu-HU" sz="1600">
                <a:latin typeface="Times New Roman" pitchFamily="18" charset="0"/>
              </a:rPr>
              <a:t>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atak">
  <a:themeElements>
    <a:clrScheme name="Zsúp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Patak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atak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tak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tak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tak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tak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tak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tak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tak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tak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é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Stream</Template>
  <TotalTime>664</TotalTime>
  <Words>1049</Words>
  <Application>Microsoft Office PowerPoint</Application>
  <PresentationFormat>Diavetítés a képernyőre (4:3 oldalarány)</PresentationFormat>
  <Paragraphs>158</Paragraphs>
  <Slides>22</Slides>
  <Notes>4</Notes>
  <HiddenSlides>0</HiddenSlides>
  <MMClips>0</MMClips>
  <ScaleCrop>false</ScaleCrop>
  <HeadingPairs>
    <vt:vector size="6" baseType="variant">
      <vt:variant>
        <vt:lpstr>Téma</vt:lpstr>
      </vt:variant>
      <vt:variant>
        <vt:i4>1</vt:i4>
      </vt:variant>
      <vt:variant>
        <vt:lpstr>Beágyazott OLE kiszolgálók</vt:lpstr>
      </vt:variant>
      <vt:variant>
        <vt:i4>1</vt:i4>
      </vt:variant>
      <vt:variant>
        <vt:lpstr>Diacímek</vt:lpstr>
      </vt:variant>
      <vt:variant>
        <vt:i4>22</vt:i4>
      </vt:variant>
    </vt:vector>
  </HeadingPairs>
  <TitlesOfParts>
    <vt:vector size="24" baseType="lpstr">
      <vt:lpstr>Patak</vt:lpstr>
      <vt:lpstr>Equation</vt:lpstr>
      <vt:lpstr>Automatika</vt:lpstr>
      <vt:lpstr>Tartály segédberendezésekkel</vt:lpstr>
      <vt:lpstr>Az állandósult állapotok meghatározása</vt:lpstr>
      <vt:lpstr>Dinamikus vizsgálat</vt:lpstr>
      <vt:lpstr>A szuperpozíció törvénye </vt:lpstr>
      <vt:lpstr>Szabványos vizsgáló jelek</vt:lpstr>
      <vt:lpstr>Az időtartomány és a kör-, illetve operátoros frekvencia tartomány kapcsolata</vt:lpstr>
      <vt:lpstr>Megkötések</vt:lpstr>
      <vt:lpstr>Lineáris jelátviteli tagok jellemzése </vt:lpstr>
      <vt:lpstr>Laplace transzformáció</vt:lpstr>
      <vt:lpstr>Laplace transzformáció határérték tételei</vt:lpstr>
      <vt:lpstr>Az alap jelátviteli tagok</vt:lpstr>
      <vt:lpstr>Alkalmazhatóság feltételei</vt:lpstr>
      <vt:lpstr>Az átviteli függvény</vt:lpstr>
      <vt:lpstr>Az átviteli függvény grafikus ábrázolásai</vt:lpstr>
      <vt:lpstr>P arányos tag</vt:lpstr>
      <vt:lpstr>I integráló tag</vt:lpstr>
      <vt:lpstr>D  differenciáló tag</vt:lpstr>
      <vt:lpstr>PT1  egytárolós tag</vt:lpstr>
      <vt:lpstr>PT2  kéttárolós tag</vt:lpstr>
      <vt:lpstr>PH  holtidős tag</vt:lpstr>
      <vt:lpstr>Kérdések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Automatika</dc:title>
  <dc:creator>József Neszveda</dc:creator>
  <cp:lastModifiedBy>Dr. Neszveda József</cp:lastModifiedBy>
  <cp:revision>91</cp:revision>
  <dcterms:created xsi:type="dcterms:W3CDTF">2010-09-09T02:45:49Z</dcterms:created>
  <dcterms:modified xsi:type="dcterms:W3CDTF">2016-09-29T12:18:52Z</dcterms:modified>
</cp:coreProperties>
</file>